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notesMasterIdLst>
    <p:notesMasterId r:id="rId95"/>
  </p:notesMasterIdLst>
  <p:handoutMasterIdLst>
    <p:handoutMasterId r:id="rId96"/>
  </p:handoutMasterIdLst>
  <p:sldIdLst>
    <p:sldId id="1063" r:id="rId2"/>
    <p:sldId id="852" r:id="rId3"/>
    <p:sldId id="1062" r:id="rId4"/>
    <p:sldId id="919" r:id="rId5"/>
    <p:sldId id="1064" r:id="rId6"/>
    <p:sldId id="1065" r:id="rId7"/>
    <p:sldId id="1066" r:id="rId8"/>
    <p:sldId id="1067" r:id="rId9"/>
    <p:sldId id="1068" r:id="rId10"/>
    <p:sldId id="1069" r:id="rId11"/>
    <p:sldId id="1070" r:id="rId12"/>
    <p:sldId id="1071" r:id="rId13"/>
    <p:sldId id="1072" r:id="rId14"/>
    <p:sldId id="1073" r:id="rId15"/>
    <p:sldId id="1074" r:id="rId16"/>
    <p:sldId id="1075" r:id="rId17"/>
    <p:sldId id="1123" r:id="rId18"/>
    <p:sldId id="1078" r:id="rId19"/>
    <p:sldId id="1079" r:id="rId20"/>
    <p:sldId id="1080" r:id="rId21"/>
    <p:sldId id="1081" r:id="rId22"/>
    <p:sldId id="1082" r:id="rId23"/>
    <p:sldId id="1083" r:id="rId24"/>
    <p:sldId id="1084" r:id="rId25"/>
    <p:sldId id="1085" r:id="rId26"/>
    <p:sldId id="1086" r:id="rId27"/>
    <p:sldId id="1087" r:id="rId28"/>
    <p:sldId id="1088" r:id="rId29"/>
    <p:sldId id="1089" r:id="rId30"/>
    <p:sldId id="1090" r:id="rId31"/>
    <p:sldId id="1091" r:id="rId32"/>
    <p:sldId id="1092" r:id="rId33"/>
    <p:sldId id="1093" r:id="rId34"/>
    <p:sldId id="1094" r:id="rId35"/>
    <p:sldId id="1095" r:id="rId36"/>
    <p:sldId id="1124" r:id="rId37"/>
    <p:sldId id="1125" r:id="rId38"/>
    <p:sldId id="1126" r:id="rId39"/>
    <p:sldId id="1127" r:id="rId40"/>
    <p:sldId id="1100" r:id="rId41"/>
    <p:sldId id="1101" r:id="rId42"/>
    <p:sldId id="1102" r:id="rId43"/>
    <p:sldId id="1103" r:id="rId44"/>
    <p:sldId id="1104" r:id="rId45"/>
    <p:sldId id="1119" r:id="rId46"/>
    <p:sldId id="1121" r:id="rId47"/>
    <p:sldId id="1122" r:id="rId48"/>
    <p:sldId id="1129" r:id="rId49"/>
    <p:sldId id="1130" r:id="rId50"/>
    <p:sldId id="1262" r:id="rId51"/>
    <p:sldId id="730" r:id="rId52"/>
    <p:sldId id="733" r:id="rId53"/>
    <p:sldId id="735" r:id="rId54"/>
    <p:sldId id="736" r:id="rId55"/>
    <p:sldId id="737" r:id="rId56"/>
    <p:sldId id="738" r:id="rId57"/>
    <p:sldId id="739" r:id="rId58"/>
    <p:sldId id="1106" r:id="rId59"/>
    <p:sldId id="1107" r:id="rId60"/>
    <p:sldId id="740" r:id="rId61"/>
    <p:sldId id="1114" r:id="rId62"/>
    <p:sldId id="1115" r:id="rId63"/>
    <p:sldId id="1116" r:id="rId64"/>
    <p:sldId id="1117" r:id="rId65"/>
    <p:sldId id="1118" r:id="rId66"/>
    <p:sldId id="844" r:id="rId67"/>
    <p:sldId id="843" r:id="rId68"/>
    <p:sldId id="746" r:id="rId69"/>
    <p:sldId id="747" r:id="rId70"/>
    <p:sldId id="748" r:id="rId71"/>
    <p:sldId id="749" r:id="rId72"/>
    <p:sldId id="750" r:id="rId73"/>
    <p:sldId id="751" r:id="rId74"/>
    <p:sldId id="752" r:id="rId75"/>
    <p:sldId id="753" r:id="rId76"/>
    <p:sldId id="754" r:id="rId77"/>
    <p:sldId id="755" r:id="rId78"/>
    <p:sldId id="756" r:id="rId79"/>
    <p:sldId id="757" r:id="rId80"/>
    <p:sldId id="759" r:id="rId81"/>
    <p:sldId id="779" r:id="rId82"/>
    <p:sldId id="780" r:id="rId83"/>
    <p:sldId id="781" r:id="rId84"/>
    <p:sldId id="782" r:id="rId85"/>
    <p:sldId id="783" r:id="rId86"/>
    <p:sldId id="787" r:id="rId87"/>
    <p:sldId id="788" r:id="rId88"/>
    <p:sldId id="789" r:id="rId89"/>
    <p:sldId id="790" r:id="rId90"/>
    <p:sldId id="791" r:id="rId91"/>
    <p:sldId id="792" r:id="rId92"/>
    <p:sldId id="793" r:id="rId93"/>
    <p:sldId id="794" r:id="rId94"/>
  </p:sldIdLst>
  <p:sldSz cx="9144000" cy="6858000" type="screen4x3"/>
  <p:notesSz cx="6669088" cy="9928225"/>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00FF"/>
    <a:srgbClr val="FFCCFF"/>
    <a:srgbClr val="0000FF"/>
    <a:srgbClr val="9933FF"/>
    <a:srgbClr val="FFFFCC"/>
    <a:srgbClr val="CCFFFF"/>
    <a:srgbClr val="99FFCC"/>
    <a:srgbClr val="FFFF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horzBarState="maximized">
    <p:restoredLeft sz="34588" autoAdjust="0"/>
    <p:restoredTop sz="86391" autoAdjust="0"/>
  </p:normalViewPr>
  <p:slideViewPr>
    <p:cSldViewPr>
      <p:cViewPr>
        <p:scale>
          <a:sx n="70" d="100"/>
          <a:sy n="70" d="100"/>
        </p:scale>
        <p:origin x="-1116" y="-192"/>
      </p:cViewPr>
      <p:guideLst>
        <p:guide orient="horz" pos="2160"/>
        <p:guide pos="2880"/>
      </p:guideLst>
    </p:cSldViewPr>
  </p:slideViewPr>
  <p:outlineViewPr>
    <p:cViewPr>
      <p:scale>
        <a:sx n="33" d="100"/>
        <a:sy n="33" d="100"/>
      </p:scale>
      <p:origin x="42" y="79740"/>
    </p:cViewPr>
  </p:outlineViewPr>
  <p:notesTextViewPr>
    <p:cViewPr>
      <p:scale>
        <a:sx n="100" d="100"/>
        <a:sy n="100" d="100"/>
      </p:scale>
      <p:origin x="0" y="0"/>
    </p:cViewPr>
  </p:notesTextViewPr>
  <p:sorterViewPr>
    <p:cViewPr>
      <p:scale>
        <a:sx n="50" d="100"/>
        <a:sy n="50" d="100"/>
      </p:scale>
      <p:origin x="0" y="49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3E2785-4DF1-4C57-A06B-D90483A2CA98}" type="doc">
      <dgm:prSet loTypeId="urn:microsoft.com/office/officeart/2005/8/layout/process4" loCatId="list" qsTypeId="urn:microsoft.com/office/officeart/2005/8/quickstyle/3d2" qsCatId="3D" csTypeId="urn:microsoft.com/office/officeart/2005/8/colors/accent1_2" csCatId="accent1" phldr="1"/>
      <dgm:spPr/>
      <dgm:t>
        <a:bodyPr/>
        <a:lstStyle/>
        <a:p>
          <a:endParaRPr lang="sl-SI"/>
        </a:p>
      </dgm:t>
    </dgm:pt>
    <dgm:pt modelId="{B94881E5-44CD-41CB-A691-FCB7F62C935D}">
      <dgm:prSet custT="1"/>
      <dgm:spPr/>
      <dgm:t>
        <a:bodyPr/>
        <a:lstStyle/>
        <a:p>
          <a:pPr rtl="0"/>
          <a:r>
            <a:rPr lang="sl-SI" sz="2800" b="1" dirty="0" smtClean="0">
              <a:latin typeface="Comic Sans MS" pitchFamily="66" charset="0"/>
            </a:rPr>
            <a:t>Evropska agencija za varnost in zdravje pri delu je na konferenci v Barceloni 3. 6. 2010 predstavila rezultate obsežne raziskave o varnosti in zdravju pri delu. </a:t>
          </a:r>
          <a:endParaRPr lang="sl-SI" sz="2800" dirty="0">
            <a:latin typeface="Comic Sans MS" pitchFamily="66" charset="0"/>
          </a:endParaRPr>
        </a:p>
      </dgm:t>
    </dgm:pt>
    <dgm:pt modelId="{0421FE03-4B8D-4AA5-BF18-A06E093AD0C0}" type="parTrans" cxnId="{1D152947-0D79-4286-BAA1-6DCEF8347ABB}">
      <dgm:prSet/>
      <dgm:spPr/>
      <dgm:t>
        <a:bodyPr/>
        <a:lstStyle/>
        <a:p>
          <a:endParaRPr lang="sl-SI"/>
        </a:p>
      </dgm:t>
    </dgm:pt>
    <dgm:pt modelId="{9E9A0AEB-D256-43F1-8FB1-450D9FB9957B}" type="sibTrans" cxnId="{1D152947-0D79-4286-BAA1-6DCEF8347ABB}">
      <dgm:prSet/>
      <dgm:spPr/>
      <dgm:t>
        <a:bodyPr/>
        <a:lstStyle/>
        <a:p>
          <a:endParaRPr lang="sl-SI"/>
        </a:p>
      </dgm:t>
    </dgm:pt>
    <dgm:pt modelId="{DC3AAFA7-726A-4C5F-8578-CCC358E26FD1}">
      <dgm:prSet custT="1"/>
      <dgm:spPr/>
      <dgm:t>
        <a:bodyPr/>
        <a:lstStyle/>
        <a:p>
          <a:pPr rtl="0"/>
          <a:r>
            <a:rPr lang="sl-SI" sz="2800" b="1" dirty="0" smtClean="0">
              <a:latin typeface="Comic Sans MS" pitchFamily="66" charset="0"/>
            </a:rPr>
            <a:t>Ob finančni krizi je 79 % evropskih vodstvenih delavcev zaskrbljenih zaradi stresa, povezanega z delom.</a:t>
          </a:r>
          <a:endParaRPr lang="sl-SI" sz="2800" dirty="0">
            <a:latin typeface="Comic Sans MS" pitchFamily="66" charset="0"/>
          </a:endParaRPr>
        </a:p>
      </dgm:t>
    </dgm:pt>
    <dgm:pt modelId="{FACB4961-CACD-4EA1-9DCF-3F33CB1464E9}" type="parTrans" cxnId="{AFF2C8BC-0E73-4EC1-93C8-7646917C298D}">
      <dgm:prSet/>
      <dgm:spPr/>
      <dgm:t>
        <a:bodyPr/>
        <a:lstStyle/>
        <a:p>
          <a:endParaRPr lang="sl-SI"/>
        </a:p>
      </dgm:t>
    </dgm:pt>
    <dgm:pt modelId="{57B2EF1F-FCF0-415E-AB48-254667178999}" type="sibTrans" cxnId="{AFF2C8BC-0E73-4EC1-93C8-7646917C298D}">
      <dgm:prSet/>
      <dgm:spPr/>
      <dgm:t>
        <a:bodyPr/>
        <a:lstStyle/>
        <a:p>
          <a:endParaRPr lang="sl-SI"/>
        </a:p>
      </dgm:t>
    </dgm:pt>
    <dgm:pt modelId="{F3E8E985-2B78-4294-A7F4-6BC620F5C09C}">
      <dgm:prSet custT="1"/>
      <dgm:spPr/>
      <dgm:t>
        <a:bodyPr/>
        <a:lstStyle/>
        <a:p>
          <a:pPr rtl="0"/>
          <a:endParaRPr lang="sl-SI" sz="2800" b="1" dirty="0" smtClean="0">
            <a:latin typeface="Comic Sans MS" pitchFamily="66" charset="0"/>
          </a:endParaRPr>
        </a:p>
        <a:p>
          <a:pPr rtl="0"/>
          <a:r>
            <a:rPr lang="sl-SI" sz="2800" b="1" dirty="0" smtClean="0">
              <a:latin typeface="Comic Sans MS" pitchFamily="66" charset="0"/>
            </a:rPr>
            <a:t>Manj kot tretjina podjetij ima vzpostavljene </a:t>
          </a:r>
        </a:p>
        <a:p>
          <a:pPr rtl="0"/>
          <a:r>
            <a:rPr lang="sl-SI" sz="2800" b="1" dirty="0" smtClean="0">
              <a:latin typeface="Comic Sans MS" pitchFamily="66" charset="0"/>
            </a:rPr>
            <a:t>postopke za njegovo obvladovanje.</a:t>
          </a:r>
        </a:p>
        <a:p>
          <a:pPr rtl="0"/>
          <a:endParaRPr lang="sl-SI" sz="1600" dirty="0">
            <a:latin typeface="Comic Sans MS" pitchFamily="66" charset="0"/>
          </a:endParaRPr>
        </a:p>
      </dgm:t>
    </dgm:pt>
    <dgm:pt modelId="{BCD1FDAE-D512-4D35-8F25-5378C819ED2E}" type="parTrans" cxnId="{D7650DA7-0556-4329-9064-C0962060418F}">
      <dgm:prSet/>
      <dgm:spPr/>
      <dgm:t>
        <a:bodyPr/>
        <a:lstStyle/>
        <a:p>
          <a:endParaRPr lang="sl-SI"/>
        </a:p>
      </dgm:t>
    </dgm:pt>
    <dgm:pt modelId="{12BBF8C5-315D-48A9-8804-BCA3E240DEE4}" type="sibTrans" cxnId="{D7650DA7-0556-4329-9064-C0962060418F}">
      <dgm:prSet/>
      <dgm:spPr/>
      <dgm:t>
        <a:bodyPr/>
        <a:lstStyle/>
        <a:p>
          <a:endParaRPr lang="sl-SI"/>
        </a:p>
      </dgm:t>
    </dgm:pt>
    <dgm:pt modelId="{20CA204B-A839-4948-B988-24D5C18CA5AF}" type="pres">
      <dgm:prSet presAssocID="{843E2785-4DF1-4C57-A06B-D90483A2CA98}" presName="Name0" presStyleCnt="0">
        <dgm:presLayoutVars>
          <dgm:dir/>
          <dgm:animLvl val="lvl"/>
          <dgm:resizeHandles val="exact"/>
        </dgm:presLayoutVars>
      </dgm:prSet>
      <dgm:spPr/>
      <dgm:t>
        <a:bodyPr/>
        <a:lstStyle/>
        <a:p>
          <a:endParaRPr lang="sl-SI"/>
        </a:p>
      </dgm:t>
    </dgm:pt>
    <dgm:pt modelId="{AA93FC7D-C1EC-43C3-BC5B-C1F2E7D364E5}" type="pres">
      <dgm:prSet presAssocID="{F3E8E985-2B78-4294-A7F4-6BC620F5C09C}" presName="boxAndChildren" presStyleCnt="0"/>
      <dgm:spPr/>
      <dgm:t>
        <a:bodyPr/>
        <a:lstStyle/>
        <a:p>
          <a:endParaRPr lang="sl-SI"/>
        </a:p>
      </dgm:t>
    </dgm:pt>
    <dgm:pt modelId="{753E4C62-3FC9-402E-B009-28BF3F1A2025}" type="pres">
      <dgm:prSet presAssocID="{F3E8E985-2B78-4294-A7F4-6BC620F5C09C}" presName="parentTextBox" presStyleLbl="node1" presStyleIdx="0" presStyleCnt="3" custScaleY="62095" custLinFactNeighborX="8" custLinFactNeighborY="-6583"/>
      <dgm:spPr/>
      <dgm:t>
        <a:bodyPr/>
        <a:lstStyle/>
        <a:p>
          <a:endParaRPr lang="sl-SI"/>
        </a:p>
      </dgm:t>
    </dgm:pt>
    <dgm:pt modelId="{9BA2DBDA-DF4C-48EF-B6B2-D3ECF716BA5A}" type="pres">
      <dgm:prSet presAssocID="{57B2EF1F-FCF0-415E-AB48-254667178999}" presName="sp" presStyleCnt="0"/>
      <dgm:spPr/>
      <dgm:t>
        <a:bodyPr/>
        <a:lstStyle/>
        <a:p>
          <a:endParaRPr lang="sl-SI"/>
        </a:p>
      </dgm:t>
    </dgm:pt>
    <dgm:pt modelId="{8D7C8F3A-4A60-417A-A853-71D2C5565682}" type="pres">
      <dgm:prSet presAssocID="{DC3AAFA7-726A-4C5F-8578-CCC358E26FD1}" presName="arrowAndChildren" presStyleCnt="0"/>
      <dgm:spPr/>
      <dgm:t>
        <a:bodyPr/>
        <a:lstStyle/>
        <a:p>
          <a:endParaRPr lang="sl-SI"/>
        </a:p>
      </dgm:t>
    </dgm:pt>
    <dgm:pt modelId="{85D5E656-827D-456B-9670-F5550B7A0804}" type="pres">
      <dgm:prSet presAssocID="{DC3AAFA7-726A-4C5F-8578-CCC358E26FD1}" presName="parentTextArrow" presStyleLbl="node1" presStyleIdx="1" presStyleCnt="3" custAng="0" custScaleY="49432" custLinFactNeighborX="1888" custLinFactNeighborY="-265"/>
      <dgm:spPr/>
      <dgm:t>
        <a:bodyPr/>
        <a:lstStyle/>
        <a:p>
          <a:endParaRPr lang="sl-SI"/>
        </a:p>
      </dgm:t>
    </dgm:pt>
    <dgm:pt modelId="{B8A1744F-0844-432B-AA11-468FB4D03D4A}" type="pres">
      <dgm:prSet presAssocID="{9E9A0AEB-D256-43F1-8FB1-450D9FB9957B}" presName="sp" presStyleCnt="0"/>
      <dgm:spPr/>
      <dgm:t>
        <a:bodyPr/>
        <a:lstStyle/>
        <a:p>
          <a:endParaRPr lang="sl-SI"/>
        </a:p>
      </dgm:t>
    </dgm:pt>
    <dgm:pt modelId="{1ED5289C-5D4E-4774-8120-B2B1170DE573}" type="pres">
      <dgm:prSet presAssocID="{B94881E5-44CD-41CB-A691-FCB7F62C935D}" presName="arrowAndChildren" presStyleCnt="0"/>
      <dgm:spPr/>
      <dgm:t>
        <a:bodyPr/>
        <a:lstStyle/>
        <a:p>
          <a:endParaRPr lang="sl-SI"/>
        </a:p>
      </dgm:t>
    </dgm:pt>
    <dgm:pt modelId="{1E78891A-BDEF-49F5-BD65-2A790D055B14}" type="pres">
      <dgm:prSet presAssocID="{B94881E5-44CD-41CB-A691-FCB7F62C935D}" presName="parentTextArrow" presStyleLbl="node1" presStyleIdx="2" presStyleCnt="3" custScaleY="76118"/>
      <dgm:spPr/>
      <dgm:t>
        <a:bodyPr/>
        <a:lstStyle/>
        <a:p>
          <a:endParaRPr lang="sl-SI"/>
        </a:p>
      </dgm:t>
    </dgm:pt>
  </dgm:ptLst>
  <dgm:cxnLst>
    <dgm:cxn modelId="{65C2A7CA-EB7D-41DC-B6F4-3F2910599F6A}" type="presOf" srcId="{843E2785-4DF1-4C57-A06B-D90483A2CA98}" destId="{20CA204B-A839-4948-B988-24D5C18CA5AF}" srcOrd="0" destOrd="0" presId="urn:microsoft.com/office/officeart/2005/8/layout/process4"/>
    <dgm:cxn modelId="{AFF2C8BC-0E73-4EC1-93C8-7646917C298D}" srcId="{843E2785-4DF1-4C57-A06B-D90483A2CA98}" destId="{DC3AAFA7-726A-4C5F-8578-CCC358E26FD1}" srcOrd="1" destOrd="0" parTransId="{FACB4961-CACD-4EA1-9DCF-3F33CB1464E9}" sibTransId="{57B2EF1F-FCF0-415E-AB48-254667178999}"/>
    <dgm:cxn modelId="{36B190D8-9CED-4C3F-853C-E0E56855B4D8}" type="presOf" srcId="{B94881E5-44CD-41CB-A691-FCB7F62C935D}" destId="{1E78891A-BDEF-49F5-BD65-2A790D055B14}" srcOrd="0" destOrd="0" presId="urn:microsoft.com/office/officeart/2005/8/layout/process4"/>
    <dgm:cxn modelId="{1D152947-0D79-4286-BAA1-6DCEF8347ABB}" srcId="{843E2785-4DF1-4C57-A06B-D90483A2CA98}" destId="{B94881E5-44CD-41CB-A691-FCB7F62C935D}" srcOrd="0" destOrd="0" parTransId="{0421FE03-4B8D-4AA5-BF18-A06E093AD0C0}" sibTransId="{9E9A0AEB-D256-43F1-8FB1-450D9FB9957B}"/>
    <dgm:cxn modelId="{FEDAF40D-AF77-4CCD-B43C-7DC55D779742}" type="presOf" srcId="{F3E8E985-2B78-4294-A7F4-6BC620F5C09C}" destId="{753E4C62-3FC9-402E-B009-28BF3F1A2025}" srcOrd="0" destOrd="0" presId="urn:microsoft.com/office/officeart/2005/8/layout/process4"/>
    <dgm:cxn modelId="{A3814024-59DB-4BE0-9EDA-66D91A8E1BD6}" type="presOf" srcId="{DC3AAFA7-726A-4C5F-8578-CCC358E26FD1}" destId="{85D5E656-827D-456B-9670-F5550B7A0804}" srcOrd="0" destOrd="0" presId="urn:microsoft.com/office/officeart/2005/8/layout/process4"/>
    <dgm:cxn modelId="{D7650DA7-0556-4329-9064-C0962060418F}" srcId="{843E2785-4DF1-4C57-A06B-D90483A2CA98}" destId="{F3E8E985-2B78-4294-A7F4-6BC620F5C09C}" srcOrd="2" destOrd="0" parTransId="{BCD1FDAE-D512-4D35-8F25-5378C819ED2E}" sibTransId="{12BBF8C5-315D-48A9-8804-BCA3E240DEE4}"/>
    <dgm:cxn modelId="{D7EABAA7-81AA-4D1F-A0B8-33767C0CCEBD}" type="presParOf" srcId="{20CA204B-A839-4948-B988-24D5C18CA5AF}" destId="{AA93FC7D-C1EC-43C3-BC5B-C1F2E7D364E5}" srcOrd="0" destOrd="0" presId="urn:microsoft.com/office/officeart/2005/8/layout/process4"/>
    <dgm:cxn modelId="{05B6DA9D-28C9-4679-B008-0C2904647E6D}" type="presParOf" srcId="{AA93FC7D-C1EC-43C3-BC5B-C1F2E7D364E5}" destId="{753E4C62-3FC9-402E-B009-28BF3F1A2025}" srcOrd="0" destOrd="0" presId="urn:microsoft.com/office/officeart/2005/8/layout/process4"/>
    <dgm:cxn modelId="{23184383-6BE0-415C-A7D4-5CC33E3B1F84}" type="presParOf" srcId="{20CA204B-A839-4948-B988-24D5C18CA5AF}" destId="{9BA2DBDA-DF4C-48EF-B6B2-D3ECF716BA5A}" srcOrd="1" destOrd="0" presId="urn:microsoft.com/office/officeart/2005/8/layout/process4"/>
    <dgm:cxn modelId="{F41F1142-97F7-4FB2-92E8-271786CE228C}" type="presParOf" srcId="{20CA204B-A839-4948-B988-24D5C18CA5AF}" destId="{8D7C8F3A-4A60-417A-A853-71D2C5565682}" srcOrd="2" destOrd="0" presId="urn:microsoft.com/office/officeart/2005/8/layout/process4"/>
    <dgm:cxn modelId="{8407AEF7-B42F-4420-BFCA-6C431F9AAA50}" type="presParOf" srcId="{8D7C8F3A-4A60-417A-A853-71D2C5565682}" destId="{85D5E656-827D-456B-9670-F5550B7A0804}" srcOrd="0" destOrd="0" presId="urn:microsoft.com/office/officeart/2005/8/layout/process4"/>
    <dgm:cxn modelId="{9419E929-0062-48EF-B156-FB2CE152761C}" type="presParOf" srcId="{20CA204B-A839-4948-B988-24D5C18CA5AF}" destId="{B8A1744F-0844-432B-AA11-468FB4D03D4A}" srcOrd="3" destOrd="0" presId="urn:microsoft.com/office/officeart/2005/8/layout/process4"/>
    <dgm:cxn modelId="{6116EC11-57FD-414F-930A-3C5EF3BACD11}" type="presParOf" srcId="{20CA204B-A839-4948-B988-24D5C18CA5AF}" destId="{1ED5289C-5D4E-4774-8120-B2B1170DE573}" srcOrd="4" destOrd="0" presId="urn:microsoft.com/office/officeart/2005/8/layout/process4"/>
    <dgm:cxn modelId="{BC217478-D00F-4E51-9C77-16BB0EB44C5D}" type="presParOf" srcId="{1ED5289C-5D4E-4774-8120-B2B1170DE573}" destId="{1E78891A-BDEF-49F5-BD65-2A790D055B1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A8550F-B9B4-441A-990C-E57AD3D1E0B6}" type="doc">
      <dgm:prSet loTypeId="urn:microsoft.com/office/officeart/2005/8/layout/vList2" loCatId="list" qsTypeId="urn:microsoft.com/office/officeart/2005/8/quickstyle/3d2" qsCatId="3D" csTypeId="urn:microsoft.com/office/officeart/2005/8/colors/accent1_1" csCatId="accent1" phldr="1"/>
      <dgm:spPr/>
      <dgm:t>
        <a:bodyPr/>
        <a:lstStyle/>
        <a:p>
          <a:endParaRPr lang="sl-SI"/>
        </a:p>
      </dgm:t>
    </dgm:pt>
    <dgm:pt modelId="{038B9CD8-23D6-4600-A938-D1B903E7CFB3}">
      <dgm:prSet>
        <dgm:style>
          <a:lnRef idx="1">
            <a:schemeClr val="accent3"/>
          </a:lnRef>
          <a:fillRef idx="2">
            <a:schemeClr val="accent3"/>
          </a:fillRef>
          <a:effectRef idx="1">
            <a:schemeClr val="accent3"/>
          </a:effectRef>
          <a:fontRef idx="minor">
            <a:schemeClr val="dk1"/>
          </a:fontRef>
        </dgm:style>
      </dgm:prSet>
      <dgm:spPr/>
      <dgm:t>
        <a:bodyPr/>
        <a:lstStyle/>
        <a:p>
          <a:pPr algn="ctr"/>
          <a:r>
            <a:rPr lang="sl-SI" b="1" dirty="0" smtClean="0">
              <a:solidFill>
                <a:srgbClr val="0000FF"/>
              </a:solidFill>
              <a:latin typeface="Comic Sans MS" pitchFamily="66" charset="0"/>
              <a:ea typeface="Arial Unicode MS" pitchFamily="34" charset="-128"/>
              <a:cs typeface="Arial Unicode MS" pitchFamily="34" charset="-128"/>
            </a:rPr>
            <a:t>V Sloveniji letno beležimo skoraj 11 milijonov izgubljenih delovnih dni oz. 39.000 zaposlenih izostane z dela (zaradi poškodb ali bolezni). Evropsko povprečje odsotnosti iz dela znaša 4,6 dni na delavca, v Sloveniji pa približno  dvakrat višja.</a:t>
          </a:r>
        </a:p>
      </dgm:t>
    </dgm:pt>
    <dgm:pt modelId="{F19B9B1D-AD0B-4C01-9DCB-971A44288091}" type="parTrans" cxnId="{3D0369E8-E26D-4EF0-82B8-8A11A15EB998}">
      <dgm:prSet/>
      <dgm:spPr/>
      <dgm:t>
        <a:bodyPr/>
        <a:lstStyle/>
        <a:p>
          <a:endParaRPr lang="sl-SI"/>
        </a:p>
      </dgm:t>
    </dgm:pt>
    <dgm:pt modelId="{349F4139-61AA-410E-A228-F6BE99EE30DD}" type="sibTrans" cxnId="{3D0369E8-E26D-4EF0-82B8-8A11A15EB998}">
      <dgm:prSet/>
      <dgm:spPr/>
      <dgm:t>
        <a:bodyPr/>
        <a:lstStyle/>
        <a:p>
          <a:endParaRPr lang="sl-SI"/>
        </a:p>
      </dgm:t>
    </dgm:pt>
    <dgm:pt modelId="{D158E48E-951B-4C67-BFAE-A41D1D5D8F5A}" type="pres">
      <dgm:prSet presAssocID="{41A8550F-B9B4-441A-990C-E57AD3D1E0B6}" presName="linear" presStyleCnt="0">
        <dgm:presLayoutVars>
          <dgm:animLvl val="lvl"/>
          <dgm:resizeHandles val="exact"/>
        </dgm:presLayoutVars>
      </dgm:prSet>
      <dgm:spPr/>
      <dgm:t>
        <a:bodyPr/>
        <a:lstStyle/>
        <a:p>
          <a:endParaRPr lang="sl-SI"/>
        </a:p>
      </dgm:t>
    </dgm:pt>
    <dgm:pt modelId="{38CFA70B-ABF2-46F1-87EE-AC9916E07E18}" type="pres">
      <dgm:prSet presAssocID="{038B9CD8-23D6-4600-A938-D1B903E7CFB3}" presName="parentText" presStyleLbl="node1" presStyleIdx="0" presStyleCnt="1">
        <dgm:presLayoutVars>
          <dgm:chMax val="0"/>
          <dgm:bulletEnabled val="1"/>
        </dgm:presLayoutVars>
      </dgm:prSet>
      <dgm:spPr/>
      <dgm:t>
        <a:bodyPr/>
        <a:lstStyle/>
        <a:p>
          <a:endParaRPr lang="sl-SI"/>
        </a:p>
      </dgm:t>
    </dgm:pt>
  </dgm:ptLst>
  <dgm:cxnLst>
    <dgm:cxn modelId="{BDC2C4F3-D5C1-4F58-9B44-6EE6EC498E58}" type="presOf" srcId="{41A8550F-B9B4-441A-990C-E57AD3D1E0B6}" destId="{D158E48E-951B-4C67-BFAE-A41D1D5D8F5A}" srcOrd="0" destOrd="0" presId="urn:microsoft.com/office/officeart/2005/8/layout/vList2"/>
    <dgm:cxn modelId="{95CF1CB5-0596-448D-8478-53500FB1BCDD}" type="presOf" srcId="{038B9CD8-23D6-4600-A938-D1B903E7CFB3}" destId="{38CFA70B-ABF2-46F1-87EE-AC9916E07E18}" srcOrd="0" destOrd="0" presId="urn:microsoft.com/office/officeart/2005/8/layout/vList2"/>
    <dgm:cxn modelId="{3D0369E8-E26D-4EF0-82B8-8A11A15EB998}" srcId="{41A8550F-B9B4-441A-990C-E57AD3D1E0B6}" destId="{038B9CD8-23D6-4600-A938-D1B903E7CFB3}" srcOrd="0" destOrd="0" parTransId="{F19B9B1D-AD0B-4C01-9DCB-971A44288091}" sibTransId="{349F4139-61AA-410E-A228-F6BE99EE30DD}"/>
    <dgm:cxn modelId="{65EE4828-5559-48CF-86C5-477D4260B16C}" type="presParOf" srcId="{D158E48E-951B-4C67-BFAE-A41D1D5D8F5A}" destId="{38CFA70B-ABF2-46F1-87EE-AC9916E07E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4FAC5C-7437-4DA9-B74E-A46F70444253}" type="doc">
      <dgm:prSet loTypeId="urn:microsoft.com/office/officeart/2005/8/layout/vList3#1" loCatId="list" qsTypeId="urn:microsoft.com/office/officeart/2005/8/quickstyle/3d2" qsCatId="3D" csTypeId="urn:microsoft.com/office/officeart/2005/8/colors/accent1_4" csCatId="accent1" phldr="1"/>
      <dgm:spPr/>
      <dgm:t>
        <a:bodyPr/>
        <a:lstStyle/>
        <a:p>
          <a:endParaRPr lang="sl-SI"/>
        </a:p>
      </dgm:t>
    </dgm:pt>
    <dgm:pt modelId="{C9DD0330-BBB3-4F47-9496-EDB42FBC882E}">
      <dgm:prSet phldrT="[Text]" custT="1">
        <dgm:style>
          <a:lnRef idx="0">
            <a:schemeClr val="accent2"/>
          </a:lnRef>
          <a:fillRef idx="3">
            <a:schemeClr val="accent2"/>
          </a:fillRef>
          <a:effectRef idx="3">
            <a:schemeClr val="accent2"/>
          </a:effectRef>
          <a:fontRef idx="minor">
            <a:schemeClr val="lt1"/>
          </a:fontRef>
        </dgm:style>
      </dgm:prSet>
      <dgm:spPr>
        <a:solidFill>
          <a:srgbClr val="0070C0"/>
        </a:solidFill>
        <a:ln/>
      </dgm:spPr>
      <dgm:t>
        <a:bodyPr/>
        <a:lstStyle/>
        <a:p>
          <a:pPr algn="ctr"/>
          <a:r>
            <a:rPr lang="sl-SI" sz="2800" b="1" dirty="0" smtClean="0">
              <a:solidFill>
                <a:schemeClr val="bg1"/>
              </a:solidFill>
              <a:latin typeface="Comic Sans MS" pitchFamily="66" charset="0"/>
            </a:rPr>
            <a:t>      Problemi VZPD so visoki stroški z</a:t>
          </a:r>
        </a:p>
        <a:p>
          <a:pPr algn="ctr"/>
          <a:r>
            <a:rPr lang="sl-SI" sz="2800" b="1" dirty="0" smtClean="0">
              <a:solidFill>
                <a:schemeClr val="bg1"/>
              </a:solidFill>
              <a:latin typeface="Comic Sans MS" pitchFamily="66" charset="0"/>
            </a:rPr>
            <a:t> vidika zaposlenih in tudi s finančnega vidika.</a:t>
          </a:r>
          <a:endParaRPr lang="sl-SI" sz="2800" dirty="0">
            <a:solidFill>
              <a:schemeClr val="bg1"/>
            </a:solidFill>
          </a:endParaRPr>
        </a:p>
      </dgm:t>
    </dgm:pt>
    <dgm:pt modelId="{441F57EE-9640-4882-8E8D-032CE1C91D06}" type="parTrans" cxnId="{DEEE4503-49DD-4587-A0FA-CE56908EA234}">
      <dgm:prSet/>
      <dgm:spPr/>
      <dgm:t>
        <a:bodyPr/>
        <a:lstStyle/>
        <a:p>
          <a:endParaRPr lang="sl-SI"/>
        </a:p>
      </dgm:t>
    </dgm:pt>
    <dgm:pt modelId="{B8B916A1-B5DA-4746-B84D-8FB6EC0F53B0}" type="sibTrans" cxnId="{DEEE4503-49DD-4587-A0FA-CE56908EA234}">
      <dgm:prSet/>
      <dgm:spPr/>
      <dgm:t>
        <a:bodyPr/>
        <a:lstStyle/>
        <a:p>
          <a:endParaRPr lang="sl-SI"/>
        </a:p>
      </dgm:t>
    </dgm:pt>
    <dgm:pt modelId="{67339D20-9094-41C8-9E87-F2EEA1FF258E}">
      <dgm:prSet phldrT="[Text]" custT="1">
        <dgm:style>
          <a:lnRef idx="0">
            <a:schemeClr val="accent2"/>
          </a:lnRef>
          <a:fillRef idx="3">
            <a:schemeClr val="accent2"/>
          </a:fillRef>
          <a:effectRef idx="3">
            <a:schemeClr val="accent2"/>
          </a:effectRef>
          <a:fontRef idx="minor">
            <a:schemeClr val="lt1"/>
          </a:fontRef>
        </dgm:style>
      </dgm:prSet>
      <dgm:spPr>
        <a:solidFill>
          <a:srgbClr val="0070C0"/>
        </a:solidFill>
        <a:ln/>
      </dgm:spPr>
      <dgm:t>
        <a:bodyPr/>
        <a:lstStyle/>
        <a:p>
          <a:pPr algn="ctr"/>
          <a:r>
            <a:rPr lang="sl-SI" sz="2400" b="1" dirty="0" smtClean="0">
              <a:solidFill>
                <a:srgbClr val="FFFF00"/>
              </a:solidFill>
              <a:latin typeface="Comic Sans MS" pitchFamily="66" charset="0"/>
            </a:rPr>
            <a:t>    </a:t>
          </a:r>
          <a:r>
            <a:rPr lang="sl-SI" sz="2800" b="1" dirty="0" smtClean="0">
              <a:solidFill>
                <a:srgbClr val="FFFF00"/>
              </a:solidFill>
              <a:latin typeface="Comic Sans MS" pitchFamily="66" charset="0"/>
            </a:rPr>
            <a:t>Po podatki (EU- OSHA), vsako leto:</a:t>
          </a:r>
        </a:p>
        <a:p>
          <a:pPr algn="ctr"/>
          <a:r>
            <a:rPr lang="sl-SI" sz="2800" b="1" dirty="0" smtClean="0">
              <a:solidFill>
                <a:srgbClr val="FFFF00"/>
              </a:solidFill>
              <a:latin typeface="Comic Sans MS" pitchFamily="66" charset="0"/>
            </a:rPr>
            <a:t> se zgodi 6,9 milijona nesreč,</a:t>
          </a:r>
        </a:p>
        <a:p>
          <a:pPr algn="ctr"/>
          <a:r>
            <a:rPr lang="sl-SI" sz="2800" b="1" dirty="0" smtClean="0">
              <a:solidFill>
                <a:srgbClr val="FFFF00"/>
              </a:solidFill>
              <a:latin typeface="Comic Sans MS" pitchFamily="66" charset="0"/>
            </a:rPr>
            <a:t> še višje je število bolezni, povezanih z delom. </a:t>
          </a:r>
          <a:endParaRPr lang="sl-SI" sz="2800" dirty="0">
            <a:solidFill>
              <a:srgbClr val="FFFF00"/>
            </a:solidFill>
          </a:endParaRPr>
        </a:p>
      </dgm:t>
    </dgm:pt>
    <dgm:pt modelId="{CFAD097A-54F2-4449-AC72-58FC3B76666D}" type="parTrans" cxnId="{6FFADC24-3556-4DD5-9F7D-FE1293B339AA}">
      <dgm:prSet/>
      <dgm:spPr/>
      <dgm:t>
        <a:bodyPr/>
        <a:lstStyle/>
        <a:p>
          <a:endParaRPr lang="sl-SI"/>
        </a:p>
      </dgm:t>
    </dgm:pt>
    <dgm:pt modelId="{AF282880-8126-4C55-B435-6D648C84395E}" type="sibTrans" cxnId="{6FFADC24-3556-4DD5-9F7D-FE1293B339AA}">
      <dgm:prSet/>
      <dgm:spPr/>
      <dgm:t>
        <a:bodyPr/>
        <a:lstStyle/>
        <a:p>
          <a:endParaRPr lang="sl-SI"/>
        </a:p>
      </dgm:t>
    </dgm:pt>
    <dgm:pt modelId="{9B6CA0C6-7A9D-4F77-9C70-060EB84BCDF2}">
      <dgm:prSet phldrT="[Text]" custT="1">
        <dgm:style>
          <a:lnRef idx="0">
            <a:schemeClr val="accent2"/>
          </a:lnRef>
          <a:fillRef idx="3">
            <a:schemeClr val="accent2"/>
          </a:fillRef>
          <a:effectRef idx="3">
            <a:schemeClr val="accent2"/>
          </a:effectRef>
          <a:fontRef idx="minor">
            <a:schemeClr val="lt1"/>
          </a:fontRef>
        </dgm:style>
      </dgm:prSet>
      <dgm:spPr>
        <a:solidFill>
          <a:srgbClr val="0070C0"/>
        </a:solidFill>
        <a:ln/>
      </dgm:spPr>
      <dgm:t>
        <a:bodyPr/>
        <a:lstStyle/>
        <a:p>
          <a:pPr algn="ctr"/>
          <a:r>
            <a:rPr lang="sl-SI" sz="2400" b="1" dirty="0" smtClean="0">
              <a:solidFill>
                <a:schemeClr val="bg1"/>
              </a:solidFill>
              <a:latin typeface="Comic Sans MS" pitchFamily="66" charset="0"/>
            </a:rPr>
            <a:t>    </a:t>
          </a:r>
          <a:r>
            <a:rPr lang="sl-SI" sz="2800" b="1" dirty="0" smtClean="0">
              <a:solidFill>
                <a:schemeClr val="bg1"/>
              </a:solidFill>
              <a:latin typeface="Comic Sans MS" pitchFamily="66" charset="0"/>
            </a:rPr>
            <a:t>Gospodarski stroški </a:t>
          </a:r>
        </a:p>
        <a:p>
          <a:pPr algn="ctr"/>
          <a:r>
            <a:rPr lang="sl-SI" sz="2800" b="1" dirty="0" smtClean="0">
              <a:solidFill>
                <a:schemeClr val="bg1"/>
              </a:solidFill>
              <a:latin typeface="Comic Sans MS" pitchFamily="66" charset="0"/>
            </a:rPr>
            <a:t>      znašajo okoli 490 milijard EUR letno.</a:t>
          </a:r>
          <a:endParaRPr lang="sl-SI" sz="2800" dirty="0">
            <a:solidFill>
              <a:schemeClr val="bg1"/>
            </a:solidFill>
          </a:endParaRPr>
        </a:p>
      </dgm:t>
    </dgm:pt>
    <dgm:pt modelId="{80E02FBF-F127-46A4-BFA6-25EC7B1DA988}" type="parTrans" cxnId="{076BBF67-FA04-490F-B962-754B07103D67}">
      <dgm:prSet/>
      <dgm:spPr/>
      <dgm:t>
        <a:bodyPr/>
        <a:lstStyle/>
        <a:p>
          <a:endParaRPr lang="sl-SI"/>
        </a:p>
      </dgm:t>
    </dgm:pt>
    <dgm:pt modelId="{56805532-E325-400F-8ADC-1E7C9243F0CC}" type="sibTrans" cxnId="{076BBF67-FA04-490F-B962-754B07103D67}">
      <dgm:prSet/>
      <dgm:spPr/>
      <dgm:t>
        <a:bodyPr/>
        <a:lstStyle/>
        <a:p>
          <a:endParaRPr lang="sl-SI"/>
        </a:p>
      </dgm:t>
    </dgm:pt>
    <dgm:pt modelId="{C9269F3C-0A89-4397-952D-875752806783}" type="pres">
      <dgm:prSet presAssocID="{DE4FAC5C-7437-4DA9-B74E-A46F70444253}" presName="linearFlow" presStyleCnt="0">
        <dgm:presLayoutVars>
          <dgm:dir/>
          <dgm:resizeHandles val="exact"/>
        </dgm:presLayoutVars>
      </dgm:prSet>
      <dgm:spPr/>
      <dgm:t>
        <a:bodyPr/>
        <a:lstStyle/>
        <a:p>
          <a:endParaRPr lang="sl-SI"/>
        </a:p>
      </dgm:t>
    </dgm:pt>
    <dgm:pt modelId="{391B58B5-186A-4B9F-9107-D3E2CB0BC2A3}" type="pres">
      <dgm:prSet presAssocID="{C9DD0330-BBB3-4F47-9496-EDB42FBC882E}" presName="composite" presStyleCnt="0"/>
      <dgm:spPr/>
    </dgm:pt>
    <dgm:pt modelId="{E89B58A1-4B65-4DD0-AED6-2757879E4553}" type="pres">
      <dgm:prSet presAssocID="{C9DD0330-BBB3-4F47-9496-EDB42FBC882E}" presName="imgShp" presStyleLbl="fgImgPlace1" presStyleIdx="0" presStyleCnt="3" custScaleX="419461" custScaleY="442345" custLinFactX="-68712" custLinFactNeighborX="-100000" custLinFactNeighborY="-82"/>
      <dgm:spPr>
        <a:blipFill rotWithShape="0">
          <a:blip xmlns:r="http://schemas.openxmlformats.org/officeDocument/2006/relationships" r:embed="rId1"/>
          <a:stretch>
            <a:fillRect/>
          </a:stretch>
        </a:blipFill>
      </dgm:spPr>
      <dgm:t>
        <a:bodyPr/>
        <a:lstStyle/>
        <a:p>
          <a:endParaRPr lang="sl-SI"/>
        </a:p>
      </dgm:t>
    </dgm:pt>
    <dgm:pt modelId="{7F207DFD-1D62-4EF2-B58E-BEF387320A71}" type="pres">
      <dgm:prSet presAssocID="{C9DD0330-BBB3-4F47-9496-EDB42FBC882E}" presName="txShp" presStyleLbl="node1" presStyleIdx="0" presStyleCnt="3" custScaleX="137335" custScaleY="415601" custLinFactNeighborX="6326" custLinFactNeighborY="-20053">
        <dgm:presLayoutVars>
          <dgm:bulletEnabled val="1"/>
        </dgm:presLayoutVars>
      </dgm:prSet>
      <dgm:spPr/>
      <dgm:t>
        <a:bodyPr/>
        <a:lstStyle/>
        <a:p>
          <a:endParaRPr lang="sl-SI"/>
        </a:p>
      </dgm:t>
    </dgm:pt>
    <dgm:pt modelId="{4E812FC7-74C4-4B30-A5F7-94F1CF6FA6D9}" type="pres">
      <dgm:prSet presAssocID="{B8B916A1-B5DA-4746-B84D-8FB6EC0F53B0}" presName="spacing" presStyleCnt="0"/>
      <dgm:spPr/>
    </dgm:pt>
    <dgm:pt modelId="{FC52C683-AAA7-4628-9A12-3155982272F3}" type="pres">
      <dgm:prSet presAssocID="{67339D20-9094-41C8-9E87-F2EEA1FF258E}" presName="composite" presStyleCnt="0"/>
      <dgm:spPr/>
    </dgm:pt>
    <dgm:pt modelId="{182C760E-139F-4225-8A78-4E3D67710B71}" type="pres">
      <dgm:prSet presAssocID="{67339D20-9094-41C8-9E87-F2EEA1FF258E}" presName="imgShp" presStyleLbl="fgImgPlace1" presStyleIdx="1" presStyleCnt="3" custScaleX="688142" custScaleY="655131" custLinFactX="-38543" custLinFactNeighborX="-100000" custLinFactNeighborY="-9588"/>
      <dgm:spPr>
        <a:blipFill rotWithShape="0">
          <a:blip xmlns:r="http://schemas.openxmlformats.org/officeDocument/2006/relationships" r:embed="rId2"/>
          <a:stretch>
            <a:fillRect/>
          </a:stretch>
        </a:blipFill>
      </dgm:spPr>
      <dgm:t>
        <a:bodyPr/>
        <a:lstStyle/>
        <a:p>
          <a:endParaRPr lang="sl-SI"/>
        </a:p>
      </dgm:t>
    </dgm:pt>
    <dgm:pt modelId="{2997F048-9321-4CEF-8EC3-7DAD77CC0184}" type="pres">
      <dgm:prSet presAssocID="{67339D20-9094-41C8-9E87-F2EEA1FF258E}" presName="txShp" presStyleLbl="node1" presStyleIdx="1" presStyleCnt="3" custScaleX="111812" custScaleY="644573" custLinFactNeighborX="6997" custLinFactNeighborY="-14867">
        <dgm:presLayoutVars>
          <dgm:bulletEnabled val="1"/>
        </dgm:presLayoutVars>
      </dgm:prSet>
      <dgm:spPr/>
      <dgm:t>
        <a:bodyPr/>
        <a:lstStyle/>
        <a:p>
          <a:endParaRPr lang="sl-SI"/>
        </a:p>
      </dgm:t>
    </dgm:pt>
    <dgm:pt modelId="{B161BAFF-806F-4172-85B8-047C5428B729}" type="pres">
      <dgm:prSet presAssocID="{AF282880-8126-4C55-B435-6D648C84395E}" presName="spacing" presStyleCnt="0"/>
      <dgm:spPr/>
    </dgm:pt>
    <dgm:pt modelId="{B9CA2A63-AEAC-48B3-BC37-261E6FF349F5}" type="pres">
      <dgm:prSet presAssocID="{9B6CA0C6-7A9D-4F77-9C70-060EB84BCDF2}" presName="composite" presStyleCnt="0"/>
      <dgm:spPr/>
    </dgm:pt>
    <dgm:pt modelId="{D48E7EE3-7A9C-4324-9CA0-5FD65D75AB42}" type="pres">
      <dgm:prSet presAssocID="{9B6CA0C6-7A9D-4F77-9C70-060EB84BCDF2}" presName="imgShp" presStyleLbl="fgImgPlace1" presStyleIdx="2" presStyleCnt="3" custScaleX="373797" custScaleY="342567" custLinFactX="-2438" custLinFactNeighborX="-100000" custLinFactNeighborY="-3335"/>
      <dgm:spPr>
        <a:blipFill rotWithShape="0">
          <a:blip xmlns:r="http://schemas.openxmlformats.org/officeDocument/2006/relationships" r:embed="rId3"/>
          <a:stretch>
            <a:fillRect/>
          </a:stretch>
        </a:blipFill>
      </dgm:spPr>
      <dgm:t>
        <a:bodyPr/>
        <a:lstStyle/>
        <a:p>
          <a:endParaRPr lang="sl-SI"/>
        </a:p>
      </dgm:t>
    </dgm:pt>
    <dgm:pt modelId="{DC3D9344-EF96-4351-8E3F-D2A50F70DC0D}" type="pres">
      <dgm:prSet presAssocID="{9B6CA0C6-7A9D-4F77-9C70-060EB84BCDF2}" presName="txShp" presStyleLbl="node1" presStyleIdx="2" presStyleCnt="3" custScaleX="144964" custScaleY="343351" custLinFactNeighborX="3358" custLinFactNeighborY="-23364">
        <dgm:presLayoutVars>
          <dgm:bulletEnabled val="1"/>
        </dgm:presLayoutVars>
      </dgm:prSet>
      <dgm:spPr/>
      <dgm:t>
        <a:bodyPr/>
        <a:lstStyle/>
        <a:p>
          <a:endParaRPr lang="sl-SI"/>
        </a:p>
      </dgm:t>
    </dgm:pt>
  </dgm:ptLst>
  <dgm:cxnLst>
    <dgm:cxn modelId="{B72E4B04-61A7-44A4-9837-3A43FC8D2BBD}" type="presOf" srcId="{67339D20-9094-41C8-9E87-F2EEA1FF258E}" destId="{2997F048-9321-4CEF-8EC3-7DAD77CC0184}" srcOrd="0" destOrd="0" presId="urn:microsoft.com/office/officeart/2005/8/layout/vList3#1"/>
    <dgm:cxn modelId="{32123784-BC8C-40DF-8219-A6AF70D7A09F}" type="presOf" srcId="{C9DD0330-BBB3-4F47-9496-EDB42FBC882E}" destId="{7F207DFD-1D62-4EF2-B58E-BEF387320A71}" srcOrd="0" destOrd="0" presId="urn:microsoft.com/office/officeart/2005/8/layout/vList3#1"/>
    <dgm:cxn modelId="{8DA26179-39EC-4C8C-BA2F-E2AFA827BB27}" type="presOf" srcId="{DE4FAC5C-7437-4DA9-B74E-A46F70444253}" destId="{C9269F3C-0A89-4397-952D-875752806783}" srcOrd="0" destOrd="0" presId="urn:microsoft.com/office/officeart/2005/8/layout/vList3#1"/>
    <dgm:cxn modelId="{6FFADC24-3556-4DD5-9F7D-FE1293B339AA}" srcId="{DE4FAC5C-7437-4DA9-B74E-A46F70444253}" destId="{67339D20-9094-41C8-9E87-F2EEA1FF258E}" srcOrd="1" destOrd="0" parTransId="{CFAD097A-54F2-4449-AC72-58FC3B76666D}" sibTransId="{AF282880-8126-4C55-B435-6D648C84395E}"/>
    <dgm:cxn modelId="{DEEE4503-49DD-4587-A0FA-CE56908EA234}" srcId="{DE4FAC5C-7437-4DA9-B74E-A46F70444253}" destId="{C9DD0330-BBB3-4F47-9496-EDB42FBC882E}" srcOrd="0" destOrd="0" parTransId="{441F57EE-9640-4882-8E8D-032CE1C91D06}" sibTransId="{B8B916A1-B5DA-4746-B84D-8FB6EC0F53B0}"/>
    <dgm:cxn modelId="{076BBF67-FA04-490F-B962-754B07103D67}" srcId="{DE4FAC5C-7437-4DA9-B74E-A46F70444253}" destId="{9B6CA0C6-7A9D-4F77-9C70-060EB84BCDF2}" srcOrd="2" destOrd="0" parTransId="{80E02FBF-F127-46A4-BFA6-25EC7B1DA988}" sibTransId="{56805532-E325-400F-8ADC-1E7C9243F0CC}"/>
    <dgm:cxn modelId="{3321A466-738E-4E27-9DCA-44BEF3A68090}" type="presOf" srcId="{9B6CA0C6-7A9D-4F77-9C70-060EB84BCDF2}" destId="{DC3D9344-EF96-4351-8E3F-D2A50F70DC0D}" srcOrd="0" destOrd="0" presId="urn:microsoft.com/office/officeart/2005/8/layout/vList3#1"/>
    <dgm:cxn modelId="{E5BE0662-140D-46E6-AAC7-24F01E7C5B55}" type="presParOf" srcId="{C9269F3C-0A89-4397-952D-875752806783}" destId="{391B58B5-186A-4B9F-9107-D3E2CB0BC2A3}" srcOrd="0" destOrd="0" presId="urn:microsoft.com/office/officeart/2005/8/layout/vList3#1"/>
    <dgm:cxn modelId="{F82950A7-F7A4-4401-9C58-9FC9A2DA7291}" type="presParOf" srcId="{391B58B5-186A-4B9F-9107-D3E2CB0BC2A3}" destId="{E89B58A1-4B65-4DD0-AED6-2757879E4553}" srcOrd="0" destOrd="0" presId="urn:microsoft.com/office/officeart/2005/8/layout/vList3#1"/>
    <dgm:cxn modelId="{CF3A58D4-1367-47D9-B3F9-5097560A658C}" type="presParOf" srcId="{391B58B5-186A-4B9F-9107-D3E2CB0BC2A3}" destId="{7F207DFD-1D62-4EF2-B58E-BEF387320A71}" srcOrd="1" destOrd="0" presId="urn:microsoft.com/office/officeart/2005/8/layout/vList3#1"/>
    <dgm:cxn modelId="{42E9F98F-36A4-40A5-B5D2-A35C9193ACFF}" type="presParOf" srcId="{C9269F3C-0A89-4397-952D-875752806783}" destId="{4E812FC7-74C4-4B30-A5F7-94F1CF6FA6D9}" srcOrd="1" destOrd="0" presId="urn:microsoft.com/office/officeart/2005/8/layout/vList3#1"/>
    <dgm:cxn modelId="{D7F9B61E-F5E4-4AA0-BF75-090F779F48F6}" type="presParOf" srcId="{C9269F3C-0A89-4397-952D-875752806783}" destId="{FC52C683-AAA7-4628-9A12-3155982272F3}" srcOrd="2" destOrd="0" presId="urn:microsoft.com/office/officeart/2005/8/layout/vList3#1"/>
    <dgm:cxn modelId="{DF4B3480-1228-485B-8810-022CD4170E6D}" type="presParOf" srcId="{FC52C683-AAA7-4628-9A12-3155982272F3}" destId="{182C760E-139F-4225-8A78-4E3D67710B71}" srcOrd="0" destOrd="0" presId="urn:microsoft.com/office/officeart/2005/8/layout/vList3#1"/>
    <dgm:cxn modelId="{27F81095-7890-41E8-B2A1-90407089C07B}" type="presParOf" srcId="{FC52C683-AAA7-4628-9A12-3155982272F3}" destId="{2997F048-9321-4CEF-8EC3-7DAD77CC0184}" srcOrd="1" destOrd="0" presId="urn:microsoft.com/office/officeart/2005/8/layout/vList3#1"/>
    <dgm:cxn modelId="{31F228C1-94AD-4D2D-9AB6-EB2ACC65381D}" type="presParOf" srcId="{C9269F3C-0A89-4397-952D-875752806783}" destId="{B161BAFF-806F-4172-85B8-047C5428B729}" srcOrd="3" destOrd="0" presId="urn:microsoft.com/office/officeart/2005/8/layout/vList3#1"/>
    <dgm:cxn modelId="{FE03BBBB-B468-40BF-962F-3A0825DBEAC4}" type="presParOf" srcId="{C9269F3C-0A89-4397-952D-875752806783}" destId="{B9CA2A63-AEAC-48B3-BC37-261E6FF349F5}" srcOrd="4" destOrd="0" presId="urn:microsoft.com/office/officeart/2005/8/layout/vList3#1"/>
    <dgm:cxn modelId="{F93067C6-4E1C-4CC0-A955-5FBE612F8A00}" type="presParOf" srcId="{B9CA2A63-AEAC-48B3-BC37-261E6FF349F5}" destId="{D48E7EE3-7A9C-4324-9CA0-5FD65D75AB42}" srcOrd="0" destOrd="0" presId="urn:microsoft.com/office/officeart/2005/8/layout/vList3#1"/>
    <dgm:cxn modelId="{63B74237-53BB-4326-898F-C4F08A4D095B}" type="presParOf" srcId="{B9CA2A63-AEAC-48B3-BC37-261E6FF349F5}" destId="{DC3D9344-EF96-4351-8E3F-D2A50F70DC0D}"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4FAC5C-7437-4DA9-B74E-A46F70444253}" type="doc">
      <dgm:prSet loTypeId="urn:microsoft.com/office/officeart/2005/8/layout/vList3#2" loCatId="list" qsTypeId="urn:microsoft.com/office/officeart/2005/8/quickstyle/3d2" qsCatId="3D" csTypeId="urn:microsoft.com/office/officeart/2005/8/colors/accent1_4" csCatId="accent1" phldr="1"/>
      <dgm:spPr/>
      <dgm:t>
        <a:bodyPr/>
        <a:lstStyle/>
        <a:p>
          <a:endParaRPr lang="sl-SI"/>
        </a:p>
      </dgm:t>
    </dgm:pt>
    <dgm:pt modelId="{67339D20-9094-41C8-9E87-F2EEA1FF258E}">
      <dgm:prSet phldrT="[Text]" custT="1">
        <dgm:style>
          <a:lnRef idx="0">
            <a:schemeClr val="accent1"/>
          </a:lnRef>
          <a:fillRef idx="3">
            <a:schemeClr val="accent1"/>
          </a:fillRef>
          <a:effectRef idx="3">
            <a:schemeClr val="accent1"/>
          </a:effectRef>
          <a:fontRef idx="minor">
            <a:schemeClr val="lt1"/>
          </a:fontRef>
        </dgm:style>
      </dgm:prSet>
      <dgm:spPr>
        <a:solidFill>
          <a:srgbClr val="0070C0"/>
        </a:solidFill>
        <a:ln/>
      </dgm:spPr>
      <dgm:t>
        <a:bodyPr/>
        <a:lstStyle/>
        <a:p>
          <a:pPr algn="ctr"/>
          <a:r>
            <a:rPr lang="sl-SI" sz="2400" b="1" dirty="0" smtClean="0">
              <a:solidFill>
                <a:schemeClr val="bg1"/>
              </a:solidFill>
              <a:latin typeface="Comic Sans MS" pitchFamily="66" charset="0"/>
            </a:rPr>
            <a:t>   Kostno-mišična obolenja (KMO) so     povezana z visokimi stroški:</a:t>
          </a:r>
        </a:p>
        <a:p>
          <a:pPr algn="l"/>
          <a:r>
            <a:rPr lang="sl-SI" sz="2400" b="1" dirty="0" smtClean="0">
              <a:solidFill>
                <a:schemeClr val="bg1"/>
              </a:solidFill>
              <a:latin typeface="Comic Sans MS" pitchFamily="66" charset="0"/>
            </a:rPr>
            <a:t>    - zavarovanja,</a:t>
          </a:r>
        </a:p>
        <a:p>
          <a:pPr algn="l"/>
          <a:r>
            <a:rPr lang="sl-SI" sz="2400" b="1" dirty="0" smtClean="0">
              <a:solidFill>
                <a:schemeClr val="bg1"/>
              </a:solidFill>
              <a:latin typeface="Comic Sans MS" pitchFamily="66" charset="0"/>
            </a:rPr>
            <a:t>    - odškodnine, </a:t>
          </a:r>
        </a:p>
        <a:p>
          <a:pPr algn="l"/>
          <a:r>
            <a:rPr lang="sl-SI" sz="2400" b="1" dirty="0" smtClean="0">
              <a:solidFill>
                <a:schemeClr val="bg1"/>
              </a:solidFill>
              <a:latin typeface="Comic Sans MS" pitchFamily="66" charset="0"/>
            </a:rPr>
            <a:t>    - zdravstveni in administrativni, </a:t>
          </a:r>
        </a:p>
        <a:p>
          <a:pPr algn="l"/>
          <a:r>
            <a:rPr lang="sl-SI" sz="2400" b="1" dirty="0" smtClean="0">
              <a:solidFill>
                <a:schemeClr val="bg1"/>
              </a:solidFill>
              <a:latin typeface="Comic Sans MS" pitchFamily="66" charset="0"/>
            </a:rPr>
            <a:t>    - stroški zaradi izgube storilnosti.</a:t>
          </a:r>
          <a:endParaRPr lang="sl-SI" sz="2400" dirty="0">
            <a:solidFill>
              <a:schemeClr val="bg1"/>
            </a:solidFill>
          </a:endParaRPr>
        </a:p>
      </dgm:t>
    </dgm:pt>
    <dgm:pt modelId="{CFAD097A-54F2-4449-AC72-58FC3B76666D}" type="parTrans" cxnId="{6FFADC24-3556-4DD5-9F7D-FE1293B339AA}">
      <dgm:prSet/>
      <dgm:spPr/>
      <dgm:t>
        <a:bodyPr/>
        <a:lstStyle/>
        <a:p>
          <a:endParaRPr lang="sl-SI"/>
        </a:p>
      </dgm:t>
    </dgm:pt>
    <dgm:pt modelId="{AF282880-8126-4C55-B435-6D648C84395E}" type="sibTrans" cxnId="{6FFADC24-3556-4DD5-9F7D-FE1293B339AA}">
      <dgm:prSet/>
      <dgm:spPr/>
      <dgm:t>
        <a:bodyPr/>
        <a:lstStyle/>
        <a:p>
          <a:endParaRPr lang="sl-SI"/>
        </a:p>
      </dgm:t>
    </dgm:pt>
    <dgm:pt modelId="{9B6CA0C6-7A9D-4F77-9C70-060EB84BCDF2}">
      <dgm:prSet phldrT="[Text]" custT="1">
        <dgm:style>
          <a:lnRef idx="0">
            <a:schemeClr val="accent1"/>
          </a:lnRef>
          <a:fillRef idx="3">
            <a:schemeClr val="accent1"/>
          </a:fillRef>
          <a:effectRef idx="3">
            <a:schemeClr val="accent1"/>
          </a:effectRef>
          <a:fontRef idx="minor">
            <a:schemeClr val="lt1"/>
          </a:fontRef>
        </dgm:style>
      </dgm:prSet>
      <dgm:spPr>
        <a:solidFill>
          <a:srgbClr val="0070C0"/>
        </a:solidFill>
        <a:ln/>
      </dgm:spPr>
      <dgm:t>
        <a:bodyPr/>
        <a:lstStyle/>
        <a:p>
          <a:pPr algn="ctr" rtl="0"/>
          <a:r>
            <a:rPr lang="sl-SI" sz="2400" b="1" dirty="0" smtClean="0">
              <a:solidFill>
                <a:srgbClr val="FFFF00"/>
              </a:solidFill>
              <a:latin typeface="Comic Sans MS" pitchFamily="66" charset="0"/>
            </a:rPr>
            <a:t>Najpomembnejši negativni </a:t>
          </a:r>
        </a:p>
        <a:p>
          <a:pPr algn="ctr" rtl="0"/>
          <a:r>
            <a:rPr lang="sl-SI" sz="2400" b="1" dirty="0" smtClean="0">
              <a:solidFill>
                <a:srgbClr val="FFFF00"/>
              </a:solidFill>
              <a:latin typeface="Comic Sans MS" pitchFamily="66" charset="0"/>
            </a:rPr>
            <a:t>vplivi na zdravje so:     </a:t>
          </a:r>
        </a:p>
        <a:p>
          <a:pPr algn="l" rtl="0"/>
          <a:r>
            <a:rPr lang="sl-SI" sz="2400" b="1" dirty="0" smtClean="0">
              <a:solidFill>
                <a:srgbClr val="FFFF00"/>
              </a:solidFill>
              <a:latin typeface="Comic Sans MS" pitchFamily="66" charset="0"/>
            </a:rPr>
            <a:t>- KMO</a:t>
          </a:r>
        </a:p>
        <a:p>
          <a:pPr algn="l" rtl="0"/>
          <a:r>
            <a:rPr lang="sl-SI" sz="2400" b="1" dirty="0" smtClean="0">
              <a:solidFill>
                <a:srgbClr val="FFFF00"/>
              </a:solidFill>
              <a:latin typeface="Comic Sans MS" pitchFamily="66" charset="0"/>
            </a:rPr>
            <a:t>- izpostavljenost hrupu,</a:t>
          </a:r>
        </a:p>
        <a:p>
          <a:pPr algn="l" rtl="0"/>
          <a:r>
            <a:rPr lang="sl-SI" sz="2400" b="1" dirty="0" smtClean="0">
              <a:solidFill>
                <a:srgbClr val="FFFF00"/>
              </a:solidFill>
              <a:latin typeface="Comic Sans MS" pitchFamily="66" charset="0"/>
            </a:rPr>
            <a:t> - nevarnim snovem, </a:t>
          </a:r>
        </a:p>
        <a:p>
          <a:pPr algn="l" rtl="0"/>
          <a:r>
            <a:rPr lang="sl-SI" sz="2400" b="1" dirty="0" smtClean="0">
              <a:solidFill>
                <a:srgbClr val="FFFF00"/>
              </a:solidFill>
              <a:latin typeface="Comic Sans MS" pitchFamily="66" charset="0"/>
            </a:rPr>
            <a:t>  -psihosocialne težave (stres pri</a:t>
          </a:r>
        </a:p>
        <a:p>
          <a:pPr algn="l" rtl="0"/>
          <a:r>
            <a:rPr lang="sl-SI" sz="2400" b="1" dirty="0" smtClean="0">
              <a:solidFill>
                <a:srgbClr val="FFFF00"/>
              </a:solidFill>
              <a:latin typeface="Comic Sans MS" pitchFamily="66" charset="0"/>
            </a:rPr>
            <a:t>     delu).  </a:t>
          </a:r>
          <a:endParaRPr lang="sl-SI" sz="2400" dirty="0">
            <a:solidFill>
              <a:srgbClr val="FFFF00"/>
            </a:solidFill>
          </a:endParaRPr>
        </a:p>
      </dgm:t>
    </dgm:pt>
    <dgm:pt modelId="{56805532-E325-400F-8ADC-1E7C9243F0CC}" type="sibTrans" cxnId="{076BBF67-FA04-490F-B962-754B07103D67}">
      <dgm:prSet/>
      <dgm:spPr/>
      <dgm:t>
        <a:bodyPr/>
        <a:lstStyle/>
        <a:p>
          <a:endParaRPr lang="sl-SI"/>
        </a:p>
      </dgm:t>
    </dgm:pt>
    <dgm:pt modelId="{80E02FBF-F127-46A4-BFA6-25EC7B1DA988}" type="parTrans" cxnId="{076BBF67-FA04-490F-B962-754B07103D67}">
      <dgm:prSet/>
      <dgm:spPr/>
      <dgm:t>
        <a:bodyPr/>
        <a:lstStyle/>
        <a:p>
          <a:endParaRPr lang="sl-SI"/>
        </a:p>
      </dgm:t>
    </dgm:pt>
    <dgm:pt modelId="{C9269F3C-0A89-4397-952D-875752806783}" type="pres">
      <dgm:prSet presAssocID="{DE4FAC5C-7437-4DA9-B74E-A46F70444253}" presName="linearFlow" presStyleCnt="0">
        <dgm:presLayoutVars>
          <dgm:dir/>
          <dgm:resizeHandles val="exact"/>
        </dgm:presLayoutVars>
      </dgm:prSet>
      <dgm:spPr/>
      <dgm:t>
        <a:bodyPr/>
        <a:lstStyle/>
        <a:p>
          <a:endParaRPr lang="sl-SI"/>
        </a:p>
      </dgm:t>
    </dgm:pt>
    <dgm:pt modelId="{FC52C683-AAA7-4628-9A12-3155982272F3}" type="pres">
      <dgm:prSet presAssocID="{67339D20-9094-41C8-9E87-F2EEA1FF258E}" presName="composite" presStyleCnt="0"/>
      <dgm:spPr/>
      <dgm:t>
        <a:bodyPr/>
        <a:lstStyle/>
        <a:p>
          <a:endParaRPr lang="sl-SI"/>
        </a:p>
      </dgm:t>
    </dgm:pt>
    <dgm:pt modelId="{182C760E-139F-4225-8A78-4E3D67710B71}" type="pres">
      <dgm:prSet presAssocID="{67339D20-9094-41C8-9E87-F2EEA1FF258E}" presName="imgShp" presStyleLbl="fgImgPlace1" presStyleIdx="0" presStyleCnt="2" custScaleX="594383" custScaleY="556413" custLinFactNeighborX="-38185" custLinFactNeighborY="-488"/>
      <dgm:spPr>
        <a:blipFill rotWithShape="0">
          <a:blip xmlns:r="http://schemas.openxmlformats.org/officeDocument/2006/relationships" r:embed="rId1"/>
          <a:stretch>
            <a:fillRect/>
          </a:stretch>
        </a:blipFill>
      </dgm:spPr>
      <dgm:t>
        <a:bodyPr/>
        <a:lstStyle/>
        <a:p>
          <a:endParaRPr lang="sl-SI"/>
        </a:p>
      </dgm:t>
    </dgm:pt>
    <dgm:pt modelId="{2997F048-9321-4CEF-8EC3-7DAD77CC0184}" type="pres">
      <dgm:prSet presAssocID="{67339D20-9094-41C8-9E87-F2EEA1FF258E}" presName="txShp" presStyleLbl="node1" presStyleIdx="0" presStyleCnt="2" custScaleX="116756" custScaleY="539672" custLinFactNeighborX="10107" custLinFactNeighborY="-5159">
        <dgm:presLayoutVars>
          <dgm:bulletEnabled val="1"/>
        </dgm:presLayoutVars>
      </dgm:prSet>
      <dgm:spPr/>
      <dgm:t>
        <a:bodyPr/>
        <a:lstStyle/>
        <a:p>
          <a:endParaRPr lang="sl-SI"/>
        </a:p>
      </dgm:t>
    </dgm:pt>
    <dgm:pt modelId="{B161BAFF-806F-4172-85B8-047C5428B729}" type="pres">
      <dgm:prSet presAssocID="{AF282880-8126-4C55-B435-6D648C84395E}" presName="spacing" presStyleCnt="0"/>
      <dgm:spPr/>
      <dgm:t>
        <a:bodyPr/>
        <a:lstStyle/>
        <a:p>
          <a:endParaRPr lang="sl-SI"/>
        </a:p>
      </dgm:t>
    </dgm:pt>
    <dgm:pt modelId="{B9CA2A63-AEAC-48B3-BC37-261E6FF349F5}" type="pres">
      <dgm:prSet presAssocID="{9B6CA0C6-7A9D-4F77-9C70-060EB84BCDF2}" presName="composite" presStyleCnt="0"/>
      <dgm:spPr/>
      <dgm:t>
        <a:bodyPr/>
        <a:lstStyle/>
        <a:p>
          <a:endParaRPr lang="sl-SI"/>
        </a:p>
      </dgm:t>
    </dgm:pt>
    <dgm:pt modelId="{D48E7EE3-7A9C-4324-9CA0-5FD65D75AB42}" type="pres">
      <dgm:prSet presAssocID="{9B6CA0C6-7A9D-4F77-9C70-060EB84BCDF2}" presName="imgShp" presStyleLbl="fgImgPlace1" presStyleIdx="1" presStyleCnt="2" custScaleX="656607" custScaleY="616810" custLinFactNeighborX="-56469" custLinFactNeighborY="-30678"/>
      <dgm:spPr>
        <a:blipFill rotWithShape="0">
          <a:blip xmlns:r="http://schemas.openxmlformats.org/officeDocument/2006/relationships" r:embed="rId2"/>
          <a:stretch>
            <a:fillRect/>
          </a:stretch>
        </a:blipFill>
      </dgm:spPr>
      <dgm:t>
        <a:bodyPr/>
        <a:lstStyle/>
        <a:p>
          <a:endParaRPr lang="sl-SI"/>
        </a:p>
      </dgm:t>
    </dgm:pt>
    <dgm:pt modelId="{DC3D9344-EF96-4351-8E3F-D2A50F70DC0D}" type="pres">
      <dgm:prSet presAssocID="{9B6CA0C6-7A9D-4F77-9C70-060EB84BCDF2}" presName="txShp" presStyleLbl="node1" presStyleIdx="1" presStyleCnt="2" custScaleX="104318" custScaleY="660161" custLinFactNeighborX="9886" custLinFactNeighborY="-18439">
        <dgm:presLayoutVars>
          <dgm:bulletEnabled val="1"/>
        </dgm:presLayoutVars>
      </dgm:prSet>
      <dgm:spPr/>
      <dgm:t>
        <a:bodyPr/>
        <a:lstStyle/>
        <a:p>
          <a:endParaRPr lang="sl-SI"/>
        </a:p>
      </dgm:t>
    </dgm:pt>
  </dgm:ptLst>
  <dgm:cxnLst>
    <dgm:cxn modelId="{73BD67D7-2A90-40AD-B0EC-A1446BC37277}" type="presOf" srcId="{9B6CA0C6-7A9D-4F77-9C70-060EB84BCDF2}" destId="{DC3D9344-EF96-4351-8E3F-D2A50F70DC0D}" srcOrd="0" destOrd="0" presId="urn:microsoft.com/office/officeart/2005/8/layout/vList3#2"/>
    <dgm:cxn modelId="{6FFADC24-3556-4DD5-9F7D-FE1293B339AA}" srcId="{DE4FAC5C-7437-4DA9-B74E-A46F70444253}" destId="{67339D20-9094-41C8-9E87-F2EEA1FF258E}" srcOrd="0" destOrd="0" parTransId="{CFAD097A-54F2-4449-AC72-58FC3B76666D}" sibTransId="{AF282880-8126-4C55-B435-6D648C84395E}"/>
    <dgm:cxn modelId="{39E6D7DD-87AD-4662-963A-4CC9C8A4BD81}" type="presOf" srcId="{DE4FAC5C-7437-4DA9-B74E-A46F70444253}" destId="{C9269F3C-0A89-4397-952D-875752806783}" srcOrd="0" destOrd="0" presId="urn:microsoft.com/office/officeart/2005/8/layout/vList3#2"/>
    <dgm:cxn modelId="{076BBF67-FA04-490F-B962-754B07103D67}" srcId="{DE4FAC5C-7437-4DA9-B74E-A46F70444253}" destId="{9B6CA0C6-7A9D-4F77-9C70-060EB84BCDF2}" srcOrd="1" destOrd="0" parTransId="{80E02FBF-F127-46A4-BFA6-25EC7B1DA988}" sibTransId="{56805532-E325-400F-8ADC-1E7C9243F0CC}"/>
    <dgm:cxn modelId="{F7A8AFF6-E363-4B91-87AF-ED9D7639B4E1}" type="presOf" srcId="{67339D20-9094-41C8-9E87-F2EEA1FF258E}" destId="{2997F048-9321-4CEF-8EC3-7DAD77CC0184}" srcOrd="0" destOrd="0" presId="urn:microsoft.com/office/officeart/2005/8/layout/vList3#2"/>
    <dgm:cxn modelId="{A04FF719-E50E-4D6B-9E0A-E76F6DAF9DBF}" type="presParOf" srcId="{C9269F3C-0A89-4397-952D-875752806783}" destId="{FC52C683-AAA7-4628-9A12-3155982272F3}" srcOrd="0" destOrd="0" presId="urn:microsoft.com/office/officeart/2005/8/layout/vList3#2"/>
    <dgm:cxn modelId="{2FDABF8C-1DB7-42F0-B880-0C04A3CD2300}" type="presParOf" srcId="{FC52C683-AAA7-4628-9A12-3155982272F3}" destId="{182C760E-139F-4225-8A78-4E3D67710B71}" srcOrd="0" destOrd="0" presId="urn:microsoft.com/office/officeart/2005/8/layout/vList3#2"/>
    <dgm:cxn modelId="{78ED3F75-E3C7-4183-991E-D363B1625516}" type="presParOf" srcId="{FC52C683-AAA7-4628-9A12-3155982272F3}" destId="{2997F048-9321-4CEF-8EC3-7DAD77CC0184}" srcOrd="1" destOrd="0" presId="urn:microsoft.com/office/officeart/2005/8/layout/vList3#2"/>
    <dgm:cxn modelId="{C9DF7D21-0657-4DDF-9FBF-2E227D15FC06}" type="presParOf" srcId="{C9269F3C-0A89-4397-952D-875752806783}" destId="{B161BAFF-806F-4172-85B8-047C5428B729}" srcOrd="1" destOrd="0" presId="urn:microsoft.com/office/officeart/2005/8/layout/vList3#2"/>
    <dgm:cxn modelId="{FC66F49B-5EA8-4DF2-9811-5D7AD986C75A}" type="presParOf" srcId="{C9269F3C-0A89-4397-952D-875752806783}" destId="{B9CA2A63-AEAC-48B3-BC37-261E6FF349F5}" srcOrd="2" destOrd="0" presId="urn:microsoft.com/office/officeart/2005/8/layout/vList3#2"/>
    <dgm:cxn modelId="{2C935231-E087-4AA1-A33E-16A98B775796}" type="presParOf" srcId="{B9CA2A63-AEAC-48B3-BC37-261E6FF349F5}" destId="{D48E7EE3-7A9C-4324-9CA0-5FD65D75AB42}" srcOrd="0" destOrd="0" presId="urn:microsoft.com/office/officeart/2005/8/layout/vList3#2"/>
    <dgm:cxn modelId="{454E17C1-6327-42C9-BF71-DF61221DDD30}" type="presParOf" srcId="{B9CA2A63-AEAC-48B3-BC37-261E6FF349F5}" destId="{DC3D9344-EF96-4351-8E3F-D2A50F70DC0D}"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0480CB-DC78-49C5-A564-BC486CF6B1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sl-SI"/>
        </a:p>
      </dgm:t>
    </dgm:pt>
    <dgm:pt modelId="{30B937A0-3D13-408C-8FD3-22BB8F1E84AD}">
      <dgm:prSet custT="1">
        <dgm:style>
          <a:lnRef idx="0">
            <a:schemeClr val="accent1"/>
          </a:lnRef>
          <a:fillRef idx="3">
            <a:schemeClr val="accent1"/>
          </a:fillRef>
          <a:effectRef idx="3">
            <a:schemeClr val="accent1"/>
          </a:effectRef>
          <a:fontRef idx="minor">
            <a:schemeClr val="lt1"/>
          </a:fontRef>
        </dgm:style>
      </dgm:prSet>
      <dgm:spPr>
        <a:solidFill>
          <a:srgbClr val="6600CC"/>
        </a:solidFill>
        <a:ln/>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3600" b="1" i="0" baseline="0" dirty="0" smtClean="0">
              <a:solidFill>
                <a:srgbClr val="FFFF00"/>
              </a:solidFill>
              <a:latin typeface="Comic Sans MS" pitchFamily="66" charset="0"/>
            </a:rPr>
            <a:t>Merljivi kazalniki</a:t>
          </a:r>
          <a:endParaRPr lang="sl-SI" sz="3600" b="1" dirty="0" smtClean="0">
            <a:solidFill>
              <a:srgbClr val="FFFF00"/>
            </a:solidFill>
            <a:latin typeface="Comic Sans MS" pitchFamily="66" charset="0"/>
          </a:endParaRPr>
        </a:p>
        <a:p>
          <a:pPr algn="ctr" defTabSz="1200150" rtl="0">
            <a:lnSpc>
              <a:spcPct val="90000"/>
            </a:lnSpc>
            <a:spcBef>
              <a:spcPct val="0"/>
            </a:spcBef>
            <a:spcAft>
              <a:spcPct val="35000"/>
            </a:spcAft>
          </a:pPr>
          <a:r>
            <a:rPr lang="sl-SI" sz="1600" b="1" dirty="0" smtClean="0">
              <a:solidFill>
                <a:srgbClr val="FFFF00"/>
              </a:solidFill>
              <a:latin typeface="Comic Sans MS" pitchFamily="66" charset="0"/>
            </a:rPr>
            <a:t>  </a:t>
          </a:r>
          <a:endParaRPr lang="sl-SI" sz="1600" b="1" dirty="0">
            <a:solidFill>
              <a:srgbClr val="FFFF00"/>
            </a:solidFill>
            <a:latin typeface="Comic Sans MS" pitchFamily="66" charset="0"/>
          </a:endParaRPr>
        </a:p>
      </dgm:t>
    </dgm:pt>
    <dgm:pt modelId="{B59FC50D-9136-4C1C-B658-14146B36C247}" type="parTrans" cxnId="{36769FA7-BF12-4F3D-AD42-9155DD611431}">
      <dgm:prSet/>
      <dgm:spPr/>
      <dgm:t>
        <a:bodyPr/>
        <a:lstStyle/>
        <a:p>
          <a:endParaRPr lang="sl-SI"/>
        </a:p>
      </dgm:t>
    </dgm:pt>
    <dgm:pt modelId="{CB0A5A09-D898-4CD6-92B2-E4A3D030D6B9}" type="sibTrans" cxnId="{36769FA7-BF12-4F3D-AD42-9155DD611431}">
      <dgm:prSet/>
      <dgm:spPr/>
      <dgm:t>
        <a:bodyPr/>
        <a:lstStyle/>
        <a:p>
          <a:endParaRPr lang="sl-SI"/>
        </a:p>
      </dgm:t>
    </dgm:pt>
    <dgm:pt modelId="{546710EE-D2CF-4063-9507-76B39DC0DC2B}">
      <dgm:prSet custT="1">
        <dgm:style>
          <a:lnRef idx="0">
            <a:schemeClr val="accent1"/>
          </a:lnRef>
          <a:fillRef idx="3">
            <a:schemeClr val="accent1"/>
          </a:fillRef>
          <a:effectRef idx="3">
            <a:schemeClr val="accent1"/>
          </a:effectRef>
          <a:fontRef idx="minor">
            <a:schemeClr val="lt1"/>
          </a:fontRef>
        </dgm:style>
      </dgm:prSet>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sl-SI" sz="2400" b="1" i="0" baseline="0" dirty="0" smtClean="0">
              <a:solidFill>
                <a:schemeClr val="bg1"/>
              </a:solidFill>
              <a:latin typeface="Comic Sans MS" pitchFamily="66" charset="0"/>
            </a:rPr>
            <a:t> bolniški stalež (% BS), </a:t>
          </a:r>
          <a:endParaRPr lang="sl-SI" sz="2400" b="1" i="0" baseline="0" dirty="0">
            <a:solidFill>
              <a:schemeClr val="bg1"/>
            </a:solidFill>
            <a:latin typeface="Comic Sans MS" pitchFamily="66" charset="0"/>
          </a:endParaRPr>
        </a:p>
      </dgm:t>
    </dgm:pt>
    <dgm:pt modelId="{3EF3888F-9637-42FD-AB6A-EE105ABFF714}" type="parTrans" cxnId="{3E8EA361-018A-43E7-B229-69EE770721DE}">
      <dgm:prSet/>
      <dgm:spPr/>
      <dgm:t>
        <a:bodyPr/>
        <a:lstStyle/>
        <a:p>
          <a:endParaRPr lang="sl-SI"/>
        </a:p>
      </dgm:t>
    </dgm:pt>
    <dgm:pt modelId="{37DB8C5E-0C45-45B7-B7A2-38D88DD99630}" type="sibTrans" cxnId="{3E8EA361-018A-43E7-B229-69EE770721DE}">
      <dgm:prSet/>
      <dgm:spPr/>
      <dgm:t>
        <a:bodyPr/>
        <a:lstStyle/>
        <a:p>
          <a:endParaRPr lang="sl-SI"/>
        </a:p>
      </dgm:t>
    </dgm:pt>
    <dgm:pt modelId="{6074E2C4-9511-4351-B198-8A75C3CC23FB}">
      <dgm:prSet custT="1">
        <dgm:style>
          <a:lnRef idx="0">
            <a:schemeClr val="accent1"/>
          </a:lnRef>
          <a:fillRef idx="3">
            <a:schemeClr val="accent1"/>
          </a:fillRef>
          <a:effectRef idx="3">
            <a:schemeClr val="accent1"/>
          </a:effectRef>
          <a:fontRef idx="minor">
            <a:schemeClr val="lt1"/>
          </a:fontRef>
        </dgm:style>
      </dgm:prSet>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57150" indent="0" defTabSz="266700" rtl="0">
            <a:lnSpc>
              <a:spcPct val="90000"/>
            </a:lnSpc>
            <a:spcBef>
              <a:spcPct val="0"/>
            </a:spcBef>
            <a:spcAft>
              <a:spcPct val="15000"/>
            </a:spcAft>
            <a:buNone/>
          </a:pPr>
          <a:r>
            <a:rPr lang="sl-SI" sz="2400" b="1" i="0" baseline="0" dirty="0" smtClean="0">
              <a:solidFill>
                <a:schemeClr val="bg1"/>
              </a:solidFill>
              <a:latin typeface="Comic Sans MS" pitchFamily="66" charset="0"/>
            </a:rPr>
            <a:t> resnost (R), </a:t>
          </a:r>
          <a:endParaRPr lang="sl-SI" sz="2400" b="1" i="0" baseline="0" dirty="0">
            <a:solidFill>
              <a:schemeClr val="bg1"/>
            </a:solidFill>
            <a:latin typeface="Comic Sans MS" pitchFamily="66" charset="0"/>
          </a:endParaRPr>
        </a:p>
      </dgm:t>
    </dgm:pt>
    <dgm:pt modelId="{90780AEE-53F6-4939-AF7A-7542BFAAED38}" type="parTrans" cxnId="{0C654DD1-FC14-4A81-B30E-A550FE48E045}">
      <dgm:prSet/>
      <dgm:spPr/>
      <dgm:t>
        <a:bodyPr/>
        <a:lstStyle/>
        <a:p>
          <a:endParaRPr lang="sl-SI"/>
        </a:p>
      </dgm:t>
    </dgm:pt>
    <dgm:pt modelId="{5CBED7F4-1370-4EC7-A650-3CFDADEF55D6}" type="sibTrans" cxnId="{0C654DD1-FC14-4A81-B30E-A550FE48E045}">
      <dgm:prSet/>
      <dgm:spPr/>
      <dgm:t>
        <a:bodyPr/>
        <a:lstStyle/>
        <a:p>
          <a:endParaRPr lang="sl-SI"/>
        </a:p>
      </dgm:t>
    </dgm:pt>
    <dgm:pt modelId="{0ABB8529-4DB8-42DB-922D-DED14422A6A6}">
      <dgm:prSet custT="1">
        <dgm:style>
          <a:lnRef idx="0">
            <a:schemeClr val="accent1"/>
          </a:lnRef>
          <a:fillRef idx="3">
            <a:schemeClr val="accent1"/>
          </a:fillRef>
          <a:effectRef idx="3">
            <a:schemeClr val="accent1"/>
          </a:effectRef>
          <a:fontRef idx="minor">
            <a:schemeClr val="lt1"/>
          </a:fontRef>
        </dgm:style>
      </dgm:prSet>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57150" indent="0" defTabSz="266700" rtl="0">
            <a:lnSpc>
              <a:spcPct val="90000"/>
            </a:lnSpc>
            <a:spcBef>
              <a:spcPct val="0"/>
            </a:spcBef>
            <a:spcAft>
              <a:spcPct val="15000"/>
            </a:spcAft>
            <a:buNone/>
          </a:pPr>
          <a:r>
            <a:rPr lang="sl-SI" sz="2400" b="1" i="0" baseline="0" dirty="0" smtClean="0">
              <a:solidFill>
                <a:schemeClr val="bg1"/>
              </a:solidFill>
              <a:latin typeface="Comic Sans MS" pitchFamily="66" charset="0"/>
            </a:rPr>
            <a:t> indeks onesposabljanja (IO), </a:t>
          </a:r>
          <a:endParaRPr lang="sl-SI" sz="2400" b="1" i="0" baseline="0" dirty="0">
            <a:solidFill>
              <a:schemeClr val="bg1"/>
            </a:solidFill>
            <a:latin typeface="Comic Sans MS" pitchFamily="66" charset="0"/>
          </a:endParaRPr>
        </a:p>
      </dgm:t>
    </dgm:pt>
    <dgm:pt modelId="{99CA610F-6491-4982-BA84-94D9A46EE427}" type="parTrans" cxnId="{67A61261-07A4-4A80-9AF9-34DE9B67117E}">
      <dgm:prSet/>
      <dgm:spPr/>
      <dgm:t>
        <a:bodyPr/>
        <a:lstStyle/>
        <a:p>
          <a:endParaRPr lang="sl-SI"/>
        </a:p>
      </dgm:t>
    </dgm:pt>
    <dgm:pt modelId="{45C0D6A3-ABD2-45BA-9B7E-548F6B6B5313}" type="sibTrans" cxnId="{67A61261-07A4-4A80-9AF9-34DE9B67117E}">
      <dgm:prSet/>
      <dgm:spPr/>
      <dgm:t>
        <a:bodyPr/>
        <a:lstStyle/>
        <a:p>
          <a:endParaRPr lang="sl-SI"/>
        </a:p>
      </dgm:t>
    </dgm:pt>
    <dgm:pt modelId="{1D32E16E-289B-4892-8958-43216AE4453A}">
      <dgm:prSet custT="1">
        <dgm:style>
          <a:lnRef idx="0">
            <a:schemeClr val="accent1"/>
          </a:lnRef>
          <a:fillRef idx="3">
            <a:schemeClr val="accent1"/>
          </a:fillRef>
          <a:effectRef idx="3">
            <a:schemeClr val="accent1"/>
          </a:effectRef>
          <a:fontRef idx="minor">
            <a:schemeClr val="lt1"/>
          </a:fontRef>
        </dgm:style>
      </dgm:prSet>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57150" indent="0" defTabSz="266700" rtl="0">
            <a:lnSpc>
              <a:spcPct val="90000"/>
            </a:lnSpc>
            <a:spcBef>
              <a:spcPct val="0"/>
            </a:spcBef>
            <a:spcAft>
              <a:spcPct val="15000"/>
            </a:spcAft>
            <a:buNone/>
          </a:pPr>
          <a:r>
            <a:rPr lang="sl-SI" sz="2400" b="1" i="0" baseline="0" dirty="0" smtClean="0">
              <a:solidFill>
                <a:schemeClr val="bg1"/>
              </a:solidFill>
              <a:latin typeface="Comic Sans MS" pitchFamily="66" charset="0"/>
            </a:rPr>
            <a:t> poškodbe pri delu,</a:t>
          </a:r>
          <a:endParaRPr lang="sl-SI" sz="2400" b="1" i="0" baseline="0" dirty="0">
            <a:solidFill>
              <a:schemeClr val="bg1"/>
            </a:solidFill>
            <a:latin typeface="Comic Sans MS" pitchFamily="66" charset="0"/>
          </a:endParaRPr>
        </a:p>
      </dgm:t>
    </dgm:pt>
    <dgm:pt modelId="{0680A3A0-A04B-4BAA-96AD-4C4ECB716965}" type="parTrans" cxnId="{659619EF-AFC5-4FC1-925C-BF61E0D1B109}">
      <dgm:prSet/>
      <dgm:spPr/>
      <dgm:t>
        <a:bodyPr/>
        <a:lstStyle/>
        <a:p>
          <a:endParaRPr lang="sl-SI"/>
        </a:p>
      </dgm:t>
    </dgm:pt>
    <dgm:pt modelId="{3778FF5A-195C-41D0-BA38-5DCB23A63FC8}" type="sibTrans" cxnId="{659619EF-AFC5-4FC1-925C-BF61E0D1B109}">
      <dgm:prSet/>
      <dgm:spPr/>
      <dgm:t>
        <a:bodyPr/>
        <a:lstStyle/>
        <a:p>
          <a:endParaRPr lang="sl-SI"/>
        </a:p>
      </dgm:t>
    </dgm:pt>
    <dgm:pt modelId="{78863DFE-072A-4115-A700-5E6116C55E48}">
      <dgm:prSet custT="1">
        <dgm:style>
          <a:lnRef idx="0">
            <a:schemeClr val="accent1"/>
          </a:lnRef>
          <a:fillRef idx="3">
            <a:schemeClr val="accent1"/>
          </a:fillRef>
          <a:effectRef idx="3">
            <a:schemeClr val="accent1"/>
          </a:effectRef>
          <a:fontRef idx="minor">
            <a:schemeClr val="lt1"/>
          </a:fontRef>
        </dgm:style>
      </dgm:prSet>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57150" indent="0" defTabSz="266700" rtl="0">
            <a:lnSpc>
              <a:spcPct val="90000"/>
            </a:lnSpc>
            <a:spcBef>
              <a:spcPct val="0"/>
            </a:spcBef>
            <a:spcAft>
              <a:spcPct val="15000"/>
            </a:spcAft>
            <a:buNone/>
          </a:pPr>
          <a:r>
            <a:rPr lang="sl-SI" sz="2400" b="1" i="0" baseline="0" dirty="0" smtClean="0">
              <a:solidFill>
                <a:schemeClr val="bg1"/>
              </a:solidFill>
              <a:latin typeface="Comic Sans MS" pitchFamily="66" charset="0"/>
            </a:rPr>
            <a:t> poklicne bol.in z delom povezane bol, </a:t>
          </a:r>
          <a:endParaRPr lang="sl-SI" sz="2400" b="1" i="0" baseline="0" dirty="0">
            <a:solidFill>
              <a:schemeClr val="bg1"/>
            </a:solidFill>
            <a:latin typeface="Comic Sans MS" pitchFamily="66" charset="0"/>
          </a:endParaRPr>
        </a:p>
      </dgm:t>
    </dgm:pt>
    <dgm:pt modelId="{200C4DB3-014D-43C0-B103-79C1996A379E}" type="parTrans" cxnId="{0E189458-3234-4118-9CD7-E3DBA2CCB712}">
      <dgm:prSet/>
      <dgm:spPr/>
      <dgm:t>
        <a:bodyPr/>
        <a:lstStyle/>
        <a:p>
          <a:endParaRPr lang="sl-SI"/>
        </a:p>
      </dgm:t>
    </dgm:pt>
    <dgm:pt modelId="{BF6F0DB3-2E58-448F-98FC-82F219ADE63D}" type="sibTrans" cxnId="{0E189458-3234-4118-9CD7-E3DBA2CCB712}">
      <dgm:prSet/>
      <dgm:spPr/>
      <dgm:t>
        <a:bodyPr/>
        <a:lstStyle/>
        <a:p>
          <a:endParaRPr lang="sl-SI"/>
        </a:p>
      </dgm:t>
    </dgm:pt>
    <dgm:pt modelId="{1F6C343E-87DA-49A6-A92D-696FAE6B76F7}">
      <dgm:prSet custT="1">
        <dgm:style>
          <a:lnRef idx="0">
            <a:schemeClr val="accent1"/>
          </a:lnRef>
          <a:fillRef idx="3">
            <a:schemeClr val="accent1"/>
          </a:fillRef>
          <a:effectRef idx="3">
            <a:schemeClr val="accent1"/>
          </a:effectRef>
          <a:fontRef idx="minor">
            <a:schemeClr val="lt1"/>
          </a:fontRef>
        </dgm:style>
      </dgm:prSet>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57150" indent="0" defTabSz="266700" rtl="0">
            <a:lnSpc>
              <a:spcPct val="90000"/>
            </a:lnSpc>
            <a:spcBef>
              <a:spcPct val="0"/>
            </a:spcBef>
            <a:spcAft>
              <a:spcPct val="15000"/>
            </a:spcAft>
            <a:buNone/>
          </a:pPr>
          <a:r>
            <a:rPr lang="sl-SI" sz="2400" b="1" i="0" baseline="0" dirty="0" smtClean="0">
              <a:solidFill>
                <a:schemeClr val="bg1"/>
              </a:solidFill>
              <a:latin typeface="Comic Sans MS" pitchFamily="66" charset="0"/>
            </a:rPr>
            <a:t> invalidnost, </a:t>
          </a:r>
          <a:endParaRPr lang="sl-SI" sz="2400" b="1" i="0" baseline="0" dirty="0">
            <a:solidFill>
              <a:schemeClr val="bg1"/>
            </a:solidFill>
            <a:latin typeface="Comic Sans MS" pitchFamily="66" charset="0"/>
          </a:endParaRPr>
        </a:p>
      </dgm:t>
    </dgm:pt>
    <dgm:pt modelId="{554A2340-C9FD-41EA-AF17-CD6EF2FF5EC3}" type="parTrans" cxnId="{B03D1DDA-3E92-458D-8401-8DD95DD13DDF}">
      <dgm:prSet/>
      <dgm:spPr/>
      <dgm:t>
        <a:bodyPr/>
        <a:lstStyle/>
        <a:p>
          <a:endParaRPr lang="sl-SI"/>
        </a:p>
      </dgm:t>
    </dgm:pt>
    <dgm:pt modelId="{B427DF7B-B6DC-4B7A-B73F-B2834395773B}" type="sibTrans" cxnId="{B03D1DDA-3E92-458D-8401-8DD95DD13DDF}">
      <dgm:prSet/>
      <dgm:spPr/>
      <dgm:t>
        <a:bodyPr/>
        <a:lstStyle/>
        <a:p>
          <a:endParaRPr lang="sl-SI"/>
        </a:p>
      </dgm:t>
    </dgm:pt>
    <dgm:pt modelId="{1B058B8F-A711-424C-B272-6C865BA35801}">
      <dgm:prSet custT="1">
        <dgm:style>
          <a:lnRef idx="0">
            <a:schemeClr val="accent1"/>
          </a:lnRef>
          <a:fillRef idx="3">
            <a:schemeClr val="accent1"/>
          </a:fillRef>
          <a:effectRef idx="3">
            <a:schemeClr val="accent1"/>
          </a:effectRef>
          <a:fontRef idx="minor">
            <a:schemeClr val="lt1"/>
          </a:fontRef>
        </dgm:style>
      </dgm:prSet>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57150" indent="0" defTabSz="266700" rtl="0">
            <a:lnSpc>
              <a:spcPct val="90000"/>
            </a:lnSpc>
            <a:spcBef>
              <a:spcPct val="0"/>
            </a:spcBef>
            <a:spcAft>
              <a:spcPct val="15000"/>
            </a:spcAft>
            <a:buNone/>
          </a:pPr>
          <a:r>
            <a:rPr lang="sl-SI" sz="2400" b="1" i="0" baseline="0" dirty="0" smtClean="0">
              <a:solidFill>
                <a:schemeClr val="bg1"/>
              </a:solidFill>
              <a:latin typeface="Comic Sans MS" pitchFamily="66" charset="0"/>
            </a:rPr>
            <a:t> fluktuacija, </a:t>
          </a:r>
          <a:endParaRPr lang="sl-SI" sz="2400" b="1" i="0" baseline="0" dirty="0">
            <a:solidFill>
              <a:schemeClr val="bg1"/>
            </a:solidFill>
            <a:latin typeface="Comic Sans MS" pitchFamily="66" charset="0"/>
          </a:endParaRPr>
        </a:p>
      </dgm:t>
    </dgm:pt>
    <dgm:pt modelId="{77AD9B04-3119-4268-9CD9-0B534641A9C8}" type="parTrans" cxnId="{D9481C53-B742-46B3-B909-03191471BAB2}">
      <dgm:prSet/>
      <dgm:spPr/>
      <dgm:t>
        <a:bodyPr/>
        <a:lstStyle/>
        <a:p>
          <a:endParaRPr lang="sl-SI"/>
        </a:p>
      </dgm:t>
    </dgm:pt>
    <dgm:pt modelId="{06F40C7E-0181-452A-AD7B-7D22955C9969}" type="sibTrans" cxnId="{D9481C53-B742-46B3-B909-03191471BAB2}">
      <dgm:prSet/>
      <dgm:spPr/>
      <dgm:t>
        <a:bodyPr/>
        <a:lstStyle/>
        <a:p>
          <a:endParaRPr lang="sl-SI"/>
        </a:p>
      </dgm:t>
    </dgm:pt>
    <dgm:pt modelId="{E0EE1F88-EED4-49E7-BA74-695EE9F2E9C8}">
      <dgm:prSet custT="1">
        <dgm:style>
          <a:lnRef idx="0">
            <a:schemeClr val="accent1"/>
          </a:lnRef>
          <a:fillRef idx="3">
            <a:schemeClr val="accent1"/>
          </a:fillRef>
          <a:effectRef idx="3">
            <a:schemeClr val="accent1"/>
          </a:effectRef>
          <a:fontRef idx="minor">
            <a:schemeClr val="lt1"/>
          </a:fontRef>
        </dgm:style>
      </dgm:prSet>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57150" indent="0" defTabSz="266700" rtl="0">
            <a:lnSpc>
              <a:spcPct val="90000"/>
            </a:lnSpc>
            <a:spcBef>
              <a:spcPct val="0"/>
            </a:spcBef>
            <a:spcAft>
              <a:spcPct val="15000"/>
            </a:spcAft>
            <a:buNone/>
          </a:pPr>
          <a:r>
            <a:rPr lang="sl-SI" sz="2400" b="1" i="0" baseline="0" dirty="0" smtClean="0">
              <a:solidFill>
                <a:schemeClr val="bg1"/>
              </a:solidFill>
              <a:latin typeface="Comic Sans MS" pitchFamily="66" charset="0"/>
            </a:rPr>
            <a:t> ocenjevanje delovnega okolja ter </a:t>
          </a:r>
          <a:endParaRPr lang="sl-SI" sz="2400" b="1" i="0" baseline="0" dirty="0">
            <a:solidFill>
              <a:schemeClr val="bg1"/>
            </a:solidFill>
            <a:latin typeface="Comic Sans MS" pitchFamily="66" charset="0"/>
          </a:endParaRPr>
        </a:p>
      </dgm:t>
    </dgm:pt>
    <dgm:pt modelId="{24924583-D816-4E07-9221-E5164CA284BD}" type="parTrans" cxnId="{CA5C9546-7FD5-41AC-8E03-92AA2A97EB40}">
      <dgm:prSet/>
      <dgm:spPr/>
      <dgm:t>
        <a:bodyPr/>
        <a:lstStyle/>
        <a:p>
          <a:endParaRPr lang="sl-SI"/>
        </a:p>
      </dgm:t>
    </dgm:pt>
    <dgm:pt modelId="{F560B0AB-5415-48C5-A231-2EEE31D703DF}" type="sibTrans" cxnId="{CA5C9546-7FD5-41AC-8E03-92AA2A97EB40}">
      <dgm:prSet/>
      <dgm:spPr/>
      <dgm:t>
        <a:bodyPr/>
        <a:lstStyle/>
        <a:p>
          <a:endParaRPr lang="sl-SI"/>
        </a:p>
      </dgm:t>
    </dgm:pt>
    <dgm:pt modelId="{24F9C65F-8E1D-4B4C-9652-CE95E02E972D}">
      <dgm:prSet custT="1">
        <dgm:style>
          <a:lnRef idx="0">
            <a:schemeClr val="accent1"/>
          </a:lnRef>
          <a:fillRef idx="3">
            <a:schemeClr val="accent1"/>
          </a:fillRef>
          <a:effectRef idx="3">
            <a:schemeClr val="accent1"/>
          </a:effectRef>
          <a:fontRef idx="minor">
            <a:schemeClr val="lt1"/>
          </a:fontRef>
        </dgm:style>
      </dgm:prSet>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57150" indent="0" defTabSz="266700" rtl="0">
            <a:lnSpc>
              <a:spcPct val="90000"/>
            </a:lnSpc>
            <a:spcBef>
              <a:spcPct val="0"/>
            </a:spcBef>
            <a:spcAft>
              <a:spcPct val="15000"/>
            </a:spcAft>
            <a:buNone/>
          </a:pPr>
          <a:r>
            <a:rPr lang="sl-SI" sz="2400" b="1" i="0" baseline="0" dirty="0" smtClean="0">
              <a:solidFill>
                <a:schemeClr val="bg1"/>
              </a:solidFill>
              <a:latin typeface="Comic Sans MS" pitchFamily="66" charset="0"/>
            </a:rPr>
            <a:t> pregledi in preizkusi delovne opreme.</a:t>
          </a:r>
          <a:endParaRPr lang="sl-SI" sz="2400" b="1" dirty="0">
            <a:solidFill>
              <a:schemeClr val="bg1"/>
            </a:solidFill>
            <a:latin typeface="Comic Sans MS" pitchFamily="66" charset="0"/>
          </a:endParaRPr>
        </a:p>
      </dgm:t>
    </dgm:pt>
    <dgm:pt modelId="{9C2EAB1F-1C29-47D2-8D8E-D811895A031F}" type="parTrans" cxnId="{49B4B21F-4469-447D-B87E-E3F7EE17E2A5}">
      <dgm:prSet/>
      <dgm:spPr/>
      <dgm:t>
        <a:bodyPr/>
        <a:lstStyle/>
        <a:p>
          <a:endParaRPr lang="sl-SI"/>
        </a:p>
      </dgm:t>
    </dgm:pt>
    <dgm:pt modelId="{1F62294B-0531-4DA9-83E3-3A8735E3394B}" type="sibTrans" cxnId="{49B4B21F-4469-447D-B87E-E3F7EE17E2A5}">
      <dgm:prSet/>
      <dgm:spPr/>
      <dgm:t>
        <a:bodyPr/>
        <a:lstStyle/>
        <a:p>
          <a:endParaRPr lang="sl-SI"/>
        </a:p>
      </dgm:t>
    </dgm:pt>
    <dgm:pt modelId="{9EFCC398-7557-4EF8-9FD5-5A154B1865C3}">
      <dgm:prSet custT="1">
        <dgm:style>
          <a:lnRef idx="0">
            <a:schemeClr val="accent5"/>
          </a:lnRef>
          <a:fillRef idx="3">
            <a:schemeClr val="accent5"/>
          </a:fillRef>
          <a:effectRef idx="3">
            <a:schemeClr val="accent5"/>
          </a:effectRef>
          <a:fontRef idx="minor">
            <a:schemeClr val="lt1"/>
          </a:fontRef>
        </dgm:style>
      </dgm:prSet>
      <dgm:spPr>
        <a:solidFill>
          <a:srgbClr val="6600CC"/>
        </a:solidFill>
        <a:ln/>
      </dgm:spPr>
      <dgm:t>
        <a:bodyPr/>
        <a:lstStyle/>
        <a:p>
          <a:pPr rtl="0"/>
          <a:r>
            <a:rPr lang="sl-SI" sz="3600" b="1" i="0" baseline="0" dirty="0" smtClean="0">
              <a:solidFill>
                <a:srgbClr val="FFFF00"/>
              </a:solidFill>
              <a:latin typeface="Comic Sans MS" pitchFamily="66" charset="0"/>
            </a:rPr>
            <a:t>Ocenjeni kazalniki</a:t>
          </a:r>
          <a:endParaRPr lang="sl-SI" sz="3600" b="1" i="0" baseline="0" dirty="0">
            <a:solidFill>
              <a:srgbClr val="FFFF00"/>
            </a:solidFill>
            <a:latin typeface="Comic Sans MS" pitchFamily="66" charset="0"/>
          </a:endParaRPr>
        </a:p>
      </dgm:t>
    </dgm:pt>
    <dgm:pt modelId="{E728D89A-BAD5-465B-BBCC-A3695A0E6187}" type="parTrans" cxnId="{AC2242E4-26F4-418D-8EB5-73748C4B7F20}">
      <dgm:prSet/>
      <dgm:spPr/>
      <dgm:t>
        <a:bodyPr/>
        <a:lstStyle/>
        <a:p>
          <a:endParaRPr lang="sl-SI"/>
        </a:p>
      </dgm:t>
    </dgm:pt>
    <dgm:pt modelId="{9026016D-4DD9-4A37-A402-A6F718B73AB8}" type="sibTrans" cxnId="{AC2242E4-26F4-418D-8EB5-73748C4B7F20}">
      <dgm:prSet/>
      <dgm:spPr/>
      <dgm:t>
        <a:bodyPr/>
        <a:lstStyle/>
        <a:p>
          <a:endParaRPr lang="sl-SI"/>
        </a:p>
      </dgm:t>
    </dgm:pt>
    <dgm:pt modelId="{F2C5DE14-9C9D-4B06-BAB8-480F12323702}">
      <dgm:prSet custT="1">
        <dgm:style>
          <a:lnRef idx="0">
            <a:schemeClr val="accent1"/>
          </a:lnRef>
          <a:fillRef idx="3">
            <a:schemeClr val="accent1"/>
          </a:fillRef>
          <a:effectRef idx="3">
            <a:schemeClr val="accent1"/>
          </a:effectRef>
          <a:fontRef idx="minor">
            <a:schemeClr val="lt1"/>
          </a:fontRef>
        </dgm:style>
      </dgm:prSet>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sl-SI" sz="3600" b="1" i="0" baseline="0" dirty="0" smtClean="0">
              <a:solidFill>
                <a:schemeClr val="bg1"/>
              </a:solidFill>
              <a:latin typeface="Comic Sans MS" pitchFamily="66" charset="0"/>
            </a:rPr>
            <a:t>ocena tveganja</a:t>
          </a:r>
          <a:endParaRPr lang="sl-SI" sz="3600" b="1" dirty="0">
            <a:solidFill>
              <a:schemeClr val="bg1"/>
            </a:solidFill>
            <a:latin typeface="Comic Sans MS" pitchFamily="66" charset="0"/>
          </a:endParaRPr>
        </a:p>
      </dgm:t>
    </dgm:pt>
    <dgm:pt modelId="{32533B44-254A-40BB-8335-20A34E2B89F5}" type="parTrans" cxnId="{723DD1D6-3FA6-4727-8C82-9A7E908E0210}">
      <dgm:prSet/>
      <dgm:spPr/>
      <dgm:t>
        <a:bodyPr/>
        <a:lstStyle/>
        <a:p>
          <a:endParaRPr lang="sl-SI"/>
        </a:p>
      </dgm:t>
    </dgm:pt>
    <dgm:pt modelId="{5EDFC669-2B63-4A7D-8642-1CF04F2C9B2F}" type="sibTrans" cxnId="{723DD1D6-3FA6-4727-8C82-9A7E908E0210}">
      <dgm:prSet/>
      <dgm:spPr/>
      <dgm:t>
        <a:bodyPr/>
        <a:lstStyle/>
        <a:p>
          <a:endParaRPr lang="sl-SI"/>
        </a:p>
      </dgm:t>
    </dgm:pt>
    <dgm:pt modelId="{676A162D-E29F-464B-B231-3F75046469FF}">
      <dgm:prSet custT="1">
        <dgm:style>
          <a:lnRef idx="0">
            <a:schemeClr val="accent1"/>
          </a:lnRef>
          <a:fillRef idx="3">
            <a:schemeClr val="accent1"/>
          </a:fillRef>
          <a:effectRef idx="3">
            <a:schemeClr val="accent1"/>
          </a:effectRef>
          <a:fontRef idx="minor">
            <a:schemeClr val="lt1"/>
          </a:fontRef>
        </dgm:style>
      </dgm:prSet>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sl-SI" sz="3600" b="1" i="0" baseline="0" dirty="0" smtClean="0">
              <a:solidFill>
                <a:schemeClr val="bg1"/>
              </a:solidFill>
              <a:latin typeface="Comic Sans MS" pitchFamily="66" charset="0"/>
            </a:rPr>
            <a:t>preventivni zdravstveni pregledi delavcev</a:t>
          </a:r>
          <a:endParaRPr lang="sl-SI" sz="3600" b="1" i="0" baseline="0" dirty="0">
            <a:solidFill>
              <a:schemeClr val="bg1"/>
            </a:solidFill>
            <a:latin typeface="Comic Sans MS" pitchFamily="66" charset="0"/>
          </a:endParaRPr>
        </a:p>
      </dgm:t>
    </dgm:pt>
    <dgm:pt modelId="{46E9D791-5754-456B-8E6B-3AC6161ACD0B}" type="parTrans" cxnId="{18179E5D-E706-4F04-A126-1E868EA30192}">
      <dgm:prSet/>
      <dgm:spPr/>
      <dgm:t>
        <a:bodyPr/>
        <a:lstStyle/>
        <a:p>
          <a:endParaRPr lang="sl-SI"/>
        </a:p>
      </dgm:t>
    </dgm:pt>
    <dgm:pt modelId="{5138675D-C422-414D-87BE-E97749939A5C}" type="sibTrans" cxnId="{18179E5D-E706-4F04-A126-1E868EA30192}">
      <dgm:prSet/>
      <dgm:spPr/>
      <dgm:t>
        <a:bodyPr/>
        <a:lstStyle/>
        <a:p>
          <a:endParaRPr lang="sl-SI"/>
        </a:p>
      </dgm:t>
    </dgm:pt>
    <dgm:pt modelId="{EDE41F2C-4F6F-4014-BBE8-8AB5C7836EAB}">
      <dgm:prSet custT="1">
        <dgm:style>
          <a:lnRef idx="0">
            <a:schemeClr val="accent1"/>
          </a:lnRef>
          <a:fillRef idx="3">
            <a:schemeClr val="accent1"/>
          </a:fillRef>
          <a:effectRef idx="3">
            <a:schemeClr val="accent1"/>
          </a:effectRef>
          <a:fontRef idx="minor">
            <a:schemeClr val="lt1"/>
          </a:fontRef>
        </dgm:style>
      </dgm:prSet>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57150" indent="0" defTabSz="266700" rtl="0">
            <a:lnSpc>
              <a:spcPct val="90000"/>
            </a:lnSpc>
            <a:spcBef>
              <a:spcPct val="0"/>
            </a:spcBef>
            <a:spcAft>
              <a:spcPct val="15000"/>
            </a:spcAft>
            <a:buNone/>
          </a:pPr>
          <a:r>
            <a:rPr lang="sl-SI" sz="2400" b="1" i="0" baseline="0" dirty="0" smtClean="0">
              <a:solidFill>
                <a:schemeClr val="bg1"/>
              </a:solidFill>
              <a:latin typeface="Comic Sans MS" pitchFamily="66" charset="0"/>
            </a:rPr>
            <a:t> indeks frekvence (IF), </a:t>
          </a:r>
          <a:endParaRPr lang="sl-SI" sz="2400" b="1" i="0" baseline="0" dirty="0">
            <a:solidFill>
              <a:schemeClr val="bg1"/>
            </a:solidFill>
            <a:latin typeface="Comic Sans MS" pitchFamily="66" charset="0"/>
          </a:endParaRPr>
        </a:p>
      </dgm:t>
    </dgm:pt>
    <dgm:pt modelId="{A9D3E643-EEEF-4310-A884-943F81BC0CD2}" type="parTrans" cxnId="{1506BA18-2858-40D2-9EBF-BD094EAE0A86}">
      <dgm:prSet/>
      <dgm:spPr/>
      <dgm:t>
        <a:bodyPr/>
        <a:lstStyle/>
        <a:p>
          <a:endParaRPr lang="sl-SI"/>
        </a:p>
      </dgm:t>
    </dgm:pt>
    <dgm:pt modelId="{8CF42ABC-B1F7-42D5-886A-B27C2B210102}" type="sibTrans" cxnId="{1506BA18-2858-40D2-9EBF-BD094EAE0A86}">
      <dgm:prSet/>
      <dgm:spPr/>
      <dgm:t>
        <a:bodyPr/>
        <a:lstStyle/>
        <a:p>
          <a:endParaRPr lang="sl-SI"/>
        </a:p>
      </dgm:t>
    </dgm:pt>
    <dgm:pt modelId="{C39BC239-1A0E-4CCB-AEDA-6C3835ACA3C6}" type="pres">
      <dgm:prSet presAssocID="{D90480CB-DC78-49C5-A564-BC486CF6B115}" presName="Name0" presStyleCnt="0">
        <dgm:presLayoutVars>
          <dgm:dir/>
          <dgm:animLvl val="lvl"/>
          <dgm:resizeHandles val="exact"/>
        </dgm:presLayoutVars>
      </dgm:prSet>
      <dgm:spPr/>
      <dgm:t>
        <a:bodyPr/>
        <a:lstStyle/>
        <a:p>
          <a:endParaRPr lang="sl-SI"/>
        </a:p>
      </dgm:t>
    </dgm:pt>
    <dgm:pt modelId="{572539E7-03D2-47B8-9D2D-168CB69A8CBB}" type="pres">
      <dgm:prSet presAssocID="{30B937A0-3D13-408C-8FD3-22BB8F1E84AD}" presName="linNode" presStyleCnt="0"/>
      <dgm:spPr/>
    </dgm:pt>
    <dgm:pt modelId="{2DDBF57F-579F-45B3-9FEE-0B0D3AA7A749}" type="pres">
      <dgm:prSet presAssocID="{30B937A0-3D13-408C-8FD3-22BB8F1E84AD}" presName="parentText" presStyleLbl="node1" presStyleIdx="0" presStyleCnt="2" custScaleX="274018" custScaleY="112654" custLinFactNeighborX="4603" custLinFactNeighborY="1844">
        <dgm:presLayoutVars>
          <dgm:chMax val="1"/>
          <dgm:bulletEnabled val="1"/>
        </dgm:presLayoutVars>
      </dgm:prSet>
      <dgm:spPr/>
      <dgm:t>
        <a:bodyPr/>
        <a:lstStyle/>
        <a:p>
          <a:endParaRPr lang="sl-SI"/>
        </a:p>
      </dgm:t>
    </dgm:pt>
    <dgm:pt modelId="{D05460E4-518B-4C92-9FEB-6908EA92AA39}" type="pres">
      <dgm:prSet presAssocID="{30B937A0-3D13-408C-8FD3-22BB8F1E84AD}" presName="descendantText" presStyleLbl="alignAccFollowNode1" presStyleIdx="0" presStyleCnt="2" custScaleX="418218" custScaleY="145289" custLinFactNeighborX="-18289" custLinFactNeighborY="4398">
        <dgm:presLayoutVars>
          <dgm:bulletEnabled val="1"/>
        </dgm:presLayoutVars>
      </dgm:prSet>
      <dgm:spPr/>
      <dgm:t>
        <a:bodyPr/>
        <a:lstStyle/>
        <a:p>
          <a:endParaRPr lang="sl-SI"/>
        </a:p>
      </dgm:t>
    </dgm:pt>
    <dgm:pt modelId="{BC73DD85-15A5-4173-B913-D644F68D6FD6}" type="pres">
      <dgm:prSet presAssocID="{CB0A5A09-D898-4CD6-92B2-E4A3D030D6B9}" presName="sp" presStyleCnt="0"/>
      <dgm:spPr/>
    </dgm:pt>
    <dgm:pt modelId="{AAE7078A-BF5E-4B5A-8025-CF1C8497F144}" type="pres">
      <dgm:prSet presAssocID="{9EFCC398-7557-4EF8-9FD5-5A154B1865C3}" presName="linNode" presStyleCnt="0"/>
      <dgm:spPr/>
    </dgm:pt>
    <dgm:pt modelId="{3D83DD68-8BFB-444C-8120-D6DFA7D21DBF}" type="pres">
      <dgm:prSet presAssocID="{9EFCC398-7557-4EF8-9FD5-5A154B1865C3}" presName="parentText" presStyleLbl="node1" presStyleIdx="1" presStyleCnt="2" custScaleX="91469" custScaleY="48921" custLinFactNeighborX="1250" custLinFactNeighborY="-97">
        <dgm:presLayoutVars>
          <dgm:chMax val="1"/>
          <dgm:bulletEnabled val="1"/>
        </dgm:presLayoutVars>
      </dgm:prSet>
      <dgm:spPr/>
      <dgm:t>
        <a:bodyPr/>
        <a:lstStyle/>
        <a:p>
          <a:endParaRPr lang="sl-SI"/>
        </a:p>
      </dgm:t>
    </dgm:pt>
    <dgm:pt modelId="{A8FB5AEF-7E04-4B70-BBC0-E6A7406EBDF0}" type="pres">
      <dgm:prSet presAssocID="{9EFCC398-7557-4EF8-9FD5-5A154B1865C3}" presName="descendantText" presStyleLbl="alignAccFollowNode1" presStyleIdx="1" presStyleCnt="2" custScaleX="137206" custScaleY="61362" custLinFactNeighborX="-7630" custLinFactNeighborY="6566">
        <dgm:presLayoutVars>
          <dgm:bulletEnabled val="1"/>
        </dgm:presLayoutVars>
      </dgm:prSet>
      <dgm:spPr/>
      <dgm:t>
        <a:bodyPr/>
        <a:lstStyle/>
        <a:p>
          <a:endParaRPr lang="sl-SI"/>
        </a:p>
      </dgm:t>
    </dgm:pt>
  </dgm:ptLst>
  <dgm:cxnLst>
    <dgm:cxn modelId="{B36EEC70-804F-4B9C-AFD9-63A920AB1F49}" type="presOf" srcId="{0ABB8529-4DB8-42DB-922D-DED14422A6A6}" destId="{D05460E4-518B-4C92-9FEB-6908EA92AA39}" srcOrd="0" destOrd="3" presId="urn:microsoft.com/office/officeart/2005/8/layout/vList5"/>
    <dgm:cxn modelId="{D9481C53-B742-46B3-B909-03191471BAB2}" srcId="{30B937A0-3D13-408C-8FD3-22BB8F1E84AD}" destId="{1B058B8F-A711-424C-B272-6C865BA35801}" srcOrd="7" destOrd="0" parTransId="{77AD9B04-3119-4268-9CD9-0B534641A9C8}" sibTransId="{06F40C7E-0181-452A-AD7B-7D22955C9969}"/>
    <dgm:cxn modelId="{0C654DD1-FC14-4A81-B30E-A550FE48E045}" srcId="{30B937A0-3D13-408C-8FD3-22BB8F1E84AD}" destId="{6074E2C4-9511-4351-B198-8A75C3CC23FB}" srcOrd="2" destOrd="0" parTransId="{90780AEE-53F6-4939-AF7A-7542BFAAED38}" sibTransId="{5CBED7F4-1370-4EC7-A650-3CFDADEF55D6}"/>
    <dgm:cxn modelId="{3CABFFEA-875C-453E-A310-0ED5327F5107}" type="presOf" srcId="{6074E2C4-9511-4351-B198-8A75C3CC23FB}" destId="{D05460E4-518B-4C92-9FEB-6908EA92AA39}" srcOrd="0" destOrd="2" presId="urn:microsoft.com/office/officeart/2005/8/layout/vList5"/>
    <dgm:cxn modelId="{CA5C9546-7FD5-41AC-8E03-92AA2A97EB40}" srcId="{30B937A0-3D13-408C-8FD3-22BB8F1E84AD}" destId="{E0EE1F88-EED4-49E7-BA74-695EE9F2E9C8}" srcOrd="8" destOrd="0" parTransId="{24924583-D816-4E07-9221-E5164CA284BD}" sibTransId="{F560B0AB-5415-48C5-A231-2EEE31D703DF}"/>
    <dgm:cxn modelId="{1506BA18-2858-40D2-9EBF-BD094EAE0A86}" srcId="{30B937A0-3D13-408C-8FD3-22BB8F1E84AD}" destId="{EDE41F2C-4F6F-4014-BBE8-8AB5C7836EAB}" srcOrd="1" destOrd="0" parTransId="{A9D3E643-EEEF-4310-A884-943F81BC0CD2}" sibTransId="{8CF42ABC-B1F7-42D5-886A-B27C2B210102}"/>
    <dgm:cxn modelId="{98CF733A-9FFD-40AE-82E4-02D610BF2E2F}" type="presOf" srcId="{D90480CB-DC78-49C5-A564-BC486CF6B115}" destId="{C39BC239-1A0E-4CCB-AEDA-6C3835ACA3C6}" srcOrd="0" destOrd="0" presId="urn:microsoft.com/office/officeart/2005/8/layout/vList5"/>
    <dgm:cxn modelId="{AC2242E4-26F4-418D-8EB5-73748C4B7F20}" srcId="{D90480CB-DC78-49C5-A564-BC486CF6B115}" destId="{9EFCC398-7557-4EF8-9FD5-5A154B1865C3}" srcOrd="1" destOrd="0" parTransId="{E728D89A-BAD5-465B-BBCC-A3695A0E6187}" sibTransId="{9026016D-4DD9-4A37-A402-A6F718B73AB8}"/>
    <dgm:cxn modelId="{638F34AC-FF0A-4A53-9A0B-7A9F739D5644}" type="presOf" srcId="{F2C5DE14-9C9D-4B06-BAB8-480F12323702}" destId="{A8FB5AEF-7E04-4B70-BBC0-E6A7406EBDF0}" srcOrd="0" destOrd="0" presId="urn:microsoft.com/office/officeart/2005/8/layout/vList5"/>
    <dgm:cxn modelId="{659619EF-AFC5-4FC1-925C-BF61E0D1B109}" srcId="{30B937A0-3D13-408C-8FD3-22BB8F1E84AD}" destId="{1D32E16E-289B-4892-8958-43216AE4453A}" srcOrd="4" destOrd="0" parTransId="{0680A3A0-A04B-4BAA-96AD-4C4ECB716965}" sibTransId="{3778FF5A-195C-41D0-BA38-5DCB23A63FC8}"/>
    <dgm:cxn modelId="{3EF1BC27-DA62-4DD5-9BC9-8DD7152F5C0C}" type="presOf" srcId="{78863DFE-072A-4115-A700-5E6116C55E48}" destId="{D05460E4-518B-4C92-9FEB-6908EA92AA39}" srcOrd="0" destOrd="5" presId="urn:microsoft.com/office/officeart/2005/8/layout/vList5"/>
    <dgm:cxn modelId="{8187A8CF-52BB-4A44-9CC6-E404D9EE3F5E}" type="presOf" srcId="{E0EE1F88-EED4-49E7-BA74-695EE9F2E9C8}" destId="{D05460E4-518B-4C92-9FEB-6908EA92AA39}" srcOrd="0" destOrd="8" presId="urn:microsoft.com/office/officeart/2005/8/layout/vList5"/>
    <dgm:cxn modelId="{49B4B21F-4469-447D-B87E-E3F7EE17E2A5}" srcId="{30B937A0-3D13-408C-8FD3-22BB8F1E84AD}" destId="{24F9C65F-8E1D-4B4C-9652-CE95E02E972D}" srcOrd="9" destOrd="0" parTransId="{9C2EAB1F-1C29-47D2-8D8E-D811895A031F}" sibTransId="{1F62294B-0531-4DA9-83E3-3A8735E3394B}"/>
    <dgm:cxn modelId="{3E8EA361-018A-43E7-B229-69EE770721DE}" srcId="{30B937A0-3D13-408C-8FD3-22BB8F1E84AD}" destId="{546710EE-D2CF-4063-9507-76B39DC0DC2B}" srcOrd="0" destOrd="0" parTransId="{3EF3888F-9637-42FD-AB6A-EE105ABFF714}" sibTransId="{37DB8C5E-0C45-45B7-B7A2-38D88DD99630}"/>
    <dgm:cxn modelId="{469719C5-2C2B-4A27-915D-49F914348F6A}" type="presOf" srcId="{546710EE-D2CF-4063-9507-76B39DC0DC2B}" destId="{D05460E4-518B-4C92-9FEB-6908EA92AA39}" srcOrd="0" destOrd="0" presId="urn:microsoft.com/office/officeart/2005/8/layout/vList5"/>
    <dgm:cxn modelId="{6C58E3D4-8587-40D9-8B0E-32EDDA95B728}" type="presOf" srcId="{30B937A0-3D13-408C-8FD3-22BB8F1E84AD}" destId="{2DDBF57F-579F-45B3-9FEE-0B0D3AA7A749}" srcOrd="0" destOrd="0" presId="urn:microsoft.com/office/officeart/2005/8/layout/vList5"/>
    <dgm:cxn modelId="{87A36FD9-A78D-4B9A-80D3-1C7E5EB0E457}" type="presOf" srcId="{676A162D-E29F-464B-B231-3F75046469FF}" destId="{A8FB5AEF-7E04-4B70-BBC0-E6A7406EBDF0}" srcOrd="0" destOrd="1" presId="urn:microsoft.com/office/officeart/2005/8/layout/vList5"/>
    <dgm:cxn modelId="{E96D06CB-B58E-452F-8AD0-BA12B1C6592F}" type="presOf" srcId="{1B058B8F-A711-424C-B272-6C865BA35801}" destId="{D05460E4-518B-4C92-9FEB-6908EA92AA39}" srcOrd="0" destOrd="7" presId="urn:microsoft.com/office/officeart/2005/8/layout/vList5"/>
    <dgm:cxn modelId="{B03D1DDA-3E92-458D-8401-8DD95DD13DDF}" srcId="{30B937A0-3D13-408C-8FD3-22BB8F1E84AD}" destId="{1F6C343E-87DA-49A6-A92D-696FAE6B76F7}" srcOrd="6" destOrd="0" parTransId="{554A2340-C9FD-41EA-AF17-CD6EF2FF5EC3}" sibTransId="{B427DF7B-B6DC-4B7A-B73F-B2834395773B}"/>
    <dgm:cxn modelId="{0E189458-3234-4118-9CD7-E3DBA2CCB712}" srcId="{30B937A0-3D13-408C-8FD3-22BB8F1E84AD}" destId="{78863DFE-072A-4115-A700-5E6116C55E48}" srcOrd="5" destOrd="0" parTransId="{200C4DB3-014D-43C0-B103-79C1996A379E}" sibTransId="{BF6F0DB3-2E58-448F-98FC-82F219ADE63D}"/>
    <dgm:cxn modelId="{0506BFC4-2120-4DFE-8A8B-FD5C91B58CF9}" type="presOf" srcId="{EDE41F2C-4F6F-4014-BBE8-8AB5C7836EAB}" destId="{D05460E4-518B-4C92-9FEB-6908EA92AA39}" srcOrd="0" destOrd="1" presId="urn:microsoft.com/office/officeart/2005/8/layout/vList5"/>
    <dgm:cxn modelId="{DDCA6C05-CDA2-4F7A-B847-F69358EEAA89}" type="presOf" srcId="{1F6C343E-87DA-49A6-A92D-696FAE6B76F7}" destId="{D05460E4-518B-4C92-9FEB-6908EA92AA39}" srcOrd="0" destOrd="6" presId="urn:microsoft.com/office/officeart/2005/8/layout/vList5"/>
    <dgm:cxn modelId="{54CB0137-B4D5-404F-979B-071AC7F31C32}" type="presOf" srcId="{9EFCC398-7557-4EF8-9FD5-5A154B1865C3}" destId="{3D83DD68-8BFB-444C-8120-D6DFA7D21DBF}" srcOrd="0" destOrd="0" presId="urn:microsoft.com/office/officeart/2005/8/layout/vList5"/>
    <dgm:cxn modelId="{36769FA7-BF12-4F3D-AD42-9155DD611431}" srcId="{D90480CB-DC78-49C5-A564-BC486CF6B115}" destId="{30B937A0-3D13-408C-8FD3-22BB8F1E84AD}" srcOrd="0" destOrd="0" parTransId="{B59FC50D-9136-4C1C-B658-14146B36C247}" sibTransId="{CB0A5A09-D898-4CD6-92B2-E4A3D030D6B9}"/>
    <dgm:cxn modelId="{67A61261-07A4-4A80-9AF9-34DE9B67117E}" srcId="{30B937A0-3D13-408C-8FD3-22BB8F1E84AD}" destId="{0ABB8529-4DB8-42DB-922D-DED14422A6A6}" srcOrd="3" destOrd="0" parTransId="{99CA610F-6491-4982-BA84-94D9A46EE427}" sibTransId="{45C0D6A3-ABD2-45BA-9B7E-548F6B6B5313}"/>
    <dgm:cxn modelId="{723DD1D6-3FA6-4727-8C82-9A7E908E0210}" srcId="{9EFCC398-7557-4EF8-9FD5-5A154B1865C3}" destId="{F2C5DE14-9C9D-4B06-BAB8-480F12323702}" srcOrd="0" destOrd="0" parTransId="{32533B44-254A-40BB-8335-20A34E2B89F5}" sibTransId="{5EDFC669-2B63-4A7D-8642-1CF04F2C9B2F}"/>
    <dgm:cxn modelId="{A4BC307D-DDCD-4E4B-9CCF-11A4A8FF1E98}" type="presOf" srcId="{1D32E16E-289B-4892-8958-43216AE4453A}" destId="{D05460E4-518B-4C92-9FEB-6908EA92AA39}" srcOrd="0" destOrd="4" presId="urn:microsoft.com/office/officeart/2005/8/layout/vList5"/>
    <dgm:cxn modelId="{1D57D6DC-F414-4DFA-9254-26BDBDCF9C79}" type="presOf" srcId="{24F9C65F-8E1D-4B4C-9652-CE95E02E972D}" destId="{D05460E4-518B-4C92-9FEB-6908EA92AA39}" srcOrd="0" destOrd="9" presId="urn:microsoft.com/office/officeart/2005/8/layout/vList5"/>
    <dgm:cxn modelId="{18179E5D-E706-4F04-A126-1E868EA30192}" srcId="{9EFCC398-7557-4EF8-9FD5-5A154B1865C3}" destId="{676A162D-E29F-464B-B231-3F75046469FF}" srcOrd="1" destOrd="0" parTransId="{46E9D791-5754-456B-8E6B-3AC6161ACD0B}" sibTransId="{5138675D-C422-414D-87BE-E97749939A5C}"/>
    <dgm:cxn modelId="{728269B5-F62B-43AB-855B-3D99F7DED875}" type="presParOf" srcId="{C39BC239-1A0E-4CCB-AEDA-6C3835ACA3C6}" destId="{572539E7-03D2-47B8-9D2D-168CB69A8CBB}" srcOrd="0" destOrd="0" presId="urn:microsoft.com/office/officeart/2005/8/layout/vList5"/>
    <dgm:cxn modelId="{78E1746B-A45C-4603-BEF6-6DFF4B605B80}" type="presParOf" srcId="{572539E7-03D2-47B8-9D2D-168CB69A8CBB}" destId="{2DDBF57F-579F-45B3-9FEE-0B0D3AA7A749}" srcOrd="0" destOrd="0" presId="urn:microsoft.com/office/officeart/2005/8/layout/vList5"/>
    <dgm:cxn modelId="{676D1D3F-8D7E-45BD-A667-E3E1D18DEED6}" type="presParOf" srcId="{572539E7-03D2-47B8-9D2D-168CB69A8CBB}" destId="{D05460E4-518B-4C92-9FEB-6908EA92AA39}" srcOrd="1" destOrd="0" presId="urn:microsoft.com/office/officeart/2005/8/layout/vList5"/>
    <dgm:cxn modelId="{CFF5CD21-2402-409E-A19B-88CA9E326E65}" type="presParOf" srcId="{C39BC239-1A0E-4CCB-AEDA-6C3835ACA3C6}" destId="{BC73DD85-15A5-4173-B913-D644F68D6FD6}" srcOrd="1" destOrd="0" presId="urn:microsoft.com/office/officeart/2005/8/layout/vList5"/>
    <dgm:cxn modelId="{BBBB86AA-7D49-4EFE-AB1E-678E76F84769}" type="presParOf" srcId="{C39BC239-1A0E-4CCB-AEDA-6C3835ACA3C6}" destId="{AAE7078A-BF5E-4B5A-8025-CF1C8497F144}" srcOrd="2" destOrd="0" presId="urn:microsoft.com/office/officeart/2005/8/layout/vList5"/>
    <dgm:cxn modelId="{146499A2-43BE-430F-9DBC-EF1E89553100}" type="presParOf" srcId="{AAE7078A-BF5E-4B5A-8025-CF1C8497F144}" destId="{3D83DD68-8BFB-444C-8120-D6DFA7D21DBF}" srcOrd="0" destOrd="0" presId="urn:microsoft.com/office/officeart/2005/8/layout/vList5"/>
    <dgm:cxn modelId="{305E4439-FB27-4B89-828F-152463AFE600}" type="presParOf" srcId="{AAE7078A-BF5E-4B5A-8025-CF1C8497F144}" destId="{A8FB5AEF-7E04-4B70-BBC0-E6A7406EBDF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A8550F-B9B4-441A-990C-E57AD3D1E0B6}" type="doc">
      <dgm:prSet loTypeId="urn:microsoft.com/office/officeart/2005/8/layout/vList2" loCatId="list" qsTypeId="urn:microsoft.com/office/officeart/2005/8/quickstyle/3d2" qsCatId="3D" csTypeId="urn:microsoft.com/office/officeart/2005/8/colors/accent1_1" csCatId="accent1" phldr="1"/>
      <dgm:spPr/>
      <dgm:t>
        <a:bodyPr/>
        <a:lstStyle/>
        <a:p>
          <a:endParaRPr lang="sl-SI"/>
        </a:p>
      </dgm:t>
    </dgm:pt>
    <dgm:pt modelId="{D158E48E-951B-4C67-BFAE-A41D1D5D8F5A}" type="pres">
      <dgm:prSet presAssocID="{41A8550F-B9B4-441A-990C-E57AD3D1E0B6}" presName="linear" presStyleCnt="0">
        <dgm:presLayoutVars>
          <dgm:animLvl val="lvl"/>
          <dgm:resizeHandles val="exact"/>
        </dgm:presLayoutVars>
      </dgm:prSet>
      <dgm:spPr/>
      <dgm:t>
        <a:bodyPr/>
        <a:lstStyle/>
        <a:p>
          <a:endParaRPr lang="sl-SI"/>
        </a:p>
      </dgm:t>
    </dgm:pt>
  </dgm:ptLst>
  <dgm:cxnLst>
    <dgm:cxn modelId="{E0755CBB-3453-4A93-8222-71C36DBD82CB}" type="presOf" srcId="{41A8550F-B9B4-441A-990C-E57AD3D1E0B6}" destId="{D158E48E-951B-4C67-BFAE-A41D1D5D8F5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E4C62-3FC9-402E-B009-28BF3F1A2025}">
      <dsp:nvSpPr>
        <dsp:cNvPr id="0" name=""/>
        <dsp:cNvSpPr/>
      </dsp:nvSpPr>
      <dsp:spPr>
        <a:xfrm>
          <a:off x="0" y="4715307"/>
          <a:ext cx="8713788" cy="159539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endParaRPr lang="sl-SI" sz="2800" b="1" kern="1200" dirty="0" smtClean="0">
            <a:latin typeface="Comic Sans MS" pitchFamily="66" charset="0"/>
          </a:endParaRPr>
        </a:p>
        <a:p>
          <a:pPr lvl="0" algn="ctr" defTabSz="1244600" rtl="0">
            <a:lnSpc>
              <a:spcPct val="90000"/>
            </a:lnSpc>
            <a:spcBef>
              <a:spcPct val="0"/>
            </a:spcBef>
            <a:spcAft>
              <a:spcPct val="35000"/>
            </a:spcAft>
          </a:pPr>
          <a:r>
            <a:rPr lang="sl-SI" sz="2800" b="1" kern="1200" dirty="0" smtClean="0">
              <a:latin typeface="Comic Sans MS" pitchFamily="66" charset="0"/>
            </a:rPr>
            <a:t>Manj kot tretjina podjetij ima vzpostavljene </a:t>
          </a:r>
        </a:p>
        <a:p>
          <a:pPr lvl="0" algn="ctr" defTabSz="1244600" rtl="0">
            <a:lnSpc>
              <a:spcPct val="90000"/>
            </a:lnSpc>
            <a:spcBef>
              <a:spcPct val="0"/>
            </a:spcBef>
            <a:spcAft>
              <a:spcPct val="35000"/>
            </a:spcAft>
          </a:pPr>
          <a:r>
            <a:rPr lang="sl-SI" sz="2800" b="1" kern="1200" dirty="0" smtClean="0">
              <a:latin typeface="Comic Sans MS" pitchFamily="66" charset="0"/>
            </a:rPr>
            <a:t>postopke za njegovo obvladovanje.</a:t>
          </a:r>
        </a:p>
        <a:p>
          <a:pPr lvl="0" algn="ctr" defTabSz="1244600" rtl="0">
            <a:lnSpc>
              <a:spcPct val="90000"/>
            </a:lnSpc>
            <a:spcBef>
              <a:spcPct val="0"/>
            </a:spcBef>
            <a:spcAft>
              <a:spcPct val="35000"/>
            </a:spcAft>
          </a:pPr>
          <a:endParaRPr lang="sl-SI" sz="1600" kern="1200" dirty="0">
            <a:latin typeface="Comic Sans MS" pitchFamily="66" charset="0"/>
          </a:endParaRPr>
        </a:p>
      </dsp:txBody>
      <dsp:txXfrm>
        <a:off x="0" y="4715307"/>
        <a:ext cx="8713788" cy="1595399"/>
      </dsp:txXfrm>
    </dsp:sp>
    <dsp:sp modelId="{85D5E656-827D-456B-9670-F5550B7A0804}">
      <dsp:nvSpPr>
        <dsp:cNvPr id="0" name=""/>
        <dsp:cNvSpPr/>
      </dsp:nvSpPr>
      <dsp:spPr>
        <a:xfrm rot="10800000">
          <a:off x="0" y="2959173"/>
          <a:ext cx="8713788" cy="195333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sl-SI" sz="2800" b="1" kern="1200" dirty="0" smtClean="0">
              <a:latin typeface="Comic Sans MS" pitchFamily="66" charset="0"/>
            </a:rPr>
            <a:t>Ob finančni krizi je 79 % evropskih vodstvenih delavcev zaskrbljenih zaradi stresa, povezanega z delom.</a:t>
          </a:r>
          <a:endParaRPr lang="sl-SI" sz="2800" kern="1200" dirty="0">
            <a:latin typeface="Comic Sans MS" pitchFamily="66" charset="0"/>
          </a:endParaRPr>
        </a:p>
      </dsp:txBody>
      <dsp:txXfrm rot="10800000">
        <a:off x="0" y="2959173"/>
        <a:ext cx="8713788" cy="1269220"/>
      </dsp:txXfrm>
    </dsp:sp>
    <dsp:sp modelId="{1E78891A-BDEF-49F5-BD65-2A790D055B14}">
      <dsp:nvSpPr>
        <dsp:cNvPr id="0" name=""/>
        <dsp:cNvSpPr/>
      </dsp:nvSpPr>
      <dsp:spPr>
        <a:xfrm rot="10800000">
          <a:off x="0" y="332"/>
          <a:ext cx="8713788" cy="3007852"/>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sl-SI" sz="2800" b="1" kern="1200" dirty="0" smtClean="0">
              <a:latin typeface="Comic Sans MS" pitchFamily="66" charset="0"/>
            </a:rPr>
            <a:t>Evropska agencija za varnost in zdravje pri delu je na konferenci v Barceloni 3. 6. 2010 predstavila rezultate obsežne raziskave o varnosti in zdravju pri delu. </a:t>
          </a:r>
          <a:endParaRPr lang="sl-SI" sz="2800" kern="1200" dirty="0">
            <a:latin typeface="Comic Sans MS" pitchFamily="66" charset="0"/>
          </a:endParaRPr>
        </a:p>
      </dsp:txBody>
      <dsp:txXfrm rot="10800000">
        <a:off x="0" y="332"/>
        <a:ext cx="8713788" cy="1954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FA70B-ABF2-46F1-87EE-AC9916E07E18}">
      <dsp:nvSpPr>
        <dsp:cNvPr id="0" name=""/>
        <dsp:cNvSpPr/>
      </dsp:nvSpPr>
      <dsp:spPr>
        <a:xfrm>
          <a:off x="0" y="787"/>
          <a:ext cx="8715436" cy="657072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sl-SI" sz="3900" b="1" kern="1200" dirty="0" smtClean="0">
              <a:solidFill>
                <a:srgbClr val="0000FF"/>
              </a:solidFill>
              <a:latin typeface="Comic Sans MS" pitchFamily="66" charset="0"/>
              <a:ea typeface="Arial Unicode MS" pitchFamily="34" charset="-128"/>
              <a:cs typeface="Arial Unicode MS" pitchFamily="34" charset="-128"/>
            </a:rPr>
            <a:t>V Sloveniji letno beležimo skoraj 11 milijonov izgubljenih delovnih dni oz. 39.000 zaposlenih izostane z dela (zaradi poškodb ali bolezni). Evropsko povprečje odsotnosti iz dela znaša 4,6 dni na delavca, v Sloveniji pa približno  dvakrat višja.</a:t>
          </a:r>
        </a:p>
      </dsp:txBody>
      <dsp:txXfrm>
        <a:off x="320756" y="321543"/>
        <a:ext cx="8073924" cy="59292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07DFD-1D62-4EF2-B58E-BEF387320A71}">
      <dsp:nvSpPr>
        <dsp:cNvPr id="0" name=""/>
        <dsp:cNvSpPr/>
      </dsp:nvSpPr>
      <dsp:spPr>
        <a:xfrm rot="10800000">
          <a:off x="756759" y="0"/>
          <a:ext cx="8090128" cy="1818657"/>
        </a:xfrm>
        <a:prstGeom prst="homePlate">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92968" tIns="106680" rIns="199136" bIns="106680" numCol="1" spcCol="1270" anchor="ctr" anchorCtr="0">
          <a:noAutofit/>
        </a:bodyPr>
        <a:lstStyle/>
        <a:p>
          <a:pPr lvl="0" algn="ctr" defTabSz="1244600">
            <a:lnSpc>
              <a:spcPct val="90000"/>
            </a:lnSpc>
            <a:spcBef>
              <a:spcPct val="0"/>
            </a:spcBef>
            <a:spcAft>
              <a:spcPct val="35000"/>
            </a:spcAft>
          </a:pPr>
          <a:r>
            <a:rPr lang="sl-SI" sz="2800" b="1" kern="1200" dirty="0" smtClean="0">
              <a:solidFill>
                <a:schemeClr val="bg1"/>
              </a:solidFill>
              <a:latin typeface="Comic Sans MS" pitchFamily="66" charset="0"/>
            </a:rPr>
            <a:t>      Problemi VZPD so visoki stroški z</a:t>
          </a:r>
        </a:p>
        <a:p>
          <a:pPr lvl="0" algn="ctr" defTabSz="1244600">
            <a:lnSpc>
              <a:spcPct val="90000"/>
            </a:lnSpc>
            <a:spcBef>
              <a:spcPct val="0"/>
            </a:spcBef>
            <a:spcAft>
              <a:spcPct val="35000"/>
            </a:spcAft>
          </a:pPr>
          <a:r>
            <a:rPr lang="sl-SI" sz="2800" b="1" kern="1200" dirty="0" smtClean="0">
              <a:solidFill>
                <a:schemeClr val="bg1"/>
              </a:solidFill>
              <a:latin typeface="Comic Sans MS" pitchFamily="66" charset="0"/>
            </a:rPr>
            <a:t> vidika zaposlenih in tudi s finančnega vidika.</a:t>
          </a:r>
          <a:endParaRPr lang="sl-SI" sz="2800" kern="1200" dirty="0">
            <a:solidFill>
              <a:schemeClr val="bg1"/>
            </a:solidFill>
          </a:endParaRPr>
        </a:p>
      </dsp:txBody>
      <dsp:txXfrm rot="10800000">
        <a:off x="1211423" y="0"/>
        <a:ext cx="7635464" cy="1818657"/>
      </dsp:txXfrm>
    </dsp:sp>
    <dsp:sp modelId="{E89B58A1-4B65-4DD0-AED6-2757879E4553}">
      <dsp:nvSpPr>
        <dsp:cNvPr id="0" name=""/>
        <dsp:cNvSpPr/>
      </dsp:nvSpPr>
      <dsp:spPr>
        <a:xfrm>
          <a:off x="0" y="2655"/>
          <a:ext cx="1835548" cy="1935688"/>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997F048-9321-4CEF-8EC3-7DAD77CC0184}">
      <dsp:nvSpPr>
        <dsp:cNvPr id="0" name=""/>
        <dsp:cNvSpPr/>
      </dsp:nvSpPr>
      <dsp:spPr>
        <a:xfrm rot="10800000">
          <a:off x="2126908" y="2027371"/>
          <a:ext cx="6586619" cy="2820632"/>
        </a:xfrm>
        <a:prstGeom prst="homePlate">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92968" tIns="91440" rIns="170688" bIns="91440" numCol="1" spcCol="1270" anchor="ctr" anchorCtr="0">
          <a:noAutofit/>
        </a:bodyPr>
        <a:lstStyle/>
        <a:p>
          <a:pPr lvl="0" algn="ctr" defTabSz="1066800">
            <a:lnSpc>
              <a:spcPct val="90000"/>
            </a:lnSpc>
            <a:spcBef>
              <a:spcPct val="0"/>
            </a:spcBef>
            <a:spcAft>
              <a:spcPct val="35000"/>
            </a:spcAft>
          </a:pPr>
          <a:r>
            <a:rPr lang="sl-SI" sz="2400" b="1" kern="1200" dirty="0" smtClean="0">
              <a:solidFill>
                <a:srgbClr val="FFFF00"/>
              </a:solidFill>
              <a:latin typeface="Comic Sans MS" pitchFamily="66" charset="0"/>
            </a:rPr>
            <a:t>    </a:t>
          </a:r>
          <a:r>
            <a:rPr lang="sl-SI" sz="2800" b="1" kern="1200" dirty="0" smtClean="0">
              <a:solidFill>
                <a:srgbClr val="FFFF00"/>
              </a:solidFill>
              <a:latin typeface="Comic Sans MS" pitchFamily="66" charset="0"/>
            </a:rPr>
            <a:t>Po podatki (EU- OSHA), vsako leto:</a:t>
          </a:r>
        </a:p>
        <a:p>
          <a:pPr lvl="0" algn="ctr" defTabSz="1066800">
            <a:lnSpc>
              <a:spcPct val="90000"/>
            </a:lnSpc>
            <a:spcBef>
              <a:spcPct val="0"/>
            </a:spcBef>
            <a:spcAft>
              <a:spcPct val="35000"/>
            </a:spcAft>
          </a:pPr>
          <a:r>
            <a:rPr lang="sl-SI" sz="2800" b="1" kern="1200" dirty="0" smtClean="0">
              <a:solidFill>
                <a:srgbClr val="FFFF00"/>
              </a:solidFill>
              <a:latin typeface="Comic Sans MS" pitchFamily="66" charset="0"/>
            </a:rPr>
            <a:t> se zgodi 6,9 milijona nesreč,</a:t>
          </a:r>
        </a:p>
        <a:p>
          <a:pPr lvl="0" algn="ctr" defTabSz="1066800">
            <a:lnSpc>
              <a:spcPct val="90000"/>
            </a:lnSpc>
            <a:spcBef>
              <a:spcPct val="0"/>
            </a:spcBef>
            <a:spcAft>
              <a:spcPct val="35000"/>
            </a:spcAft>
          </a:pPr>
          <a:r>
            <a:rPr lang="sl-SI" sz="2800" b="1" kern="1200" dirty="0" smtClean="0">
              <a:solidFill>
                <a:srgbClr val="FFFF00"/>
              </a:solidFill>
              <a:latin typeface="Comic Sans MS" pitchFamily="66" charset="0"/>
            </a:rPr>
            <a:t> še višje je število bolezni, povezanih z delom. </a:t>
          </a:r>
          <a:endParaRPr lang="sl-SI" sz="2800" kern="1200" dirty="0">
            <a:solidFill>
              <a:srgbClr val="FFFF00"/>
            </a:solidFill>
          </a:endParaRPr>
        </a:p>
      </dsp:txBody>
      <dsp:txXfrm rot="10800000">
        <a:off x="2832066" y="2027371"/>
        <a:ext cx="5881461" cy="2820632"/>
      </dsp:txXfrm>
    </dsp:sp>
    <dsp:sp modelId="{182C760E-139F-4225-8A78-4E3D67710B71}">
      <dsp:nvSpPr>
        <dsp:cNvPr id="0" name=""/>
        <dsp:cNvSpPr/>
      </dsp:nvSpPr>
      <dsp:spPr>
        <a:xfrm>
          <a:off x="0" y="2027371"/>
          <a:ext cx="3011288" cy="2866833"/>
        </a:xfrm>
        <a:prstGeom prst="ellipse">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C3D9344-EF96-4351-8E3F-D2A50F70DC0D}">
      <dsp:nvSpPr>
        <dsp:cNvPr id="0" name=""/>
        <dsp:cNvSpPr/>
      </dsp:nvSpPr>
      <dsp:spPr>
        <a:xfrm rot="10800000">
          <a:off x="318806" y="4964548"/>
          <a:ext cx="8539537" cy="1502493"/>
        </a:xfrm>
        <a:prstGeom prst="homePlate">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92968" tIns="91440" rIns="170688" bIns="91440" numCol="1" spcCol="1270" anchor="ctr" anchorCtr="0">
          <a:noAutofit/>
        </a:bodyPr>
        <a:lstStyle/>
        <a:p>
          <a:pPr lvl="0" algn="ctr" defTabSz="1066800">
            <a:lnSpc>
              <a:spcPct val="90000"/>
            </a:lnSpc>
            <a:spcBef>
              <a:spcPct val="0"/>
            </a:spcBef>
            <a:spcAft>
              <a:spcPct val="35000"/>
            </a:spcAft>
          </a:pPr>
          <a:r>
            <a:rPr lang="sl-SI" sz="2400" b="1" kern="1200" dirty="0" smtClean="0">
              <a:solidFill>
                <a:schemeClr val="bg1"/>
              </a:solidFill>
              <a:latin typeface="Comic Sans MS" pitchFamily="66" charset="0"/>
            </a:rPr>
            <a:t>    </a:t>
          </a:r>
          <a:r>
            <a:rPr lang="sl-SI" sz="2800" b="1" kern="1200" dirty="0" smtClean="0">
              <a:solidFill>
                <a:schemeClr val="bg1"/>
              </a:solidFill>
              <a:latin typeface="Comic Sans MS" pitchFamily="66" charset="0"/>
            </a:rPr>
            <a:t>Gospodarski stroški </a:t>
          </a:r>
        </a:p>
        <a:p>
          <a:pPr lvl="0" algn="ctr" defTabSz="1066800">
            <a:lnSpc>
              <a:spcPct val="90000"/>
            </a:lnSpc>
            <a:spcBef>
              <a:spcPct val="0"/>
            </a:spcBef>
            <a:spcAft>
              <a:spcPct val="35000"/>
            </a:spcAft>
          </a:pPr>
          <a:r>
            <a:rPr lang="sl-SI" sz="2800" b="1" kern="1200" dirty="0" smtClean="0">
              <a:solidFill>
                <a:schemeClr val="bg1"/>
              </a:solidFill>
              <a:latin typeface="Comic Sans MS" pitchFamily="66" charset="0"/>
            </a:rPr>
            <a:t>      znašajo okoli 490 milijard EUR letno.</a:t>
          </a:r>
          <a:endParaRPr lang="sl-SI" sz="2800" kern="1200" dirty="0">
            <a:solidFill>
              <a:schemeClr val="bg1"/>
            </a:solidFill>
          </a:endParaRPr>
        </a:p>
      </dsp:txBody>
      <dsp:txXfrm rot="10800000">
        <a:off x="694429" y="4964548"/>
        <a:ext cx="8163914" cy="1502493"/>
      </dsp:txXfrm>
    </dsp:sp>
    <dsp:sp modelId="{D48E7EE3-7A9C-4324-9CA0-5FD65D75AB42}">
      <dsp:nvSpPr>
        <dsp:cNvPr id="0" name=""/>
        <dsp:cNvSpPr/>
      </dsp:nvSpPr>
      <dsp:spPr>
        <a:xfrm>
          <a:off x="217644" y="5053909"/>
          <a:ext cx="1635724" cy="1499062"/>
        </a:xfrm>
        <a:prstGeom prst="ellipse">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7F048-9321-4CEF-8EC3-7DAD77CC0184}">
      <dsp:nvSpPr>
        <dsp:cNvPr id="0" name=""/>
        <dsp:cNvSpPr/>
      </dsp:nvSpPr>
      <dsp:spPr>
        <a:xfrm rot="10800000">
          <a:off x="2012411" y="18099"/>
          <a:ext cx="6988744" cy="2844631"/>
        </a:xfrm>
        <a:prstGeom prst="homePlate">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32438" tIns="91440" rIns="170688" bIns="91440" numCol="1" spcCol="1270" anchor="ctr" anchorCtr="0">
          <a:noAutofit/>
        </a:bodyPr>
        <a:lstStyle/>
        <a:p>
          <a:pPr lvl="0" algn="ctr" defTabSz="1066800">
            <a:lnSpc>
              <a:spcPct val="90000"/>
            </a:lnSpc>
            <a:spcBef>
              <a:spcPct val="0"/>
            </a:spcBef>
            <a:spcAft>
              <a:spcPct val="35000"/>
            </a:spcAft>
          </a:pPr>
          <a:r>
            <a:rPr lang="sl-SI" sz="2400" b="1" kern="1200" dirty="0" smtClean="0">
              <a:solidFill>
                <a:schemeClr val="bg1"/>
              </a:solidFill>
              <a:latin typeface="Comic Sans MS" pitchFamily="66" charset="0"/>
            </a:rPr>
            <a:t>   Kostno-mišična obolenja (KMO) so     povezana z visokimi stroški:</a:t>
          </a:r>
        </a:p>
        <a:p>
          <a:pPr lvl="0" algn="l" defTabSz="1066800">
            <a:lnSpc>
              <a:spcPct val="90000"/>
            </a:lnSpc>
            <a:spcBef>
              <a:spcPct val="0"/>
            </a:spcBef>
            <a:spcAft>
              <a:spcPct val="35000"/>
            </a:spcAft>
          </a:pPr>
          <a:r>
            <a:rPr lang="sl-SI" sz="2400" b="1" kern="1200" dirty="0" smtClean="0">
              <a:solidFill>
                <a:schemeClr val="bg1"/>
              </a:solidFill>
              <a:latin typeface="Comic Sans MS" pitchFamily="66" charset="0"/>
            </a:rPr>
            <a:t>    - zavarovanja,</a:t>
          </a:r>
        </a:p>
        <a:p>
          <a:pPr lvl="0" algn="l" defTabSz="1066800">
            <a:lnSpc>
              <a:spcPct val="90000"/>
            </a:lnSpc>
            <a:spcBef>
              <a:spcPct val="0"/>
            </a:spcBef>
            <a:spcAft>
              <a:spcPct val="35000"/>
            </a:spcAft>
          </a:pPr>
          <a:r>
            <a:rPr lang="sl-SI" sz="2400" b="1" kern="1200" dirty="0" smtClean="0">
              <a:solidFill>
                <a:schemeClr val="bg1"/>
              </a:solidFill>
              <a:latin typeface="Comic Sans MS" pitchFamily="66" charset="0"/>
            </a:rPr>
            <a:t>    - odškodnine, </a:t>
          </a:r>
        </a:p>
        <a:p>
          <a:pPr lvl="0" algn="l" defTabSz="1066800">
            <a:lnSpc>
              <a:spcPct val="90000"/>
            </a:lnSpc>
            <a:spcBef>
              <a:spcPct val="0"/>
            </a:spcBef>
            <a:spcAft>
              <a:spcPct val="35000"/>
            </a:spcAft>
          </a:pPr>
          <a:r>
            <a:rPr lang="sl-SI" sz="2400" b="1" kern="1200" dirty="0" smtClean="0">
              <a:solidFill>
                <a:schemeClr val="bg1"/>
              </a:solidFill>
              <a:latin typeface="Comic Sans MS" pitchFamily="66" charset="0"/>
            </a:rPr>
            <a:t>    - zdravstveni in administrativni, </a:t>
          </a:r>
        </a:p>
        <a:p>
          <a:pPr lvl="0" algn="l" defTabSz="1066800">
            <a:lnSpc>
              <a:spcPct val="90000"/>
            </a:lnSpc>
            <a:spcBef>
              <a:spcPct val="0"/>
            </a:spcBef>
            <a:spcAft>
              <a:spcPct val="35000"/>
            </a:spcAft>
          </a:pPr>
          <a:r>
            <a:rPr lang="sl-SI" sz="2400" b="1" kern="1200" dirty="0" smtClean="0">
              <a:solidFill>
                <a:schemeClr val="bg1"/>
              </a:solidFill>
              <a:latin typeface="Comic Sans MS" pitchFamily="66" charset="0"/>
            </a:rPr>
            <a:t>    - stroški zaradi izgube storilnosti.</a:t>
          </a:r>
          <a:endParaRPr lang="sl-SI" sz="2400" kern="1200" dirty="0">
            <a:solidFill>
              <a:schemeClr val="bg1"/>
            </a:solidFill>
          </a:endParaRPr>
        </a:p>
      </dsp:txBody>
      <dsp:txXfrm rot="10800000">
        <a:off x="2723569" y="18099"/>
        <a:ext cx="6277586" cy="2844631"/>
      </dsp:txXfrm>
    </dsp:sp>
    <dsp:sp modelId="{182C760E-139F-4225-8A78-4E3D67710B71}">
      <dsp:nvSpPr>
        <dsp:cNvPr id="0" name=""/>
        <dsp:cNvSpPr/>
      </dsp:nvSpPr>
      <dsp:spPr>
        <a:xfrm>
          <a:off x="272421" y="0"/>
          <a:ext cx="3133015" cy="2932874"/>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C3D9344-EF96-4351-8E3F-D2A50F70DC0D}">
      <dsp:nvSpPr>
        <dsp:cNvPr id="0" name=""/>
        <dsp:cNvSpPr/>
      </dsp:nvSpPr>
      <dsp:spPr>
        <a:xfrm rot="10800000">
          <a:off x="2756921" y="2994197"/>
          <a:ext cx="6244234" cy="3479733"/>
        </a:xfrm>
        <a:prstGeom prst="homePlate">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32438" tIns="91440" rIns="170688" bIns="91440" numCol="1" spcCol="1270" anchor="ctr" anchorCtr="0">
          <a:noAutofit/>
        </a:bodyPr>
        <a:lstStyle/>
        <a:p>
          <a:pPr lvl="0" algn="ctr" defTabSz="1066800" rtl="0">
            <a:lnSpc>
              <a:spcPct val="90000"/>
            </a:lnSpc>
            <a:spcBef>
              <a:spcPct val="0"/>
            </a:spcBef>
            <a:spcAft>
              <a:spcPct val="35000"/>
            </a:spcAft>
          </a:pPr>
          <a:r>
            <a:rPr lang="sl-SI" sz="2400" b="1" kern="1200" dirty="0" smtClean="0">
              <a:solidFill>
                <a:srgbClr val="FFFF00"/>
              </a:solidFill>
              <a:latin typeface="Comic Sans MS" pitchFamily="66" charset="0"/>
            </a:rPr>
            <a:t>Najpomembnejši negativni </a:t>
          </a:r>
        </a:p>
        <a:p>
          <a:pPr lvl="0" algn="ctr" defTabSz="1066800" rtl="0">
            <a:lnSpc>
              <a:spcPct val="90000"/>
            </a:lnSpc>
            <a:spcBef>
              <a:spcPct val="0"/>
            </a:spcBef>
            <a:spcAft>
              <a:spcPct val="35000"/>
            </a:spcAft>
          </a:pPr>
          <a:r>
            <a:rPr lang="sl-SI" sz="2400" b="1" kern="1200" dirty="0" smtClean="0">
              <a:solidFill>
                <a:srgbClr val="FFFF00"/>
              </a:solidFill>
              <a:latin typeface="Comic Sans MS" pitchFamily="66" charset="0"/>
            </a:rPr>
            <a:t>vplivi na zdravje so:     </a:t>
          </a:r>
        </a:p>
        <a:p>
          <a:pPr lvl="0" algn="l" defTabSz="1066800" rtl="0">
            <a:lnSpc>
              <a:spcPct val="90000"/>
            </a:lnSpc>
            <a:spcBef>
              <a:spcPct val="0"/>
            </a:spcBef>
            <a:spcAft>
              <a:spcPct val="35000"/>
            </a:spcAft>
          </a:pPr>
          <a:r>
            <a:rPr lang="sl-SI" sz="2400" b="1" kern="1200" dirty="0" smtClean="0">
              <a:solidFill>
                <a:srgbClr val="FFFF00"/>
              </a:solidFill>
              <a:latin typeface="Comic Sans MS" pitchFamily="66" charset="0"/>
            </a:rPr>
            <a:t>- KMO</a:t>
          </a:r>
        </a:p>
        <a:p>
          <a:pPr lvl="0" algn="l" defTabSz="1066800" rtl="0">
            <a:lnSpc>
              <a:spcPct val="90000"/>
            </a:lnSpc>
            <a:spcBef>
              <a:spcPct val="0"/>
            </a:spcBef>
            <a:spcAft>
              <a:spcPct val="35000"/>
            </a:spcAft>
          </a:pPr>
          <a:r>
            <a:rPr lang="sl-SI" sz="2400" b="1" kern="1200" dirty="0" smtClean="0">
              <a:solidFill>
                <a:srgbClr val="FFFF00"/>
              </a:solidFill>
              <a:latin typeface="Comic Sans MS" pitchFamily="66" charset="0"/>
            </a:rPr>
            <a:t>- izpostavljenost hrupu,</a:t>
          </a:r>
        </a:p>
        <a:p>
          <a:pPr lvl="0" algn="l" defTabSz="1066800" rtl="0">
            <a:lnSpc>
              <a:spcPct val="90000"/>
            </a:lnSpc>
            <a:spcBef>
              <a:spcPct val="0"/>
            </a:spcBef>
            <a:spcAft>
              <a:spcPct val="35000"/>
            </a:spcAft>
          </a:pPr>
          <a:r>
            <a:rPr lang="sl-SI" sz="2400" b="1" kern="1200" dirty="0" smtClean="0">
              <a:solidFill>
                <a:srgbClr val="FFFF00"/>
              </a:solidFill>
              <a:latin typeface="Comic Sans MS" pitchFamily="66" charset="0"/>
            </a:rPr>
            <a:t> - nevarnim snovem, </a:t>
          </a:r>
        </a:p>
        <a:p>
          <a:pPr lvl="0" algn="l" defTabSz="1066800" rtl="0">
            <a:lnSpc>
              <a:spcPct val="90000"/>
            </a:lnSpc>
            <a:spcBef>
              <a:spcPct val="0"/>
            </a:spcBef>
            <a:spcAft>
              <a:spcPct val="35000"/>
            </a:spcAft>
          </a:pPr>
          <a:r>
            <a:rPr lang="sl-SI" sz="2400" b="1" kern="1200" dirty="0" smtClean="0">
              <a:solidFill>
                <a:srgbClr val="FFFF00"/>
              </a:solidFill>
              <a:latin typeface="Comic Sans MS" pitchFamily="66" charset="0"/>
            </a:rPr>
            <a:t>  -psihosocialne težave (stres pri</a:t>
          </a:r>
        </a:p>
        <a:p>
          <a:pPr lvl="0" algn="l" defTabSz="1066800" rtl="0">
            <a:lnSpc>
              <a:spcPct val="90000"/>
            </a:lnSpc>
            <a:spcBef>
              <a:spcPct val="0"/>
            </a:spcBef>
            <a:spcAft>
              <a:spcPct val="35000"/>
            </a:spcAft>
          </a:pPr>
          <a:r>
            <a:rPr lang="sl-SI" sz="2400" b="1" kern="1200" dirty="0" smtClean="0">
              <a:solidFill>
                <a:srgbClr val="FFFF00"/>
              </a:solidFill>
              <a:latin typeface="Comic Sans MS" pitchFamily="66" charset="0"/>
            </a:rPr>
            <a:t>     delu).  </a:t>
          </a:r>
          <a:endParaRPr lang="sl-SI" sz="2400" kern="1200" dirty="0">
            <a:solidFill>
              <a:srgbClr val="FFFF00"/>
            </a:solidFill>
          </a:endParaRPr>
        </a:p>
      </dsp:txBody>
      <dsp:txXfrm rot="10800000">
        <a:off x="3626854" y="2994197"/>
        <a:ext cx="5374301" cy="3479733"/>
      </dsp:txXfrm>
    </dsp:sp>
    <dsp:sp modelId="{D48E7EE3-7A9C-4324-9CA0-5FD65D75AB42}">
      <dsp:nvSpPr>
        <dsp:cNvPr id="0" name=""/>
        <dsp:cNvSpPr/>
      </dsp:nvSpPr>
      <dsp:spPr>
        <a:xfrm>
          <a:off x="280176" y="3043937"/>
          <a:ext cx="3461000" cy="3251229"/>
        </a:xfrm>
        <a:prstGeom prst="ellipse">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460E4-518B-4C92-9FEB-6908EA92AA39}">
      <dsp:nvSpPr>
        <dsp:cNvPr id="0" name=""/>
        <dsp:cNvSpPr/>
      </dsp:nvSpPr>
      <dsp:spPr>
        <a:xfrm rot="5400000">
          <a:off x="3372362" y="-935693"/>
          <a:ext cx="4532187" cy="6680373"/>
        </a:xfrm>
        <a:prstGeom prst="round2SameRect">
          <a:avLst/>
        </a:prstGeom>
        <a:solidFill>
          <a:srgbClr val="0070C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1"/>
        </a:lnRef>
        <a:fillRef idx="3">
          <a:schemeClr val="accent1"/>
        </a:fillRef>
        <a:effectRef idx="3">
          <a:schemeClr val="accent1"/>
        </a:effectRef>
        <a:fontRef idx="minor">
          <a:schemeClr val="lt1"/>
        </a:fontRef>
      </dsp:style>
      <dsp:txBody>
        <a:bodyPr spcFirstLastPara="0" vert="horz" wrap="square" lIns="247650" tIns="123825" rIns="247650" bIns="123825" numCol="1" spcCol="1270" anchor="ctr" anchorCtr="0">
          <a:noAutofit/>
        </a:bodyPr>
        <a:lstStyle/>
        <a:p>
          <a:pPr marL="0" marR="0" lvl="1" indent="0" algn="l" defTabSz="914400" rtl="0" eaLnBrk="1" fontAlgn="auto" latinLnBrk="0" hangingPunct="1">
            <a:lnSpc>
              <a:spcPct val="100000"/>
            </a:lnSpc>
            <a:spcBef>
              <a:spcPct val="0"/>
            </a:spcBef>
            <a:spcAft>
              <a:spcPts val="0"/>
            </a:spcAft>
            <a:buClrTx/>
            <a:buSzTx/>
            <a:buFontTx/>
            <a:buChar char="••"/>
            <a:tabLst/>
            <a:defRPr/>
          </a:pPr>
          <a:r>
            <a:rPr lang="sl-SI" sz="2400" b="1" i="0" kern="1200" baseline="0" dirty="0" smtClean="0">
              <a:solidFill>
                <a:schemeClr val="bg1"/>
              </a:solidFill>
              <a:latin typeface="Comic Sans MS" pitchFamily="66" charset="0"/>
            </a:rPr>
            <a:t> bolniški stalež (% BS), </a:t>
          </a:r>
          <a:endParaRPr lang="sl-SI" sz="2400" b="1" i="0" kern="1200" baseline="0" dirty="0">
            <a:solidFill>
              <a:schemeClr val="bg1"/>
            </a:solidFill>
            <a:latin typeface="Comic Sans MS" pitchFamily="66" charset="0"/>
          </a:endParaRPr>
        </a:p>
        <a:p>
          <a:pPr marL="57150" lvl="1" indent="0" algn="l" defTabSz="266700" rtl="0">
            <a:lnSpc>
              <a:spcPct val="90000"/>
            </a:lnSpc>
            <a:spcBef>
              <a:spcPct val="0"/>
            </a:spcBef>
            <a:spcAft>
              <a:spcPct val="15000"/>
            </a:spcAft>
            <a:buChar char="••"/>
          </a:pPr>
          <a:r>
            <a:rPr lang="sl-SI" sz="2400" b="1" i="0" kern="1200" baseline="0" dirty="0" smtClean="0">
              <a:solidFill>
                <a:schemeClr val="bg1"/>
              </a:solidFill>
              <a:latin typeface="Comic Sans MS" pitchFamily="66" charset="0"/>
            </a:rPr>
            <a:t> indeks frekvence (IF), </a:t>
          </a:r>
          <a:endParaRPr lang="sl-SI" sz="2400" b="1" i="0" kern="1200" baseline="0" dirty="0">
            <a:solidFill>
              <a:schemeClr val="bg1"/>
            </a:solidFill>
            <a:latin typeface="Comic Sans MS" pitchFamily="66" charset="0"/>
          </a:endParaRPr>
        </a:p>
        <a:p>
          <a:pPr marL="57150" lvl="1" indent="0" algn="l" defTabSz="266700" rtl="0">
            <a:lnSpc>
              <a:spcPct val="90000"/>
            </a:lnSpc>
            <a:spcBef>
              <a:spcPct val="0"/>
            </a:spcBef>
            <a:spcAft>
              <a:spcPct val="15000"/>
            </a:spcAft>
            <a:buChar char="••"/>
          </a:pPr>
          <a:r>
            <a:rPr lang="sl-SI" sz="2400" b="1" i="0" kern="1200" baseline="0" dirty="0" smtClean="0">
              <a:solidFill>
                <a:schemeClr val="bg1"/>
              </a:solidFill>
              <a:latin typeface="Comic Sans MS" pitchFamily="66" charset="0"/>
            </a:rPr>
            <a:t> resnost (R), </a:t>
          </a:r>
          <a:endParaRPr lang="sl-SI" sz="2400" b="1" i="0" kern="1200" baseline="0" dirty="0">
            <a:solidFill>
              <a:schemeClr val="bg1"/>
            </a:solidFill>
            <a:latin typeface="Comic Sans MS" pitchFamily="66" charset="0"/>
          </a:endParaRPr>
        </a:p>
        <a:p>
          <a:pPr marL="57150" lvl="1" indent="0" algn="l" defTabSz="266700" rtl="0">
            <a:lnSpc>
              <a:spcPct val="90000"/>
            </a:lnSpc>
            <a:spcBef>
              <a:spcPct val="0"/>
            </a:spcBef>
            <a:spcAft>
              <a:spcPct val="15000"/>
            </a:spcAft>
            <a:buChar char="••"/>
          </a:pPr>
          <a:r>
            <a:rPr lang="sl-SI" sz="2400" b="1" i="0" kern="1200" baseline="0" dirty="0" smtClean="0">
              <a:solidFill>
                <a:schemeClr val="bg1"/>
              </a:solidFill>
              <a:latin typeface="Comic Sans MS" pitchFamily="66" charset="0"/>
            </a:rPr>
            <a:t> indeks onesposabljanja (IO), </a:t>
          </a:r>
          <a:endParaRPr lang="sl-SI" sz="2400" b="1" i="0" kern="1200" baseline="0" dirty="0">
            <a:solidFill>
              <a:schemeClr val="bg1"/>
            </a:solidFill>
            <a:latin typeface="Comic Sans MS" pitchFamily="66" charset="0"/>
          </a:endParaRPr>
        </a:p>
        <a:p>
          <a:pPr marL="57150" lvl="1" indent="0" algn="l" defTabSz="266700" rtl="0">
            <a:lnSpc>
              <a:spcPct val="90000"/>
            </a:lnSpc>
            <a:spcBef>
              <a:spcPct val="0"/>
            </a:spcBef>
            <a:spcAft>
              <a:spcPct val="15000"/>
            </a:spcAft>
            <a:buChar char="••"/>
          </a:pPr>
          <a:r>
            <a:rPr lang="sl-SI" sz="2400" b="1" i="0" kern="1200" baseline="0" dirty="0" smtClean="0">
              <a:solidFill>
                <a:schemeClr val="bg1"/>
              </a:solidFill>
              <a:latin typeface="Comic Sans MS" pitchFamily="66" charset="0"/>
            </a:rPr>
            <a:t> poškodbe pri delu,</a:t>
          </a:r>
          <a:endParaRPr lang="sl-SI" sz="2400" b="1" i="0" kern="1200" baseline="0" dirty="0">
            <a:solidFill>
              <a:schemeClr val="bg1"/>
            </a:solidFill>
            <a:latin typeface="Comic Sans MS" pitchFamily="66" charset="0"/>
          </a:endParaRPr>
        </a:p>
        <a:p>
          <a:pPr marL="57150" lvl="1" indent="0" algn="l" defTabSz="266700" rtl="0">
            <a:lnSpc>
              <a:spcPct val="90000"/>
            </a:lnSpc>
            <a:spcBef>
              <a:spcPct val="0"/>
            </a:spcBef>
            <a:spcAft>
              <a:spcPct val="15000"/>
            </a:spcAft>
            <a:buChar char="••"/>
          </a:pPr>
          <a:r>
            <a:rPr lang="sl-SI" sz="2400" b="1" i="0" kern="1200" baseline="0" dirty="0" smtClean="0">
              <a:solidFill>
                <a:schemeClr val="bg1"/>
              </a:solidFill>
              <a:latin typeface="Comic Sans MS" pitchFamily="66" charset="0"/>
            </a:rPr>
            <a:t> poklicne bol.in z delom povezane bol, </a:t>
          </a:r>
          <a:endParaRPr lang="sl-SI" sz="2400" b="1" i="0" kern="1200" baseline="0" dirty="0">
            <a:solidFill>
              <a:schemeClr val="bg1"/>
            </a:solidFill>
            <a:latin typeface="Comic Sans MS" pitchFamily="66" charset="0"/>
          </a:endParaRPr>
        </a:p>
        <a:p>
          <a:pPr marL="57150" lvl="1" indent="0" algn="l" defTabSz="266700" rtl="0">
            <a:lnSpc>
              <a:spcPct val="90000"/>
            </a:lnSpc>
            <a:spcBef>
              <a:spcPct val="0"/>
            </a:spcBef>
            <a:spcAft>
              <a:spcPct val="15000"/>
            </a:spcAft>
            <a:buChar char="••"/>
          </a:pPr>
          <a:r>
            <a:rPr lang="sl-SI" sz="2400" b="1" i="0" kern="1200" baseline="0" dirty="0" smtClean="0">
              <a:solidFill>
                <a:schemeClr val="bg1"/>
              </a:solidFill>
              <a:latin typeface="Comic Sans MS" pitchFamily="66" charset="0"/>
            </a:rPr>
            <a:t> invalidnost, </a:t>
          </a:r>
          <a:endParaRPr lang="sl-SI" sz="2400" b="1" i="0" kern="1200" baseline="0" dirty="0">
            <a:solidFill>
              <a:schemeClr val="bg1"/>
            </a:solidFill>
            <a:latin typeface="Comic Sans MS" pitchFamily="66" charset="0"/>
          </a:endParaRPr>
        </a:p>
        <a:p>
          <a:pPr marL="57150" lvl="1" indent="0" algn="l" defTabSz="266700" rtl="0">
            <a:lnSpc>
              <a:spcPct val="90000"/>
            </a:lnSpc>
            <a:spcBef>
              <a:spcPct val="0"/>
            </a:spcBef>
            <a:spcAft>
              <a:spcPct val="15000"/>
            </a:spcAft>
            <a:buChar char="••"/>
          </a:pPr>
          <a:r>
            <a:rPr lang="sl-SI" sz="2400" b="1" i="0" kern="1200" baseline="0" dirty="0" smtClean="0">
              <a:solidFill>
                <a:schemeClr val="bg1"/>
              </a:solidFill>
              <a:latin typeface="Comic Sans MS" pitchFamily="66" charset="0"/>
            </a:rPr>
            <a:t> fluktuacija, </a:t>
          </a:r>
          <a:endParaRPr lang="sl-SI" sz="2400" b="1" i="0" kern="1200" baseline="0" dirty="0">
            <a:solidFill>
              <a:schemeClr val="bg1"/>
            </a:solidFill>
            <a:latin typeface="Comic Sans MS" pitchFamily="66" charset="0"/>
          </a:endParaRPr>
        </a:p>
        <a:p>
          <a:pPr marL="57150" lvl="1" indent="0" algn="l" defTabSz="266700" rtl="0">
            <a:lnSpc>
              <a:spcPct val="90000"/>
            </a:lnSpc>
            <a:spcBef>
              <a:spcPct val="0"/>
            </a:spcBef>
            <a:spcAft>
              <a:spcPct val="15000"/>
            </a:spcAft>
            <a:buChar char="••"/>
          </a:pPr>
          <a:r>
            <a:rPr lang="sl-SI" sz="2400" b="1" i="0" kern="1200" baseline="0" dirty="0" smtClean="0">
              <a:solidFill>
                <a:schemeClr val="bg1"/>
              </a:solidFill>
              <a:latin typeface="Comic Sans MS" pitchFamily="66" charset="0"/>
            </a:rPr>
            <a:t> ocenjevanje delovnega okolja ter </a:t>
          </a:r>
          <a:endParaRPr lang="sl-SI" sz="2400" b="1" i="0" kern="1200" baseline="0" dirty="0">
            <a:solidFill>
              <a:schemeClr val="bg1"/>
            </a:solidFill>
            <a:latin typeface="Comic Sans MS" pitchFamily="66" charset="0"/>
          </a:endParaRPr>
        </a:p>
        <a:p>
          <a:pPr marL="57150" lvl="1" indent="0" algn="l" defTabSz="266700" rtl="0">
            <a:lnSpc>
              <a:spcPct val="90000"/>
            </a:lnSpc>
            <a:spcBef>
              <a:spcPct val="0"/>
            </a:spcBef>
            <a:spcAft>
              <a:spcPct val="15000"/>
            </a:spcAft>
            <a:buChar char="••"/>
          </a:pPr>
          <a:r>
            <a:rPr lang="sl-SI" sz="2400" b="1" i="0" kern="1200" baseline="0" dirty="0" smtClean="0">
              <a:solidFill>
                <a:schemeClr val="bg1"/>
              </a:solidFill>
              <a:latin typeface="Comic Sans MS" pitchFamily="66" charset="0"/>
            </a:rPr>
            <a:t> pregledi in preizkusi delovne opreme.</a:t>
          </a:r>
          <a:endParaRPr lang="sl-SI" sz="2400" b="1" kern="1200" dirty="0">
            <a:solidFill>
              <a:schemeClr val="bg1"/>
            </a:solidFill>
            <a:latin typeface="Comic Sans MS" pitchFamily="66" charset="0"/>
          </a:endParaRPr>
        </a:p>
      </dsp:txBody>
      <dsp:txXfrm rot="-5400000">
        <a:off x="2298270" y="359642"/>
        <a:ext cx="6459130" cy="4089701"/>
      </dsp:txXfrm>
    </dsp:sp>
    <dsp:sp modelId="{2DDBF57F-579F-45B3-9FEE-0B0D3AA7A749}">
      <dsp:nvSpPr>
        <dsp:cNvPr id="0" name=""/>
        <dsp:cNvSpPr/>
      </dsp:nvSpPr>
      <dsp:spPr>
        <a:xfrm>
          <a:off x="74057" y="142852"/>
          <a:ext cx="2462065" cy="4392702"/>
        </a:xfrm>
        <a:prstGeom prst="roundRect">
          <a:avLst/>
        </a:prstGeom>
        <a:solidFill>
          <a:srgbClr val="6600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37160" tIns="68580" rIns="137160" bIns="685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l-SI" sz="3600" b="1" i="0" kern="1200" baseline="0" dirty="0" smtClean="0">
              <a:solidFill>
                <a:srgbClr val="FFFF00"/>
              </a:solidFill>
              <a:latin typeface="Comic Sans MS" pitchFamily="66" charset="0"/>
            </a:rPr>
            <a:t>Merljivi kazalniki</a:t>
          </a:r>
          <a:endParaRPr lang="sl-SI" sz="3600" b="1" kern="1200" dirty="0" smtClean="0">
            <a:solidFill>
              <a:srgbClr val="FFFF00"/>
            </a:solidFill>
            <a:latin typeface="Comic Sans MS" pitchFamily="66" charset="0"/>
          </a:endParaRPr>
        </a:p>
        <a:p>
          <a:pPr lvl="0" algn="ctr" defTabSz="1200150" rtl="0">
            <a:lnSpc>
              <a:spcPct val="90000"/>
            </a:lnSpc>
            <a:spcBef>
              <a:spcPct val="0"/>
            </a:spcBef>
            <a:spcAft>
              <a:spcPct val="35000"/>
            </a:spcAft>
          </a:pPr>
          <a:r>
            <a:rPr lang="sl-SI" sz="1600" b="1" kern="1200" dirty="0" smtClean="0">
              <a:solidFill>
                <a:srgbClr val="FFFF00"/>
              </a:solidFill>
              <a:latin typeface="Comic Sans MS" pitchFamily="66" charset="0"/>
            </a:rPr>
            <a:t>  </a:t>
          </a:r>
          <a:endParaRPr lang="sl-SI" sz="1600" b="1" kern="1200" dirty="0">
            <a:solidFill>
              <a:srgbClr val="FFFF00"/>
            </a:solidFill>
            <a:latin typeface="Comic Sans MS" pitchFamily="66" charset="0"/>
          </a:endParaRPr>
        </a:p>
      </dsp:txBody>
      <dsp:txXfrm>
        <a:off x="194245" y="263040"/>
        <a:ext cx="2221689" cy="4152326"/>
      </dsp:txXfrm>
    </dsp:sp>
    <dsp:sp modelId="{A8FB5AEF-7E04-4B70-BBC0-E6A7406EBDF0}">
      <dsp:nvSpPr>
        <dsp:cNvPr id="0" name=""/>
        <dsp:cNvSpPr/>
      </dsp:nvSpPr>
      <dsp:spPr>
        <a:xfrm rot="5400000">
          <a:off x="4653677" y="2361916"/>
          <a:ext cx="1914144" cy="6649441"/>
        </a:xfrm>
        <a:prstGeom prst="round2SameRect">
          <a:avLst/>
        </a:prstGeom>
        <a:solidFill>
          <a:srgbClr val="0070C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1"/>
        </a:lnRef>
        <a:fillRef idx="3">
          <a:schemeClr val="accent1"/>
        </a:fillRef>
        <a:effectRef idx="3">
          <a:schemeClr val="accent1"/>
        </a:effectRef>
        <a:fontRef idx="minor">
          <a:schemeClr val="lt1"/>
        </a:fontRef>
      </dsp:style>
      <dsp:txBody>
        <a:bodyPr spcFirstLastPara="0" vert="horz" wrap="square" lIns="247650" tIns="123825" rIns="247650" bIns="123825" numCol="1" spcCol="1270" anchor="ctr" anchorCtr="0">
          <a:noAutofit/>
        </a:bodyPr>
        <a:lstStyle/>
        <a:p>
          <a:pPr marL="285750" lvl="1" indent="-285750" algn="l" defTabSz="1600200" rtl="0">
            <a:lnSpc>
              <a:spcPct val="90000"/>
            </a:lnSpc>
            <a:spcBef>
              <a:spcPct val="0"/>
            </a:spcBef>
            <a:spcAft>
              <a:spcPct val="15000"/>
            </a:spcAft>
            <a:buChar char="••"/>
          </a:pPr>
          <a:r>
            <a:rPr lang="sl-SI" sz="3600" b="1" i="0" kern="1200" baseline="0" dirty="0" smtClean="0">
              <a:solidFill>
                <a:schemeClr val="bg1"/>
              </a:solidFill>
              <a:latin typeface="Comic Sans MS" pitchFamily="66" charset="0"/>
            </a:rPr>
            <a:t>ocena tveganja</a:t>
          </a:r>
          <a:endParaRPr lang="sl-SI" sz="3600" b="1" kern="1200" dirty="0">
            <a:solidFill>
              <a:schemeClr val="bg1"/>
            </a:solidFill>
            <a:latin typeface="Comic Sans MS" pitchFamily="66" charset="0"/>
          </a:endParaRPr>
        </a:p>
        <a:p>
          <a:pPr marL="285750" lvl="1" indent="-285750" algn="l" defTabSz="1600200" rtl="0">
            <a:lnSpc>
              <a:spcPct val="90000"/>
            </a:lnSpc>
            <a:spcBef>
              <a:spcPct val="0"/>
            </a:spcBef>
            <a:spcAft>
              <a:spcPct val="15000"/>
            </a:spcAft>
            <a:buChar char="••"/>
          </a:pPr>
          <a:r>
            <a:rPr lang="sl-SI" sz="3600" b="1" i="0" kern="1200" baseline="0" dirty="0" smtClean="0">
              <a:solidFill>
                <a:schemeClr val="bg1"/>
              </a:solidFill>
              <a:latin typeface="Comic Sans MS" pitchFamily="66" charset="0"/>
            </a:rPr>
            <a:t>preventivni zdravstveni pregledi delavcev</a:t>
          </a:r>
          <a:endParaRPr lang="sl-SI" sz="3600" b="1" i="0" kern="1200" baseline="0" dirty="0">
            <a:solidFill>
              <a:schemeClr val="bg1"/>
            </a:solidFill>
            <a:latin typeface="Comic Sans MS" pitchFamily="66" charset="0"/>
          </a:endParaRPr>
        </a:p>
      </dsp:txBody>
      <dsp:txXfrm rot="-5400000">
        <a:off x="2286029" y="4823006"/>
        <a:ext cx="6556000" cy="1727262"/>
      </dsp:txXfrm>
    </dsp:sp>
    <dsp:sp modelId="{3D83DD68-8BFB-444C-8120-D6DFA7D21DBF}">
      <dsp:nvSpPr>
        <dsp:cNvPr id="0" name=""/>
        <dsp:cNvSpPr/>
      </dsp:nvSpPr>
      <dsp:spPr>
        <a:xfrm>
          <a:off x="61110" y="4727863"/>
          <a:ext cx="2493495" cy="1907570"/>
        </a:xfrm>
        <a:prstGeom prst="roundRect">
          <a:avLst/>
        </a:prstGeom>
        <a:solidFill>
          <a:srgbClr val="6600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sl-SI" sz="3600" b="1" i="0" kern="1200" baseline="0" dirty="0" smtClean="0">
              <a:solidFill>
                <a:srgbClr val="FFFF00"/>
              </a:solidFill>
              <a:latin typeface="Comic Sans MS" pitchFamily="66" charset="0"/>
            </a:rPr>
            <a:t>Ocenjeni kazalniki</a:t>
          </a:r>
          <a:endParaRPr lang="sl-SI" sz="3600" b="1" i="0" kern="1200" baseline="0" dirty="0">
            <a:solidFill>
              <a:srgbClr val="FFFF00"/>
            </a:solidFill>
            <a:latin typeface="Comic Sans MS" pitchFamily="66" charset="0"/>
          </a:endParaRPr>
        </a:p>
      </dsp:txBody>
      <dsp:txXfrm>
        <a:off x="154230" y="4820983"/>
        <a:ext cx="2307255" cy="17213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36BF2669-AEF3-4298-90FA-5EFBDB1AD25D}" type="datetimeFigureOut">
              <a:rPr lang="sl-SI" smtClean="0"/>
              <a:t>1. 10. 2017</a:t>
            </a:fld>
            <a:endParaRPr lang="sl-SI"/>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9D46E062-4537-4967-8787-A349AD1CBD25}" type="slidenum">
              <a:rPr lang="sl-SI" smtClean="0"/>
              <a:t>‹#›</a:t>
            </a:fld>
            <a:endParaRPr lang="sl-SI"/>
          </a:p>
        </p:txBody>
      </p:sp>
    </p:spTree>
    <p:extLst>
      <p:ext uri="{BB962C8B-B14F-4D97-AF65-F5344CB8AC3E}">
        <p14:creationId xmlns:p14="http://schemas.microsoft.com/office/powerpoint/2010/main" val="114681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CC52A3D6-16E5-4A69-8068-312FA0DC07A8}" type="datetimeFigureOut">
              <a:rPr lang="sl-SI" smtClean="0"/>
              <a:pPr/>
              <a:t>1. 10. 2017</a:t>
            </a:fld>
            <a:endParaRPr lang="sl-SI"/>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66C15CA1-24A5-431C-9638-26405FBB3D15}" type="slidenum">
              <a:rPr lang="sl-SI" smtClean="0"/>
              <a:pPr/>
              <a:t>‹#›</a:t>
            </a:fld>
            <a:endParaRPr lang="sl-SI"/>
          </a:p>
        </p:txBody>
      </p:sp>
    </p:spTree>
    <p:extLst>
      <p:ext uri="{BB962C8B-B14F-4D97-AF65-F5344CB8AC3E}">
        <p14:creationId xmlns:p14="http://schemas.microsoft.com/office/powerpoint/2010/main" val="23530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777607" y="9430091"/>
            <a:ext cx="2889938"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B1664E7-F020-40E6-B4AB-0172163370F0}" type="slidenum">
              <a:rPr lang="sl-SI" altLang="sl-SI">
                <a:latin typeface="Arial" pitchFamily="34" charset="0"/>
              </a:rPr>
              <a:pPr algn="r" eaLnBrk="1" hangingPunct="1">
                <a:spcBef>
                  <a:spcPct val="0"/>
                </a:spcBef>
              </a:pPr>
              <a:t>1</a:t>
            </a:fld>
            <a:endParaRPr lang="sl-SI" altLang="sl-SI">
              <a:latin typeface="Arial"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777607" y="9430091"/>
            <a:ext cx="2889938"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3E55350-3BC1-4694-89C0-D5B51349DD05}" type="slidenum">
              <a:rPr lang="sl-SI" altLang="sl-SI">
                <a:latin typeface="Arial" pitchFamily="34" charset="0"/>
              </a:rPr>
              <a:pPr algn="r" eaLnBrk="1" hangingPunct="1">
                <a:spcBef>
                  <a:spcPct val="0"/>
                </a:spcBef>
              </a:pPr>
              <a:t>40</a:t>
            </a:fld>
            <a:endParaRPr lang="sl-SI" altLang="sl-SI">
              <a:latin typeface="Arial" pitchFamily="34" charset="0"/>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777607" y="9430091"/>
            <a:ext cx="2889938"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D55D0E0-C656-4F93-940B-25E24AAE3E57}" type="slidenum">
              <a:rPr lang="sl-SI" altLang="sl-SI">
                <a:latin typeface="Arial" pitchFamily="34" charset="0"/>
              </a:rPr>
              <a:pPr algn="r" eaLnBrk="1" hangingPunct="1">
                <a:spcBef>
                  <a:spcPct val="0"/>
                </a:spcBef>
              </a:pPr>
              <a:t>41</a:t>
            </a:fld>
            <a:endParaRPr lang="sl-SI" altLang="sl-SI">
              <a:latin typeface="Arial" pitchFamily="34" charset="0"/>
            </a:endParaRPr>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777607" y="9430091"/>
            <a:ext cx="2889938"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8CC8241-30D7-4C43-819F-2BE36C2B5C84}" type="slidenum">
              <a:rPr lang="sl-SI" altLang="sl-SI">
                <a:latin typeface="Arial" pitchFamily="34" charset="0"/>
              </a:rPr>
              <a:pPr algn="r" eaLnBrk="1" hangingPunct="1">
                <a:spcBef>
                  <a:spcPct val="0"/>
                </a:spcBef>
              </a:pPr>
              <a:t>42</a:t>
            </a:fld>
            <a:endParaRPr lang="sl-SI" altLang="sl-SI">
              <a:latin typeface="Arial" pitchFamily="34" charset="0"/>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66C15CA1-24A5-431C-9638-26405FBB3D15}" type="slidenum">
              <a:rPr lang="sl-SI" smtClean="0"/>
              <a:pPr/>
              <a:t>43</a:t>
            </a:fld>
            <a:endParaRPr lang="sl-SI"/>
          </a:p>
        </p:txBody>
      </p:sp>
    </p:spTree>
    <p:extLst>
      <p:ext uri="{BB962C8B-B14F-4D97-AF65-F5344CB8AC3E}">
        <p14:creationId xmlns:p14="http://schemas.microsoft.com/office/powerpoint/2010/main" val="1550796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777607" y="9430091"/>
            <a:ext cx="2889938"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E5C33C8-A12F-49FA-B230-A0335B27EDAB}" type="slidenum">
              <a:rPr lang="sl-SI" altLang="sl-SI">
                <a:latin typeface="Arial" pitchFamily="34" charset="0"/>
              </a:rPr>
              <a:pPr algn="r" eaLnBrk="1" hangingPunct="1">
                <a:spcBef>
                  <a:spcPct val="0"/>
                </a:spcBef>
              </a:pPr>
              <a:t>44</a:t>
            </a:fld>
            <a:endParaRPr lang="sl-SI" altLang="sl-SI">
              <a:latin typeface="Arial" pitchFamily="34" charset="0"/>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777454" y="9429751"/>
            <a:ext cx="2890044" cy="496888"/>
          </a:xfrm>
          <a:prstGeom prst="rect">
            <a:avLst/>
          </a:prstGeom>
          <a:noFill/>
          <a:ln w="9525">
            <a:noFill/>
            <a:miter lim="800000"/>
            <a:headEnd/>
            <a:tailEnd/>
          </a:ln>
        </p:spPr>
        <p:txBody>
          <a:bodyPr anchor="b"/>
          <a:lstStyle/>
          <a:p>
            <a:pPr algn="r"/>
            <a:fld id="{A487AAA0-9F1E-48F9-AD82-3B0AF395D00A}" type="slidenum">
              <a:rPr lang="sl-SI" sz="1200"/>
              <a:pPr algn="r"/>
              <a:t>46</a:t>
            </a:fld>
            <a:endParaRPr lang="sl-SI" sz="120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3EAA20E-ED7F-4F0D-BE65-F8EE44F56603}" type="slidenum">
              <a:rPr lang="sl-SI" smtClean="0"/>
              <a:pPr/>
              <a:t>48</a:t>
            </a:fld>
            <a:endParaRPr lang="sl-SI"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69403507-34E6-4F33-9FF6-A6FF9DB3DDF3}" type="slidenum">
              <a:rPr lang="sl-SI" smtClean="0"/>
              <a:pPr/>
              <a:t>49</a:t>
            </a:fld>
            <a:endParaRPr lang="sl-SI"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52</a:t>
            </a:fld>
            <a:endParaRPr lang="sl-SI" smtClean="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73</a:t>
            </a:fld>
            <a:endParaRPr lang="sl-SI" smtClean="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90F8FB60-B9DF-4F9B-A204-D92A1B092FCB}" type="slidenum">
              <a:rPr lang="sl-SI" sz="1200"/>
              <a:pPr algn="r"/>
              <a:t>4</a:t>
            </a:fld>
            <a:endParaRPr lang="sl-SI" sz="120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74</a:t>
            </a:fld>
            <a:endParaRPr lang="sl-SI" smtClean="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3EAA20E-ED7F-4F0D-BE65-F8EE44F56603}" type="slidenum">
              <a:rPr lang="sl-SI" smtClean="0"/>
              <a:pPr/>
              <a:t>81</a:t>
            </a:fld>
            <a:endParaRPr lang="sl-SI"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3EAA20E-ED7F-4F0D-BE65-F8EE44F56603}" type="slidenum">
              <a:rPr lang="sl-SI" smtClean="0"/>
              <a:pPr/>
              <a:t>82</a:t>
            </a:fld>
            <a:endParaRPr lang="sl-SI"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3EAA20E-ED7F-4F0D-BE65-F8EE44F56603}" type="slidenum">
              <a:rPr lang="sl-SI" smtClean="0"/>
              <a:pPr/>
              <a:t>83</a:t>
            </a:fld>
            <a:endParaRPr lang="sl-SI"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3EAA20E-ED7F-4F0D-BE65-F8EE44F56603}" type="slidenum">
              <a:rPr lang="sl-SI" smtClean="0"/>
              <a:pPr/>
              <a:t>84</a:t>
            </a:fld>
            <a:endParaRPr lang="sl-SI"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3EAA20E-ED7F-4F0D-BE65-F8EE44F56603}" type="slidenum">
              <a:rPr lang="sl-SI" smtClean="0"/>
              <a:pPr/>
              <a:t>85</a:t>
            </a:fld>
            <a:endParaRPr lang="sl-SI"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3EAA20E-ED7F-4F0D-BE65-F8EE44F56603}" type="slidenum">
              <a:rPr lang="sl-SI" smtClean="0"/>
              <a:pPr/>
              <a:t>86</a:t>
            </a:fld>
            <a:endParaRPr lang="sl-SI"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3EAA20E-ED7F-4F0D-BE65-F8EE44F56603}" type="slidenum">
              <a:rPr lang="sl-SI" smtClean="0"/>
              <a:pPr/>
              <a:t>87</a:t>
            </a:fld>
            <a:endParaRPr lang="sl-SI"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3EAA20E-ED7F-4F0D-BE65-F8EE44F56603}" type="slidenum">
              <a:rPr lang="sl-SI" smtClean="0"/>
              <a:pPr/>
              <a:t>88</a:t>
            </a:fld>
            <a:endParaRPr lang="sl-SI"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3EAA20E-ED7F-4F0D-BE65-F8EE44F56603}" type="slidenum">
              <a:rPr lang="sl-SI" smtClean="0"/>
              <a:pPr/>
              <a:t>89</a:t>
            </a:fld>
            <a:endParaRPr lang="sl-SI"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777607" y="9430091"/>
            <a:ext cx="2889938"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BA121417-7403-4714-A767-1CEB5B396128}" type="slidenum">
              <a:rPr lang="sl-SI" altLang="sl-SI">
                <a:latin typeface="Arial" pitchFamily="34" charset="0"/>
              </a:rPr>
              <a:pPr algn="r" eaLnBrk="1" hangingPunct="1">
                <a:spcBef>
                  <a:spcPct val="0"/>
                </a:spcBef>
              </a:pPr>
              <a:t>7</a:t>
            </a:fld>
            <a:endParaRPr lang="sl-SI" altLang="sl-SI">
              <a:latin typeface="Arial" pitchFamily="34" charset="0"/>
            </a:endParaRPr>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3EAA20E-ED7F-4F0D-BE65-F8EE44F56603}" type="slidenum">
              <a:rPr lang="sl-SI" smtClean="0"/>
              <a:pPr/>
              <a:t>90</a:t>
            </a:fld>
            <a:endParaRPr lang="sl-SI"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3EAA20E-ED7F-4F0D-BE65-F8EE44F56603}" type="slidenum">
              <a:rPr lang="sl-SI" smtClean="0"/>
              <a:pPr/>
              <a:t>91</a:t>
            </a:fld>
            <a:endParaRPr lang="sl-SI"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3EAA20E-ED7F-4F0D-BE65-F8EE44F56603}" type="slidenum">
              <a:rPr lang="sl-SI" smtClean="0"/>
              <a:pPr/>
              <a:t>92</a:t>
            </a:fld>
            <a:endParaRPr lang="sl-SI"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777607" y="9430091"/>
            <a:ext cx="2889938"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1AB57665-A02B-41ED-AEBC-D4A26556D294}" type="slidenum">
              <a:rPr lang="sl-SI" altLang="sl-SI">
                <a:latin typeface="Arial" pitchFamily="34" charset="0"/>
              </a:rPr>
              <a:pPr algn="r" eaLnBrk="1" hangingPunct="1">
                <a:spcBef>
                  <a:spcPct val="0"/>
                </a:spcBef>
              </a:pPr>
              <a:t>8</a:t>
            </a:fld>
            <a:endParaRPr lang="sl-SI" altLang="sl-SI">
              <a:latin typeface="Arial" pitchFamily="34" charset="0"/>
            </a:endParaRPr>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777454" y="9429751"/>
            <a:ext cx="2890044" cy="496888"/>
          </a:xfrm>
          <a:prstGeom prst="rect">
            <a:avLst/>
          </a:prstGeom>
          <a:noFill/>
          <a:ln w="9525">
            <a:noFill/>
            <a:miter lim="800000"/>
            <a:headEnd/>
            <a:tailEnd/>
          </a:ln>
        </p:spPr>
        <p:txBody>
          <a:bodyPr anchor="b"/>
          <a:lstStyle/>
          <a:p>
            <a:pPr algn="r"/>
            <a:fld id="{F01987AC-1EE3-4706-930E-AE43CAE20AC8}" type="slidenum">
              <a:rPr lang="sl-SI" sz="1200"/>
              <a:pPr algn="r"/>
              <a:t>17</a:t>
            </a:fld>
            <a:endParaRPr lang="sl-SI" sz="12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777607" y="9430091"/>
            <a:ext cx="2889938"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2D20D0D-8BC9-477A-87E6-2A6F842ABFDE}" type="slidenum">
              <a:rPr lang="sl-SI" altLang="sl-SI">
                <a:latin typeface="Arial" pitchFamily="34" charset="0"/>
              </a:rPr>
              <a:pPr algn="r" eaLnBrk="1" hangingPunct="1">
                <a:spcBef>
                  <a:spcPct val="0"/>
                </a:spcBef>
              </a:pPr>
              <a:t>20</a:t>
            </a:fld>
            <a:endParaRPr lang="sl-SI" altLang="sl-SI">
              <a:latin typeface="Arial" pitchFamily="34" charset="0"/>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777454" y="9429751"/>
            <a:ext cx="2890044" cy="496888"/>
          </a:xfrm>
          <a:prstGeom prst="rect">
            <a:avLst/>
          </a:prstGeom>
          <a:noFill/>
          <a:ln w="9525">
            <a:noFill/>
            <a:miter lim="800000"/>
            <a:headEnd/>
            <a:tailEnd/>
          </a:ln>
        </p:spPr>
        <p:txBody>
          <a:bodyPr anchor="b"/>
          <a:lstStyle/>
          <a:p>
            <a:pPr algn="r"/>
            <a:fld id="{847BC987-63E6-43E1-8E1B-64BC7C5613D1}" type="slidenum">
              <a:rPr lang="sl-SI" sz="1200"/>
              <a:pPr algn="r"/>
              <a:t>37</a:t>
            </a:fld>
            <a:endParaRPr lang="sl-SI" sz="120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777454" y="9429751"/>
            <a:ext cx="2890044" cy="496888"/>
          </a:xfrm>
          <a:prstGeom prst="rect">
            <a:avLst/>
          </a:prstGeom>
          <a:noFill/>
          <a:ln w="9525">
            <a:noFill/>
            <a:miter lim="800000"/>
            <a:headEnd/>
            <a:tailEnd/>
          </a:ln>
        </p:spPr>
        <p:txBody>
          <a:bodyPr anchor="b"/>
          <a:lstStyle/>
          <a:p>
            <a:pPr algn="r"/>
            <a:fld id="{D92B6F33-6BCA-4EA8-B025-494A5CFE9F48}" type="slidenum">
              <a:rPr lang="sl-SI" sz="1200"/>
              <a:pPr algn="r"/>
              <a:t>38</a:t>
            </a:fld>
            <a:endParaRPr lang="sl-SI" sz="120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777454" y="9429751"/>
            <a:ext cx="2890044" cy="496888"/>
          </a:xfrm>
          <a:prstGeom prst="rect">
            <a:avLst/>
          </a:prstGeom>
          <a:noFill/>
          <a:ln w="9525">
            <a:noFill/>
            <a:miter lim="800000"/>
            <a:headEnd/>
            <a:tailEnd/>
          </a:ln>
        </p:spPr>
        <p:txBody>
          <a:bodyPr anchor="b"/>
          <a:lstStyle/>
          <a:p>
            <a:pPr algn="r"/>
            <a:fld id="{968BBB5B-0502-445D-931F-EDBEC40BF9F0}" type="slidenum">
              <a:rPr lang="sl-SI" sz="1200"/>
              <a:pPr algn="r"/>
              <a:t>39</a:t>
            </a:fld>
            <a:endParaRPr lang="sl-SI" sz="120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D84EB24F-A89A-4189-A00F-CF10F8E5630E}" type="datetimeFigureOut">
              <a:rPr lang="sl-SI" smtClean="0"/>
              <a:pPr/>
              <a:t>1. 10. 2017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18385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D84EB24F-A89A-4189-A00F-CF10F8E5630E}" type="datetimeFigureOut">
              <a:rPr lang="sl-SI" smtClean="0"/>
              <a:pPr/>
              <a:t>1. 10. 2017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810996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D84EB24F-A89A-4189-A00F-CF10F8E5630E}" type="datetimeFigureOut">
              <a:rPr lang="sl-SI" smtClean="0"/>
              <a:pPr/>
              <a:t>1. 10. 2017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82347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sl-SI"/>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sl-SI"/>
          </a:p>
        </p:txBody>
      </p:sp>
      <p:sp>
        <p:nvSpPr>
          <p:cNvPr id="6" name="Rectangle 5"/>
          <p:cNvSpPr>
            <a:spLocks noGrp="1" noChangeArrowheads="1"/>
          </p:cNvSpPr>
          <p:nvPr>
            <p:ph type="ftr" sz="quarter" idx="11"/>
          </p:nvPr>
        </p:nvSpPr>
        <p:spPr>
          <a:ln/>
        </p:spPr>
        <p:txBody>
          <a:bodyPr/>
          <a:lstStyle>
            <a:lvl1pPr>
              <a:defRPr/>
            </a:lvl1pPr>
          </a:lstStyle>
          <a:p>
            <a:pPr>
              <a:defRPr/>
            </a:pPr>
            <a:endParaRPr lang="sl-SI"/>
          </a:p>
        </p:txBody>
      </p:sp>
      <p:sp>
        <p:nvSpPr>
          <p:cNvPr id="7" name="Rectangle 6"/>
          <p:cNvSpPr>
            <a:spLocks noGrp="1" noChangeArrowheads="1"/>
          </p:cNvSpPr>
          <p:nvPr>
            <p:ph type="sldNum" sz="quarter" idx="12"/>
          </p:nvPr>
        </p:nvSpPr>
        <p:spPr>
          <a:ln/>
        </p:spPr>
        <p:txBody>
          <a:bodyPr/>
          <a:lstStyle>
            <a:lvl1pPr>
              <a:defRPr/>
            </a:lvl1pPr>
          </a:lstStyle>
          <a:p>
            <a:pPr>
              <a:defRPr/>
            </a:pPr>
            <a:fld id="{5C135375-7ECF-46D0-8119-788615D5A294}" type="slidenum">
              <a:rPr lang="sl-SI"/>
              <a:pPr>
                <a:defRPr/>
              </a:pPr>
              <a:t>‹#›</a:t>
            </a:fld>
            <a:endParaRPr lang="sl-SI"/>
          </a:p>
        </p:txBody>
      </p:sp>
    </p:spTree>
    <p:extLst>
      <p:ext uri="{BB962C8B-B14F-4D97-AF65-F5344CB8AC3E}">
        <p14:creationId xmlns:p14="http://schemas.microsoft.com/office/powerpoint/2010/main" val="8184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D84EB24F-A89A-4189-A00F-CF10F8E5630E}" type="datetimeFigureOut">
              <a:rPr lang="sl-SI" smtClean="0"/>
              <a:pPr/>
              <a:t>1. 10. 2017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426941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D84EB24F-A89A-4189-A00F-CF10F8E5630E}" type="datetimeFigureOut">
              <a:rPr lang="sl-SI" smtClean="0"/>
              <a:pPr/>
              <a:t>1. 10. 2017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291293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D84EB24F-A89A-4189-A00F-CF10F8E5630E}" type="datetimeFigureOut">
              <a:rPr lang="sl-SI" smtClean="0"/>
              <a:pPr/>
              <a:t>1. 10. 2017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99635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D84EB24F-A89A-4189-A00F-CF10F8E5630E}" type="datetimeFigureOut">
              <a:rPr lang="sl-SI" smtClean="0"/>
              <a:pPr/>
              <a:t>1. 10. 2017</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363614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D84EB24F-A89A-4189-A00F-CF10F8E5630E}" type="datetimeFigureOut">
              <a:rPr lang="sl-SI" smtClean="0"/>
              <a:pPr/>
              <a:t>1. 10. 2017</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39052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D84EB24F-A89A-4189-A00F-CF10F8E5630E}" type="datetimeFigureOut">
              <a:rPr lang="sl-SI" smtClean="0"/>
              <a:pPr/>
              <a:t>1. 10. 2017</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1327625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D84EB24F-A89A-4189-A00F-CF10F8E5630E}" type="datetimeFigureOut">
              <a:rPr lang="sl-SI" smtClean="0"/>
              <a:pPr/>
              <a:t>1. 10. 2017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797005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D84EB24F-A89A-4189-A00F-CF10F8E5630E}" type="datetimeFigureOut">
              <a:rPr lang="sl-SI" smtClean="0"/>
              <a:pPr/>
              <a:t>1. 10. 2017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139399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EB24F-A89A-4189-A00F-CF10F8E5630E}" type="datetimeFigureOut">
              <a:rPr lang="sl-SI" smtClean="0"/>
              <a:pPr/>
              <a:t>1. 10. 2017</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7CBEF-4DB7-4710-8E51-D256E2A6F943}" type="slidenum">
              <a:rPr lang="sl-SI" smtClean="0"/>
              <a:pPr/>
              <a:t>‹#›</a:t>
            </a:fld>
            <a:endParaRPr lang="sl-SI"/>
          </a:p>
        </p:txBody>
      </p:sp>
    </p:spTree>
    <p:extLst>
      <p:ext uri="{BB962C8B-B14F-4D97-AF65-F5344CB8AC3E}">
        <p14:creationId xmlns:p14="http://schemas.microsoft.com/office/powerpoint/2010/main" val="341202122"/>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www.google.si/url?sa=i&amp;rct=j&amp;q=OBVLADOVANJE+PSIHOSOCIALNIH+TVEGANJ&amp;source=images&amp;cd=&amp;cad=rja&amp;docid=PkoMOr4OGguXdM&amp;tbnid=P0diEo6HQXiTqM:&amp;ved=0CAUQjRw&amp;url=http://www.produktivnost.si/storitve/upravljanje-s-cloveskimi-viri/obvladovanje-stresa-2/&amp;ei=XFGiUcTgEYHsO9umgaAL&amp;bvm=bv.47008514,d.ZWU&amp;psig=AFQjCNGGLz55wCBDZBHNzxzn-p45zaPGuA&amp;ust=1369678531352777"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www.napofilm.net/sl/napos-films/multimedia-film-episodes-listing-view?filmid=napo-019-when-stress-strikes"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si/url?sa=i&amp;source=images&amp;cd=&amp;cad=rja&amp;docid=1pL9ceU37lMhhM&amp;tbnid=jw7_buPVMyOhlM:&amp;ved=0CAgQjRwwAA&amp;url=http://www.delo.si/clanek/146348&amp;ei=bl6iUdSgMu-w7Ab5sYGICw&amp;psig=AFQjCNEvBx8jRttDWRTuy4GOVd8kMzll-A&amp;ust=1369681902870346" TargetMode="Externa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hyperlink" Target="http://www.google.si/url?sa=i&amp;rct=j&amp;q=PROMOCIJA+ZDRAVJA+NA&amp;source=images&amp;cd=&amp;cad=rja&amp;docid=Nwr9nFMeHWCF6M&amp;tbnid=35MmQzY2JdfrMM:&amp;ved=0CAUQjRw&amp;url=http://www.eurodesk.si/mladinska-politika/nova-strategija/zdravje-in-dobro-pocutje/&amp;ei=yGKiUbevK-nQ0QX40YHICg&amp;bvm=bv.47008514,d.bGE&amp;psig=AFQjCNEjgtxHupCVNUEWDWhp5C57dul51g&amp;ust=1369682921303954" TargetMode="External"/><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www.napofilm.net/sl/napos-films/multimedia-film-episodes-listing-view?filmid=napo-016-lungs-at-work"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4294967295"/>
          </p:nvPr>
        </p:nvSpPr>
        <p:spPr>
          <a:xfrm>
            <a:off x="0" y="115888"/>
            <a:ext cx="8820150" cy="669766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lstStyle/>
          <a:p>
            <a:pPr algn="ctr" eaLnBrk="1" hangingPunct="1">
              <a:lnSpc>
                <a:spcPct val="80000"/>
              </a:lnSpc>
              <a:spcBef>
                <a:spcPct val="50000"/>
              </a:spcBef>
              <a:buClr>
                <a:srgbClr val="008000"/>
              </a:buClr>
              <a:buFontTx/>
              <a:buNone/>
            </a:pPr>
            <a:r>
              <a:rPr lang="sl-SI" altLang="sl-SI" b="1" dirty="0" smtClean="0">
                <a:solidFill>
                  <a:srgbClr val="CC00FF"/>
                </a:solidFill>
                <a:latin typeface="Comic Sans MS" pitchFamily="66" charset="0"/>
              </a:rPr>
              <a:t>TRPINČENJE (</a:t>
            </a:r>
            <a:r>
              <a:rPr lang="pt-BR" altLang="sl-SI" b="1" dirty="0" smtClean="0">
                <a:solidFill>
                  <a:srgbClr val="CC00FF"/>
                </a:solidFill>
                <a:latin typeface="Comic Sans MS" pitchFamily="66" charset="0"/>
              </a:rPr>
              <a:t>MOBBING</a:t>
            </a:r>
            <a:r>
              <a:rPr lang="sl-SI" altLang="sl-SI" b="1" dirty="0" smtClean="0">
                <a:solidFill>
                  <a:srgbClr val="CC00FF"/>
                </a:solidFill>
                <a:latin typeface="Comic Sans MS" pitchFamily="66" charset="0"/>
              </a:rPr>
              <a:t>)</a:t>
            </a:r>
            <a:r>
              <a:rPr lang="pt-BR" altLang="sl-SI" b="1" dirty="0" smtClean="0">
                <a:solidFill>
                  <a:srgbClr val="CC00FF"/>
                </a:solidFill>
                <a:latin typeface="Comic Sans MS" pitchFamily="66" charset="0"/>
              </a:rPr>
              <a:t> ALI PSIHIČNO</a:t>
            </a:r>
            <a:r>
              <a:rPr lang="sl-SI" altLang="sl-SI" b="1" dirty="0" smtClean="0">
                <a:solidFill>
                  <a:srgbClr val="CC00FF"/>
                </a:solidFill>
                <a:latin typeface="Comic Sans MS" pitchFamily="66" charset="0"/>
              </a:rPr>
              <a:t> </a:t>
            </a:r>
            <a:r>
              <a:rPr lang="pt-BR" altLang="sl-SI" b="1" dirty="0" smtClean="0">
                <a:solidFill>
                  <a:srgbClr val="CC00FF"/>
                </a:solidFill>
                <a:latin typeface="Comic Sans MS" pitchFamily="66" charset="0"/>
              </a:rPr>
              <a:t>NASILJE NA DELOVNEM MESTU</a:t>
            </a:r>
            <a:endParaRPr lang="sl-SI" altLang="sl-SI" b="1" dirty="0" smtClean="0">
              <a:solidFill>
                <a:srgbClr val="CC00FF"/>
              </a:solidFill>
              <a:latin typeface="Comic Sans MS" pitchFamily="66" charset="0"/>
            </a:endParaRPr>
          </a:p>
          <a:p>
            <a:pPr algn="ctr" eaLnBrk="1" hangingPunct="1">
              <a:lnSpc>
                <a:spcPct val="80000"/>
              </a:lnSpc>
              <a:spcBef>
                <a:spcPct val="50000"/>
              </a:spcBef>
              <a:buClr>
                <a:srgbClr val="008000"/>
              </a:buClr>
              <a:buFontTx/>
              <a:buNone/>
            </a:pPr>
            <a:endParaRPr lang="pt-BR" altLang="sl-SI" sz="800" b="1" dirty="0" smtClean="0">
              <a:solidFill>
                <a:srgbClr val="990033"/>
              </a:solidFill>
              <a:latin typeface="Comic Sans MS" pitchFamily="66" charset="0"/>
            </a:endParaRPr>
          </a:p>
          <a:p>
            <a:pPr algn="ctr" eaLnBrk="1" hangingPunct="1">
              <a:lnSpc>
                <a:spcPct val="80000"/>
              </a:lnSpc>
              <a:spcBef>
                <a:spcPct val="50000"/>
              </a:spcBef>
              <a:buClr>
                <a:srgbClr val="008000"/>
              </a:buClr>
              <a:buFont typeface="Wingdings" pitchFamily="2" charset="2"/>
              <a:buNone/>
            </a:pPr>
            <a:r>
              <a:rPr lang="sl-SI" altLang="sl-SI" sz="3600" i="1" dirty="0" smtClean="0">
                <a:solidFill>
                  <a:srgbClr val="0000FF"/>
                </a:solidFill>
              </a:rPr>
              <a:t>»</a:t>
            </a:r>
            <a:r>
              <a:rPr lang="sl-SI" altLang="sl-SI" sz="3600" b="1" i="1" dirty="0" smtClean="0">
                <a:solidFill>
                  <a:srgbClr val="0000FF"/>
                </a:solidFill>
                <a:latin typeface="Comic Sans MS" pitchFamily="66" charset="0"/>
              </a:rPr>
              <a:t>Svoje sovraštvo usmerjamo na tiste, zaradi katerih se zavemo svojih slabosti.« </a:t>
            </a:r>
          </a:p>
          <a:p>
            <a:pPr>
              <a:buFontTx/>
              <a:buNone/>
            </a:pPr>
            <a:endParaRPr lang="sl-SI" altLang="sl-SI" sz="1400" b="1" dirty="0" smtClean="0">
              <a:solidFill>
                <a:srgbClr val="CC3300"/>
              </a:solidFill>
              <a:latin typeface="Comic Sans MS" pitchFamily="66" charset="0"/>
            </a:endParaRPr>
          </a:p>
        </p:txBody>
      </p:sp>
      <p:pic>
        <p:nvPicPr>
          <p:cNvPr id="38916" name="Picture 4" descr="MCj029973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2905178"/>
            <a:ext cx="2613025" cy="2636837"/>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8917" name="Picture 6" descr="mobbing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49" y="4725145"/>
            <a:ext cx="2901937" cy="194394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8" descr="mobbing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5" y="3737233"/>
            <a:ext cx="2441154" cy="296678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10238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ravokotnik 1"/>
          <p:cNvSpPr>
            <a:spLocks noChangeArrowheads="1"/>
          </p:cNvSpPr>
          <p:nvPr/>
        </p:nvSpPr>
        <p:spPr bwMode="auto">
          <a:xfrm>
            <a:off x="107950" y="115888"/>
            <a:ext cx="8928100" cy="6310312"/>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a:spcBef>
                <a:spcPct val="0"/>
              </a:spcBef>
              <a:buFontTx/>
              <a:buNone/>
              <a:defRPr/>
            </a:pPr>
            <a:r>
              <a:rPr lang="sl-SI" altLang="sl-SI" sz="3600" b="1" dirty="0" smtClean="0">
                <a:solidFill>
                  <a:srgbClr val="0000FF"/>
                </a:solidFill>
                <a:latin typeface="Comic Sans MS" pitchFamily="66" charset="0"/>
              </a:rPr>
              <a:t>Oblike trpinčenja  na delovnem mestu so: </a:t>
            </a:r>
          </a:p>
          <a:p>
            <a:pPr eaLnBrk="1" hangingPunct="1">
              <a:spcBef>
                <a:spcPct val="0"/>
              </a:spcBef>
              <a:buFontTx/>
              <a:buNone/>
              <a:defRPr/>
            </a:pPr>
            <a:endParaRPr lang="sl-SI" altLang="sl-SI" sz="1000" b="1" dirty="0" smtClean="0"/>
          </a:p>
          <a:p>
            <a:pPr eaLnBrk="1" hangingPunct="1">
              <a:spcBef>
                <a:spcPct val="0"/>
              </a:spcBef>
              <a:buFontTx/>
              <a:buNone/>
              <a:defRPr/>
            </a:pPr>
            <a:endParaRPr lang="sl-SI" altLang="sl-SI" sz="1000" b="1" dirty="0" smtClean="0"/>
          </a:p>
          <a:p>
            <a:pPr algn="ctr" eaLnBrk="1" hangingPunct="1">
              <a:spcBef>
                <a:spcPct val="0"/>
              </a:spcBef>
              <a:buFontTx/>
              <a:buNone/>
              <a:defRPr/>
            </a:pPr>
            <a:r>
              <a:rPr lang="sl-SI" altLang="sl-SI" sz="3400" b="1" dirty="0" smtClean="0">
                <a:solidFill>
                  <a:srgbClr val="CC00FF"/>
                </a:solidFill>
                <a:latin typeface="Comic Sans MS" pitchFamily="66" charset="0"/>
              </a:rPr>
              <a:t>Psihično trpinčenje:</a:t>
            </a:r>
          </a:p>
          <a:p>
            <a:pPr eaLnBrk="1" hangingPunct="1">
              <a:spcBef>
                <a:spcPct val="0"/>
              </a:spcBef>
              <a:buFontTx/>
              <a:buNone/>
              <a:defRPr/>
            </a:pPr>
            <a:endParaRPr lang="sl-SI" altLang="sl-SI" sz="1000" b="1" dirty="0" smtClean="0">
              <a:solidFill>
                <a:srgbClr val="9900CC"/>
              </a:solidFill>
              <a:latin typeface="Comic Sans MS" pitchFamily="66" charset="0"/>
            </a:endParaRPr>
          </a:p>
          <a:p>
            <a:pPr marL="457200" indent="-457200" eaLnBrk="1" hangingPunct="1">
              <a:spcBef>
                <a:spcPct val="0"/>
              </a:spcBef>
              <a:buFont typeface="Wingdings" panose="05000000000000000000" pitchFamily="2" charset="2"/>
              <a:buChar char="ü"/>
              <a:defRPr/>
            </a:pPr>
            <a:r>
              <a:rPr lang="sl-SI" altLang="sl-SI" b="1" dirty="0" smtClean="0">
                <a:solidFill>
                  <a:srgbClr val="0000FF"/>
                </a:solidFill>
                <a:latin typeface="Comic Sans MS" pitchFamily="66" charset="0"/>
              </a:rPr>
              <a:t>izraža se z molkom kot sredstvom prisile</a:t>
            </a:r>
            <a:r>
              <a:rPr lang="sl-SI" altLang="sl-SI" sz="3400" b="1" dirty="0" smtClean="0">
                <a:solidFill>
                  <a:srgbClr val="0000FF"/>
                </a:solidFill>
                <a:latin typeface="Comic Sans MS" pitchFamily="66" charset="0"/>
              </a:rPr>
              <a:t>, </a:t>
            </a:r>
          </a:p>
          <a:p>
            <a:pPr marL="457200" indent="-457200" eaLnBrk="1" hangingPunct="1">
              <a:spcBef>
                <a:spcPct val="0"/>
              </a:spcBef>
              <a:buFont typeface="Wingdings" panose="05000000000000000000" pitchFamily="2" charset="2"/>
              <a:buChar char="ü"/>
              <a:defRPr/>
            </a:pPr>
            <a:r>
              <a:rPr lang="sl-SI" altLang="sl-SI" sz="3400" b="1" dirty="0" smtClean="0">
                <a:solidFill>
                  <a:srgbClr val="CC00FF"/>
                </a:solidFill>
                <a:latin typeface="Comic Sans MS" pitchFamily="66" charset="0"/>
              </a:rPr>
              <a:t>z uničevanjem lastnine, </a:t>
            </a:r>
          </a:p>
          <a:p>
            <a:pPr marL="457200" indent="-457200" eaLnBrk="1" hangingPunct="1">
              <a:spcBef>
                <a:spcPct val="0"/>
              </a:spcBef>
              <a:buFont typeface="Wingdings" panose="05000000000000000000" pitchFamily="2" charset="2"/>
              <a:buChar char="ü"/>
              <a:defRPr/>
            </a:pPr>
            <a:r>
              <a:rPr lang="sl-SI" altLang="sl-SI" sz="3400" b="1" dirty="0" smtClean="0">
                <a:solidFill>
                  <a:srgbClr val="0000FF"/>
                </a:solidFill>
                <a:latin typeface="Comic Sans MS" pitchFamily="66" charset="0"/>
              </a:rPr>
              <a:t>osebnih predmetov, </a:t>
            </a:r>
          </a:p>
          <a:p>
            <a:pPr marL="457200" indent="-457200" eaLnBrk="1" hangingPunct="1">
              <a:spcBef>
                <a:spcPct val="0"/>
              </a:spcBef>
              <a:buFont typeface="Wingdings" panose="05000000000000000000" pitchFamily="2" charset="2"/>
              <a:buChar char="ü"/>
              <a:defRPr/>
            </a:pPr>
            <a:r>
              <a:rPr lang="sl-SI" altLang="sl-SI" sz="3400" b="1" dirty="0" smtClean="0">
                <a:solidFill>
                  <a:srgbClr val="CC00FF"/>
                </a:solidFill>
                <a:latin typeface="Comic Sans MS" pitchFamily="66" charset="0"/>
              </a:rPr>
              <a:t>s socialno izolacijo, </a:t>
            </a:r>
          </a:p>
          <a:p>
            <a:pPr marL="457200" indent="-457200" eaLnBrk="1" hangingPunct="1">
              <a:spcBef>
                <a:spcPct val="0"/>
              </a:spcBef>
              <a:buFont typeface="Wingdings" panose="05000000000000000000" pitchFamily="2" charset="2"/>
              <a:buChar char="ü"/>
              <a:defRPr/>
            </a:pPr>
            <a:r>
              <a:rPr lang="sl-SI" altLang="sl-SI" sz="3400" b="1" dirty="0" smtClean="0">
                <a:solidFill>
                  <a:srgbClr val="0000FF"/>
                </a:solidFill>
                <a:latin typeface="Comic Sans MS" pitchFamily="66" charset="0"/>
              </a:rPr>
              <a:t>nezaupanjem, </a:t>
            </a:r>
          </a:p>
          <a:p>
            <a:pPr marL="457200" indent="-457200" eaLnBrk="1" hangingPunct="1">
              <a:spcBef>
                <a:spcPct val="0"/>
              </a:spcBef>
              <a:buFont typeface="Wingdings" panose="05000000000000000000" pitchFamily="2" charset="2"/>
              <a:buChar char="ü"/>
              <a:defRPr/>
            </a:pPr>
            <a:r>
              <a:rPr lang="sl-SI" altLang="sl-SI" sz="3400" b="1" dirty="0" smtClean="0">
                <a:solidFill>
                  <a:srgbClr val="CC00FF"/>
                </a:solidFill>
                <a:latin typeface="Comic Sans MS" pitchFamily="66" charset="0"/>
              </a:rPr>
              <a:t>sumničenjem, </a:t>
            </a:r>
          </a:p>
          <a:p>
            <a:pPr marL="457200" indent="-457200" eaLnBrk="1" hangingPunct="1">
              <a:spcBef>
                <a:spcPct val="0"/>
              </a:spcBef>
              <a:buFont typeface="Wingdings" panose="05000000000000000000" pitchFamily="2" charset="2"/>
              <a:buChar char="ü"/>
              <a:defRPr/>
            </a:pPr>
            <a:r>
              <a:rPr lang="sl-SI" altLang="sl-SI" b="1" dirty="0" smtClean="0">
                <a:solidFill>
                  <a:srgbClr val="0000FF"/>
                </a:solidFill>
                <a:latin typeface="Comic Sans MS" pitchFamily="66" charset="0"/>
              </a:rPr>
              <a:t>pogosto tudi z ustvarjanjem klime strahu in terorja.</a:t>
            </a:r>
            <a:endParaRPr lang="sl-SI" altLang="sl-SI" dirty="0" smtClean="0"/>
          </a:p>
        </p:txBody>
      </p:sp>
    </p:spTree>
    <p:extLst>
      <p:ext uri="{BB962C8B-B14F-4D97-AF65-F5344CB8AC3E}">
        <p14:creationId xmlns:p14="http://schemas.microsoft.com/office/powerpoint/2010/main" val="4181767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950" y="188913"/>
            <a:ext cx="8928100" cy="637063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sl-SI" altLang="sl-SI" sz="3400" b="1" dirty="0">
                <a:solidFill>
                  <a:srgbClr val="CC00FF"/>
                </a:solidFill>
                <a:latin typeface="Comic Sans MS" pitchFamily="66" charset="0"/>
              </a:rPr>
              <a:t>Ekonomsko trpinčenje na delovnem mestu: </a:t>
            </a:r>
          </a:p>
          <a:p>
            <a:pPr>
              <a:defRPr/>
            </a:pPr>
            <a:endParaRPr lang="sl-SI" altLang="sl-SI" sz="2000" b="1" dirty="0">
              <a:solidFill>
                <a:srgbClr val="9900CC"/>
              </a:solidFill>
              <a:latin typeface="Comic Sans MS" pitchFamily="66" charset="0"/>
            </a:endParaRPr>
          </a:p>
          <a:p>
            <a:pPr marL="447675" indent="-447675">
              <a:buFont typeface="Wingdings" pitchFamily="2" charset="2"/>
              <a:buChar char="ü"/>
              <a:defRPr/>
            </a:pPr>
            <a:r>
              <a:rPr lang="sl-SI" altLang="sl-SI" sz="3200" b="1" dirty="0">
                <a:solidFill>
                  <a:srgbClr val="0000FF"/>
                </a:solidFill>
                <a:latin typeface="Comic Sans MS" pitchFamily="66" charset="0"/>
              </a:rPr>
              <a:t>izvajanje nadzora ene osebe nad nakupi/ porabo materiala za izvajanje npr. vzgojno-izobraževalnega proces, druge osebe, </a:t>
            </a:r>
          </a:p>
          <a:p>
            <a:pPr marL="447675" indent="-447675">
              <a:buFont typeface="Wingdings" pitchFamily="2" charset="2"/>
              <a:buChar char="ü"/>
              <a:defRPr/>
            </a:pPr>
            <a:r>
              <a:rPr lang="sl-SI" altLang="sl-SI" sz="3200" b="1" dirty="0" err="1">
                <a:solidFill>
                  <a:srgbClr val="CC00FF"/>
                </a:solidFill>
                <a:latin typeface="Comic Sans MS" pitchFamily="66" charset="0"/>
              </a:rPr>
              <a:t>neprispeva</a:t>
            </a:r>
            <a:r>
              <a:rPr lang="sl-SI" altLang="sl-SI" sz="3200" b="1" dirty="0">
                <a:solidFill>
                  <a:srgbClr val="CC00FF"/>
                </a:solidFill>
                <a:latin typeface="Comic Sans MS" pitchFamily="66" charset="0"/>
              </a:rPr>
              <a:t> finančnih sredstev (npr. za obletnice, rojstne dneve ipd.),</a:t>
            </a:r>
          </a:p>
          <a:p>
            <a:pPr>
              <a:buFont typeface="Wingdings" pitchFamily="2" charset="2"/>
              <a:buChar char="ü"/>
              <a:defRPr/>
            </a:pPr>
            <a:r>
              <a:rPr lang="sl-SI" altLang="sl-SI" sz="3200" b="1" dirty="0">
                <a:solidFill>
                  <a:srgbClr val="0000FF"/>
                </a:solidFill>
                <a:latin typeface="Comic Sans MS" pitchFamily="66" charset="0"/>
              </a:rPr>
              <a:t> dopuščajo, da jim drugi plačujejo račune, </a:t>
            </a:r>
          </a:p>
          <a:p>
            <a:pPr>
              <a:buFont typeface="Wingdings" pitchFamily="2" charset="2"/>
              <a:buChar char="ü"/>
              <a:defRPr/>
            </a:pPr>
            <a:r>
              <a:rPr lang="sl-SI" altLang="sl-SI" sz="3200" b="1" dirty="0">
                <a:solidFill>
                  <a:srgbClr val="CC00FF"/>
                </a:solidFill>
                <a:latin typeface="Comic Sans MS" pitchFamily="66" charset="0"/>
              </a:rPr>
              <a:t> pogosto se izogibajo odgovornosti, </a:t>
            </a:r>
          </a:p>
          <a:p>
            <a:pPr>
              <a:buFont typeface="Wingdings" pitchFamily="2" charset="2"/>
              <a:buChar char="ü"/>
              <a:defRPr/>
            </a:pPr>
            <a:r>
              <a:rPr lang="sl-SI" altLang="sl-SI" sz="3200" b="1" dirty="0">
                <a:solidFill>
                  <a:srgbClr val="0000FF"/>
                </a:solidFill>
                <a:latin typeface="Comic Sans MS" pitchFamily="66" charset="0"/>
              </a:rPr>
              <a:t> zamujajo na delo ali na sestanke ter </a:t>
            </a:r>
          </a:p>
          <a:p>
            <a:pPr>
              <a:buFont typeface="Wingdings" pitchFamily="2" charset="2"/>
              <a:buChar char="ü"/>
              <a:defRPr/>
            </a:pPr>
            <a:r>
              <a:rPr lang="sl-SI" altLang="sl-SI" sz="3200" b="1" dirty="0">
                <a:solidFill>
                  <a:srgbClr val="CC00FF"/>
                </a:solidFill>
                <a:latin typeface="Comic Sans MS" pitchFamily="66" charset="0"/>
              </a:rPr>
              <a:t> največkrat prepuščajo delo drugim.</a:t>
            </a:r>
            <a:endParaRPr lang="sl-SI" altLang="zh-CN" sz="3200" dirty="0">
              <a:solidFill>
                <a:srgbClr val="CC00FF"/>
              </a:solidFill>
              <a:latin typeface="Arial" pitchFamily="34" charset="0"/>
            </a:endParaRPr>
          </a:p>
        </p:txBody>
      </p:sp>
    </p:spTree>
    <p:extLst>
      <p:ext uri="{BB962C8B-B14F-4D97-AF65-F5344CB8AC3E}">
        <p14:creationId xmlns:p14="http://schemas.microsoft.com/office/powerpoint/2010/main" val="1517247076"/>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ravokotnik 1"/>
          <p:cNvSpPr>
            <a:spLocks noChangeArrowheads="1"/>
          </p:cNvSpPr>
          <p:nvPr/>
        </p:nvSpPr>
        <p:spPr bwMode="auto">
          <a:xfrm>
            <a:off x="250825" y="115888"/>
            <a:ext cx="8667750" cy="6678751"/>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defRPr/>
            </a:pPr>
            <a:r>
              <a:rPr lang="sl-SI" altLang="sl-SI" sz="3600" b="1" dirty="0" smtClean="0">
                <a:solidFill>
                  <a:srgbClr val="CC00FF"/>
                </a:solidFill>
                <a:latin typeface="Comic Sans MS" panose="030F0702030302020204" pitchFamily="66" charset="0"/>
              </a:rPr>
              <a:t>Verbalno trpinčenje: </a:t>
            </a:r>
          </a:p>
          <a:p>
            <a:pPr algn="ctr" eaLnBrk="1" hangingPunct="1">
              <a:spcBef>
                <a:spcPct val="0"/>
              </a:spcBef>
              <a:buFontTx/>
              <a:buNone/>
              <a:defRPr/>
            </a:pPr>
            <a:endParaRPr lang="sl-SI" altLang="sl-SI" sz="1400" b="1" dirty="0" smtClean="0">
              <a:solidFill>
                <a:srgbClr val="CC00FF"/>
              </a:solidFill>
              <a:latin typeface="Comic Sans MS" panose="030F0702030302020204" pitchFamily="66" charset="0"/>
            </a:endParaRPr>
          </a:p>
          <a:p>
            <a:pPr marL="342900" indent="-342900" eaLnBrk="1" hangingPunct="1">
              <a:spcBef>
                <a:spcPct val="0"/>
              </a:spcBef>
              <a:buClr>
                <a:srgbClr val="9900CC"/>
              </a:buClr>
              <a:buFont typeface="Wingdings" panose="05000000000000000000" pitchFamily="2" charset="2"/>
              <a:buChar char="ü"/>
              <a:defRPr/>
            </a:pPr>
            <a:r>
              <a:rPr lang="sl-SI" altLang="sl-SI" sz="2600" b="1" dirty="0" smtClean="0">
                <a:solidFill>
                  <a:srgbClr val="0000FF"/>
                </a:solidFill>
                <a:latin typeface="Comic Sans MS" panose="030F0702030302020204" pitchFamily="66" charset="0"/>
              </a:rPr>
              <a:t>žalitve, </a:t>
            </a:r>
          </a:p>
          <a:p>
            <a:pPr marL="342900" indent="-342900" eaLnBrk="1" hangingPunct="1">
              <a:spcBef>
                <a:spcPct val="0"/>
              </a:spcBef>
              <a:buClr>
                <a:srgbClr val="9900CC"/>
              </a:buClr>
              <a:buFont typeface="Wingdings" panose="05000000000000000000" pitchFamily="2" charset="2"/>
              <a:buChar char="ü"/>
              <a:defRPr/>
            </a:pPr>
            <a:r>
              <a:rPr lang="sl-SI" altLang="sl-SI" sz="2600" b="1" dirty="0" smtClean="0">
                <a:solidFill>
                  <a:srgbClr val="0000FF"/>
                </a:solidFill>
                <a:latin typeface="Comic Sans MS" panose="030F0702030302020204" pitchFamily="66" charset="0"/>
              </a:rPr>
              <a:t>zaničevanje, </a:t>
            </a:r>
          </a:p>
          <a:p>
            <a:pPr marL="342900" indent="-342900" eaLnBrk="1" hangingPunct="1">
              <a:spcBef>
                <a:spcPct val="0"/>
              </a:spcBef>
              <a:buClr>
                <a:srgbClr val="9900CC"/>
              </a:buClr>
              <a:buFont typeface="Wingdings" panose="05000000000000000000" pitchFamily="2" charset="2"/>
              <a:buChar char="ü"/>
              <a:defRPr/>
            </a:pPr>
            <a:r>
              <a:rPr lang="sl-SI" altLang="sl-SI" sz="2600" b="1" dirty="0" smtClean="0">
                <a:solidFill>
                  <a:srgbClr val="0000FF"/>
                </a:solidFill>
                <a:latin typeface="Comic Sans MS" panose="030F0702030302020204" pitchFamily="66" charset="0"/>
              </a:rPr>
              <a:t>vpitje, </a:t>
            </a:r>
          </a:p>
          <a:p>
            <a:pPr marL="342900" indent="-342900" eaLnBrk="1" hangingPunct="1">
              <a:spcBef>
                <a:spcPct val="0"/>
              </a:spcBef>
              <a:buClr>
                <a:srgbClr val="9900CC"/>
              </a:buClr>
              <a:buFont typeface="Wingdings" panose="05000000000000000000" pitchFamily="2" charset="2"/>
              <a:buChar char="ü"/>
              <a:defRPr/>
            </a:pPr>
            <a:r>
              <a:rPr lang="sl-SI" altLang="sl-SI" sz="2600" b="1" dirty="0" smtClean="0">
                <a:solidFill>
                  <a:srgbClr val="0000FF"/>
                </a:solidFill>
                <a:latin typeface="Comic Sans MS" panose="030F0702030302020204" pitchFamily="66" charset="0"/>
              </a:rPr>
              <a:t>omalovaževanje, </a:t>
            </a:r>
          </a:p>
          <a:p>
            <a:pPr marL="342900" indent="-342900" eaLnBrk="1" hangingPunct="1">
              <a:spcBef>
                <a:spcPct val="0"/>
              </a:spcBef>
              <a:buClr>
                <a:srgbClr val="9900CC"/>
              </a:buClr>
              <a:buFont typeface="Wingdings" panose="05000000000000000000" pitchFamily="2" charset="2"/>
              <a:buChar char="ü"/>
              <a:defRPr/>
            </a:pPr>
            <a:r>
              <a:rPr lang="sl-SI" altLang="sl-SI" sz="2600" b="1" dirty="0" smtClean="0">
                <a:solidFill>
                  <a:srgbClr val="0000FF"/>
                </a:solidFill>
                <a:latin typeface="Comic Sans MS" panose="030F0702030302020204" pitchFamily="66" charset="0"/>
              </a:rPr>
              <a:t>podcenjevanje, </a:t>
            </a:r>
          </a:p>
          <a:p>
            <a:pPr marL="342900" indent="-342900" eaLnBrk="1" hangingPunct="1">
              <a:spcBef>
                <a:spcPct val="0"/>
              </a:spcBef>
              <a:buClr>
                <a:srgbClr val="9900CC"/>
              </a:buClr>
              <a:buFont typeface="Wingdings" panose="05000000000000000000" pitchFamily="2" charset="2"/>
              <a:buChar char="ü"/>
              <a:defRPr/>
            </a:pPr>
            <a:r>
              <a:rPr lang="sl-SI" altLang="sl-SI" sz="2600" b="1" dirty="0" smtClean="0">
                <a:solidFill>
                  <a:srgbClr val="0000FF"/>
                </a:solidFill>
                <a:latin typeface="Comic Sans MS" panose="030F0702030302020204" pitchFamily="66" charset="0"/>
              </a:rPr>
              <a:t>posmehovanje, </a:t>
            </a:r>
          </a:p>
          <a:p>
            <a:pPr marL="342900" indent="-342900" eaLnBrk="1" hangingPunct="1">
              <a:spcBef>
                <a:spcPct val="0"/>
              </a:spcBef>
              <a:buClr>
                <a:srgbClr val="9900CC"/>
              </a:buClr>
              <a:buFont typeface="Wingdings" panose="05000000000000000000" pitchFamily="2" charset="2"/>
              <a:buChar char="ü"/>
              <a:defRPr/>
            </a:pPr>
            <a:r>
              <a:rPr lang="sl-SI" altLang="sl-SI" sz="2600" b="1" dirty="0" smtClean="0">
                <a:solidFill>
                  <a:srgbClr val="0000FF"/>
                </a:solidFill>
                <a:latin typeface="Comic Sans MS" panose="030F0702030302020204" pitchFamily="66" charset="0"/>
              </a:rPr>
              <a:t>z grožnje in poniževanje drugega. </a:t>
            </a:r>
          </a:p>
          <a:p>
            <a:pPr eaLnBrk="1" hangingPunct="1">
              <a:spcBef>
                <a:spcPct val="0"/>
              </a:spcBef>
              <a:buFontTx/>
              <a:buNone/>
              <a:defRPr/>
            </a:pPr>
            <a:r>
              <a:rPr lang="sl-SI" altLang="sl-SI" sz="2400" b="1" dirty="0" smtClean="0">
                <a:solidFill>
                  <a:srgbClr val="CC00FF"/>
                </a:solidFill>
                <a:latin typeface="Comic Sans MS" panose="030F0702030302020204" pitchFamily="66" charset="0"/>
              </a:rPr>
              <a:t> </a:t>
            </a:r>
          </a:p>
          <a:p>
            <a:pPr algn="ctr" eaLnBrk="1" hangingPunct="1">
              <a:spcBef>
                <a:spcPct val="0"/>
              </a:spcBef>
              <a:buFontTx/>
              <a:buNone/>
              <a:defRPr/>
            </a:pPr>
            <a:r>
              <a:rPr lang="sl-SI" altLang="sl-SI" b="1" dirty="0" smtClean="0">
                <a:solidFill>
                  <a:srgbClr val="0000FF"/>
                </a:solidFill>
                <a:latin typeface="Comic Sans MS" panose="030F0702030302020204" pitchFamily="66" charset="0"/>
              </a:rPr>
              <a:t>Fizično trpinčenje:</a:t>
            </a:r>
          </a:p>
          <a:p>
            <a:pPr algn="ctr" eaLnBrk="1" hangingPunct="1">
              <a:spcBef>
                <a:spcPct val="0"/>
              </a:spcBef>
              <a:buFontTx/>
              <a:buNone/>
              <a:defRPr/>
            </a:pPr>
            <a:endParaRPr lang="sl-SI" altLang="sl-SI" sz="1400" b="1" dirty="0" smtClean="0">
              <a:solidFill>
                <a:srgbClr val="CC00FF"/>
              </a:solidFill>
              <a:latin typeface="Comic Sans MS" panose="030F0702030302020204" pitchFamily="66" charset="0"/>
            </a:endParaRPr>
          </a:p>
          <a:p>
            <a:pPr marL="342900" indent="-342900" eaLnBrk="1" hangingPunct="1">
              <a:spcBef>
                <a:spcPct val="0"/>
              </a:spcBef>
              <a:buClr>
                <a:srgbClr val="0000FF"/>
              </a:buClr>
              <a:buFont typeface="Wingdings" panose="05000000000000000000" pitchFamily="2" charset="2"/>
              <a:buChar char="ü"/>
              <a:defRPr/>
            </a:pPr>
            <a:r>
              <a:rPr lang="sl-SI" altLang="sl-SI" sz="2600" b="1" dirty="0" smtClean="0">
                <a:solidFill>
                  <a:srgbClr val="CC00FF"/>
                </a:solidFill>
                <a:latin typeface="Comic Sans MS" panose="030F0702030302020204" pitchFamily="66" charset="0"/>
              </a:rPr>
              <a:t>udarci pa tudi odrivanje, </a:t>
            </a:r>
          </a:p>
          <a:p>
            <a:pPr marL="342900" indent="-342900" eaLnBrk="1" hangingPunct="1">
              <a:spcBef>
                <a:spcPct val="0"/>
              </a:spcBef>
              <a:buClr>
                <a:srgbClr val="0000FF"/>
              </a:buClr>
              <a:buFont typeface="Wingdings" panose="05000000000000000000" pitchFamily="2" charset="2"/>
              <a:buChar char="ü"/>
              <a:defRPr/>
            </a:pPr>
            <a:r>
              <a:rPr lang="sl-SI" altLang="sl-SI" sz="2600" b="1" dirty="0" smtClean="0">
                <a:solidFill>
                  <a:srgbClr val="CC00FF"/>
                </a:solidFill>
                <a:latin typeface="Comic Sans MS" panose="030F0702030302020204" pitchFamily="66" charset="0"/>
              </a:rPr>
              <a:t>porivanje, </a:t>
            </a:r>
          </a:p>
          <a:p>
            <a:pPr marL="342900" indent="-342900" eaLnBrk="1" hangingPunct="1">
              <a:spcBef>
                <a:spcPct val="0"/>
              </a:spcBef>
              <a:buClr>
                <a:srgbClr val="0000FF"/>
              </a:buClr>
              <a:buFont typeface="Wingdings" panose="05000000000000000000" pitchFamily="2" charset="2"/>
              <a:buChar char="ü"/>
              <a:defRPr/>
            </a:pPr>
            <a:r>
              <a:rPr lang="sl-SI" altLang="sl-SI" sz="2600" b="1" dirty="0" smtClean="0">
                <a:solidFill>
                  <a:srgbClr val="CC00FF"/>
                </a:solidFill>
                <a:latin typeface="Comic Sans MS" panose="030F0702030302020204" pitchFamily="66" charset="0"/>
              </a:rPr>
              <a:t>nepovabljeni obiski v fizični prostor osebne </a:t>
            </a:r>
          </a:p>
          <a:p>
            <a:pPr eaLnBrk="1" hangingPunct="1">
              <a:spcBef>
                <a:spcPct val="0"/>
              </a:spcBef>
              <a:buClr>
                <a:srgbClr val="0000FF"/>
              </a:buClr>
              <a:buFontTx/>
              <a:buNone/>
              <a:defRPr/>
            </a:pPr>
            <a:r>
              <a:rPr lang="sl-SI" altLang="sl-SI" sz="2600" b="1" dirty="0" smtClean="0">
                <a:solidFill>
                  <a:srgbClr val="CC00FF"/>
                </a:solidFill>
                <a:latin typeface="Comic Sans MS" panose="030F0702030302020204" pitchFamily="66" charset="0"/>
              </a:rPr>
              <a:t>   nedotakljivosti,</a:t>
            </a:r>
          </a:p>
          <a:p>
            <a:pPr marL="342900" indent="-342900" eaLnBrk="1" hangingPunct="1">
              <a:spcBef>
                <a:spcPct val="0"/>
              </a:spcBef>
              <a:buClr>
                <a:srgbClr val="0000FF"/>
              </a:buClr>
              <a:buFont typeface="Wingdings" panose="05000000000000000000" pitchFamily="2" charset="2"/>
              <a:buChar char="ü"/>
              <a:defRPr/>
            </a:pPr>
            <a:r>
              <a:rPr lang="sl-SI" altLang="sl-SI" sz="2600" b="1" dirty="0" smtClean="0">
                <a:solidFill>
                  <a:srgbClr val="CC00FF"/>
                </a:solidFill>
                <a:latin typeface="Comic Sans MS" panose="030F0702030302020204" pitchFamily="66" charset="0"/>
              </a:rPr>
              <a:t>pohabljanje in umor. </a:t>
            </a:r>
            <a:endParaRPr lang="sl-SI" altLang="sl-SI" sz="2600" dirty="0" smtClean="0">
              <a:solidFill>
                <a:srgbClr val="CC00FF"/>
              </a:solidFill>
            </a:endParaRPr>
          </a:p>
        </p:txBody>
      </p:sp>
    </p:spTree>
    <p:extLst>
      <p:ext uri="{BB962C8B-B14F-4D97-AF65-F5344CB8AC3E}">
        <p14:creationId xmlns:p14="http://schemas.microsoft.com/office/powerpoint/2010/main" val="3954070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107950" y="188913"/>
            <a:ext cx="8928100" cy="6402387"/>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pPr>
            <a:r>
              <a:rPr lang="sl-SI" altLang="sl-SI" sz="2800" b="1" dirty="0">
                <a:solidFill>
                  <a:srgbClr val="0000FF"/>
                </a:solidFill>
                <a:latin typeface="Comic Sans MS" pitchFamily="66" charset="0"/>
              </a:rPr>
              <a:t>Spolno trpinčenje:</a:t>
            </a:r>
          </a:p>
          <a:p>
            <a:pPr algn="ctr" eaLnBrk="1" hangingPunct="1">
              <a:spcBef>
                <a:spcPct val="0"/>
              </a:spcBef>
              <a:buFontTx/>
              <a:buNone/>
            </a:pPr>
            <a:endParaRPr lang="sl-SI" altLang="sl-SI" sz="1400" b="1" dirty="0">
              <a:solidFill>
                <a:srgbClr val="0000FF"/>
              </a:solidFill>
              <a:latin typeface="Comic Sans MS" pitchFamily="66" charset="0"/>
            </a:endParaRPr>
          </a:p>
          <a:p>
            <a:pPr algn="just" eaLnBrk="1" hangingPunct="1">
              <a:spcBef>
                <a:spcPct val="0"/>
              </a:spcBef>
              <a:buFontTx/>
              <a:buNone/>
            </a:pPr>
            <a:r>
              <a:rPr lang="sl-SI" altLang="sl-SI" sz="2400" b="1" dirty="0">
                <a:solidFill>
                  <a:srgbClr val="CC00FF"/>
                </a:solidFill>
                <a:latin typeface="Comic Sans MS" pitchFamily="66" charset="0"/>
              </a:rPr>
              <a:t>posilstvo, nadlegovanje, razne opazke, komentarji in primerjave. </a:t>
            </a:r>
            <a:r>
              <a:rPr lang="sl-SI" altLang="sl-SI" sz="1200" b="1" dirty="0">
                <a:solidFill>
                  <a:srgbClr val="CC00FF"/>
                </a:solidFill>
                <a:latin typeface="Comic Sans MS" pitchFamily="66" charset="0"/>
              </a:rPr>
              <a:t> </a:t>
            </a:r>
          </a:p>
          <a:p>
            <a:pPr algn="ctr" eaLnBrk="1" hangingPunct="1">
              <a:spcBef>
                <a:spcPct val="0"/>
              </a:spcBef>
              <a:buFontTx/>
              <a:buNone/>
            </a:pPr>
            <a:r>
              <a:rPr lang="sl-SI" altLang="sl-SI" sz="2800" b="1" dirty="0">
                <a:solidFill>
                  <a:srgbClr val="0000FF"/>
                </a:solidFill>
                <a:latin typeface="Comic Sans MS" pitchFamily="66" charset="0"/>
              </a:rPr>
              <a:t>Vandalizem:</a:t>
            </a:r>
          </a:p>
          <a:p>
            <a:pPr algn="ctr" eaLnBrk="1" hangingPunct="1">
              <a:spcBef>
                <a:spcPct val="0"/>
              </a:spcBef>
              <a:buFontTx/>
              <a:buNone/>
            </a:pPr>
            <a:endParaRPr lang="sl-SI" altLang="sl-SI" sz="1200" b="1" dirty="0">
              <a:solidFill>
                <a:srgbClr val="0000FF"/>
              </a:solidFill>
              <a:latin typeface="Comic Sans MS" pitchFamily="66" charset="0"/>
            </a:endParaRPr>
          </a:p>
          <a:p>
            <a:pPr algn="just" eaLnBrk="1" hangingPunct="1">
              <a:spcBef>
                <a:spcPct val="0"/>
              </a:spcBef>
              <a:buFontTx/>
              <a:buNone/>
            </a:pPr>
            <a:r>
              <a:rPr lang="sl-SI" altLang="sl-SI" sz="2400" b="1" dirty="0">
                <a:solidFill>
                  <a:srgbClr val="CC00FF"/>
                </a:solidFill>
                <a:latin typeface="Comic Sans MS" pitchFamily="66" charset="0"/>
              </a:rPr>
              <a:t>uničevanje lastnine in prostorov na delovnem mestu, pisanje grafitov, uničevanje lastnine sodelavcev (npr. avtomobili, kolesa). </a:t>
            </a:r>
          </a:p>
          <a:p>
            <a:pPr eaLnBrk="1" hangingPunct="1">
              <a:spcBef>
                <a:spcPct val="0"/>
              </a:spcBef>
              <a:buFontTx/>
              <a:buNone/>
            </a:pPr>
            <a:endParaRPr lang="sl-SI" altLang="sl-SI" sz="1200" b="1" dirty="0">
              <a:solidFill>
                <a:srgbClr val="CC00FF"/>
              </a:solidFill>
              <a:latin typeface="Comic Sans MS" pitchFamily="66" charset="0"/>
            </a:endParaRPr>
          </a:p>
          <a:p>
            <a:pPr algn="ctr" eaLnBrk="1" hangingPunct="1">
              <a:spcBef>
                <a:spcPct val="0"/>
              </a:spcBef>
              <a:buFontTx/>
              <a:buNone/>
            </a:pPr>
            <a:r>
              <a:rPr lang="sl-SI" altLang="sl-SI" sz="2800" b="1" u="sng" dirty="0">
                <a:solidFill>
                  <a:srgbClr val="0000FF"/>
                </a:solidFill>
                <a:latin typeface="Comic Sans MS" pitchFamily="66" charset="0"/>
              </a:rPr>
              <a:t>Institucionalno trpinčenje:</a:t>
            </a:r>
          </a:p>
          <a:p>
            <a:pPr eaLnBrk="1" hangingPunct="1">
              <a:spcBef>
                <a:spcPct val="0"/>
              </a:spcBef>
              <a:buFontTx/>
              <a:buNone/>
            </a:pPr>
            <a:endParaRPr lang="sl-SI" altLang="sl-SI" sz="1200" b="1" dirty="0">
              <a:solidFill>
                <a:srgbClr val="CC00FF"/>
              </a:solidFill>
              <a:latin typeface="Comic Sans MS" pitchFamily="66" charset="0"/>
            </a:endParaRPr>
          </a:p>
          <a:p>
            <a:pPr algn="just" eaLnBrk="1" hangingPunct="1">
              <a:spcBef>
                <a:spcPct val="0"/>
              </a:spcBef>
              <a:buFontTx/>
              <a:buNone/>
            </a:pPr>
            <a:r>
              <a:rPr lang="sl-SI" altLang="sl-SI" sz="2600" b="1" dirty="0">
                <a:solidFill>
                  <a:srgbClr val="CC00FF"/>
                </a:solidFill>
                <a:latin typeface="Comic Sans MS" pitchFamily="66" charset="0"/>
              </a:rPr>
              <a:t>institucije izvajajo prikrito ali celo odkrito vrsto trpinčenja (</a:t>
            </a:r>
            <a:r>
              <a:rPr lang="sl-SI" altLang="sl-SI" sz="2600" b="1" dirty="0">
                <a:solidFill>
                  <a:srgbClr val="0000FF"/>
                </a:solidFill>
                <a:latin typeface="Comic Sans MS" pitchFamily="66" charset="0"/>
              </a:rPr>
              <a:t>delavce prisiljujejo v nekaj</a:t>
            </a:r>
            <a:r>
              <a:rPr lang="sl-SI" altLang="sl-SI" sz="2600" b="1" dirty="0">
                <a:solidFill>
                  <a:srgbClr val="CC00FF"/>
                </a:solidFill>
                <a:latin typeface="Comic Sans MS" pitchFamily="66" charset="0"/>
              </a:rPr>
              <a:t>, jim jemljejo svobodo odločanja npr. svet zavoda, </a:t>
            </a:r>
            <a:r>
              <a:rPr lang="sl-SI" altLang="sl-SI" sz="2600" b="1" dirty="0">
                <a:solidFill>
                  <a:srgbClr val="0000FF"/>
                </a:solidFill>
                <a:latin typeface="Comic Sans MS" pitchFamily="66" charset="0"/>
              </a:rPr>
              <a:t>zbor delavcev</a:t>
            </a:r>
            <a:r>
              <a:rPr lang="sl-SI" altLang="sl-SI" sz="2600" b="1" dirty="0">
                <a:solidFill>
                  <a:srgbClr val="9900CC"/>
                </a:solidFill>
                <a:latin typeface="Comic Sans MS" pitchFamily="66" charset="0"/>
              </a:rPr>
              <a:t>, </a:t>
            </a:r>
            <a:r>
              <a:rPr lang="sl-SI" altLang="sl-SI" sz="2600" b="1" dirty="0">
                <a:solidFill>
                  <a:srgbClr val="CC00FF"/>
                </a:solidFill>
                <a:latin typeface="Comic Sans MS" pitchFamily="66" charset="0"/>
              </a:rPr>
              <a:t>vodstvo), </a:t>
            </a:r>
            <a:r>
              <a:rPr lang="sl-SI" altLang="sl-SI" sz="2600" b="1" dirty="0">
                <a:solidFill>
                  <a:srgbClr val="0000FF"/>
                </a:solidFill>
                <a:latin typeface="Comic Sans MS" pitchFamily="66" charset="0"/>
              </a:rPr>
              <a:t>diskriminirajo delavce</a:t>
            </a:r>
            <a:r>
              <a:rPr lang="sl-SI" altLang="sl-SI" sz="2600" b="1" dirty="0">
                <a:solidFill>
                  <a:srgbClr val="9900CC"/>
                </a:solidFill>
                <a:latin typeface="Comic Sans MS" pitchFamily="66" charset="0"/>
              </a:rPr>
              <a:t>, </a:t>
            </a:r>
            <a:r>
              <a:rPr lang="sl-SI" altLang="sl-SI" sz="2600" b="1" dirty="0">
                <a:solidFill>
                  <a:srgbClr val="CC00FF"/>
                </a:solidFill>
                <a:latin typeface="Comic Sans MS" pitchFamily="66" charset="0"/>
              </a:rPr>
              <a:t>spodbujajo nestrpnost (npr. različne veroizpovedi, različne spolne usmeritve).</a:t>
            </a:r>
          </a:p>
        </p:txBody>
      </p:sp>
    </p:spTree>
    <p:extLst>
      <p:ext uri="{BB962C8B-B14F-4D97-AF65-F5344CB8AC3E}">
        <p14:creationId xmlns:p14="http://schemas.microsoft.com/office/powerpoint/2010/main" val="1692225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ravokotnik 1"/>
          <p:cNvSpPr>
            <a:spLocks noChangeArrowheads="1"/>
          </p:cNvSpPr>
          <p:nvPr/>
        </p:nvSpPr>
        <p:spPr bwMode="auto">
          <a:xfrm>
            <a:off x="304800" y="115888"/>
            <a:ext cx="8497888" cy="6618287"/>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defRPr/>
            </a:pPr>
            <a:r>
              <a:rPr lang="sl-SI" altLang="sl-SI" b="1" dirty="0" smtClean="0">
                <a:solidFill>
                  <a:srgbClr val="CC00FF"/>
                </a:solidFill>
                <a:latin typeface="Comic Sans MS" panose="030F0702030302020204" pitchFamily="66" charset="0"/>
              </a:rPr>
              <a:t>Strukturno trpinčenje v družbi poteka tiho in prikrito, lahko je:</a:t>
            </a:r>
          </a:p>
          <a:p>
            <a:pPr eaLnBrk="1" hangingPunct="1">
              <a:spcBef>
                <a:spcPct val="0"/>
              </a:spcBef>
              <a:buFontTx/>
              <a:buNone/>
              <a:defRPr/>
            </a:pPr>
            <a:endParaRPr lang="sl-SI" altLang="sl-SI" sz="2400" b="1" dirty="0" smtClean="0">
              <a:solidFill>
                <a:srgbClr val="0000FF"/>
              </a:solidFill>
              <a:latin typeface="Comic Sans MS" panose="030F0702030302020204" pitchFamily="66" charset="0"/>
            </a:endParaRPr>
          </a:p>
          <a:p>
            <a:pPr eaLnBrk="1" hangingPunct="1">
              <a:spcBef>
                <a:spcPct val="0"/>
              </a:spcBef>
              <a:buFontTx/>
              <a:buNone/>
              <a:defRPr/>
            </a:pPr>
            <a:r>
              <a:rPr lang="sl-SI" altLang="sl-SI" sz="2400" b="1" dirty="0" smtClean="0">
                <a:solidFill>
                  <a:srgbClr val="0000FF"/>
                </a:solidFill>
                <a:latin typeface="Comic Sans MS" panose="030F0702030302020204" pitchFamily="66" charset="0"/>
              </a:rPr>
              <a:t> </a:t>
            </a:r>
          </a:p>
          <a:p>
            <a:pPr marL="457200" indent="-457200" algn="just" eaLnBrk="1" hangingPunct="1">
              <a:spcBef>
                <a:spcPct val="0"/>
              </a:spcBef>
              <a:defRPr/>
            </a:pPr>
            <a:r>
              <a:rPr lang="sl-SI" altLang="sl-SI" sz="2600" b="1" u="sng" dirty="0" smtClean="0">
                <a:solidFill>
                  <a:srgbClr val="CC00FF"/>
                </a:solidFill>
                <a:latin typeface="Comic Sans MS" panose="030F0702030302020204" pitchFamily="66" charset="0"/>
              </a:rPr>
              <a:t>ekonomsko</a:t>
            </a:r>
            <a:r>
              <a:rPr lang="sl-SI" altLang="sl-SI" sz="2600" b="1" dirty="0" smtClean="0">
                <a:solidFill>
                  <a:srgbClr val="0000FF"/>
                </a:solidFill>
                <a:latin typeface="Comic Sans MS" panose="030F0702030302020204" pitchFamily="66" charset="0"/>
              </a:rPr>
              <a:t> (trpinčenje pri delitvi družbenega dohodka in bogastva ter ekološko trpinčenje…),</a:t>
            </a:r>
          </a:p>
          <a:p>
            <a:pPr marL="457200" indent="-457200" algn="just" eaLnBrk="1" hangingPunct="1">
              <a:spcBef>
                <a:spcPct val="0"/>
              </a:spcBef>
              <a:defRPr/>
            </a:pPr>
            <a:endParaRPr lang="sl-SI" altLang="sl-SI" sz="2600" b="1" dirty="0" smtClean="0">
              <a:solidFill>
                <a:srgbClr val="0000FF"/>
              </a:solidFill>
              <a:latin typeface="Comic Sans MS" panose="030F0702030302020204" pitchFamily="66" charset="0"/>
            </a:endParaRPr>
          </a:p>
          <a:p>
            <a:pPr marL="457200" indent="-457200" algn="just" eaLnBrk="1" hangingPunct="1">
              <a:spcBef>
                <a:spcPct val="0"/>
              </a:spcBef>
              <a:defRPr/>
            </a:pPr>
            <a:r>
              <a:rPr lang="sl-SI" altLang="sl-SI" sz="2600" b="1" u="sng" dirty="0" smtClean="0">
                <a:solidFill>
                  <a:srgbClr val="CC00FF"/>
                </a:solidFill>
                <a:latin typeface="Comic Sans MS" panose="030F0702030302020204" pitchFamily="66" charset="0"/>
              </a:rPr>
              <a:t>moralno</a:t>
            </a:r>
            <a:r>
              <a:rPr lang="sl-SI" altLang="sl-SI" sz="2600" b="1" dirty="0" smtClean="0">
                <a:solidFill>
                  <a:srgbClr val="0000FF"/>
                </a:solidFill>
                <a:latin typeface="Comic Sans MS" panose="030F0702030302020204" pitchFamily="66" charset="0"/>
              </a:rPr>
              <a:t> (trpinčenje tradicionalne, religiozno navdihnjene spolne morale, utemeljene na zatiranju in omejevanju samo določenih spolnih praks…..).</a:t>
            </a:r>
          </a:p>
          <a:p>
            <a:pPr eaLnBrk="1" hangingPunct="1">
              <a:spcBef>
                <a:spcPct val="0"/>
              </a:spcBef>
              <a:buFontTx/>
              <a:buNone/>
              <a:defRPr/>
            </a:pPr>
            <a:endParaRPr lang="sl-SI" altLang="sl-SI" sz="2600" b="1" dirty="0" smtClean="0">
              <a:solidFill>
                <a:srgbClr val="0000FF"/>
              </a:solidFill>
              <a:latin typeface="Comic Sans MS" panose="030F0702030302020204" pitchFamily="66" charset="0"/>
            </a:endParaRPr>
          </a:p>
          <a:p>
            <a:pPr algn="ctr" eaLnBrk="1" hangingPunct="1">
              <a:spcBef>
                <a:spcPct val="0"/>
              </a:spcBef>
              <a:buFontTx/>
              <a:buNone/>
              <a:defRPr/>
            </a:pPr>
            <a:r>
              <a:rPr lang="sl-SI" altLang="sl-SI" sz="2600" b="1" dirty="0" smtClean="0">
                <a:solidFill>
                  <a:srgbClr val="CC00FF"/>
                </a:solidFill>
                <a:latin typeface="Comic Sans MS" panose="030F0702030302020204" pitchFamily="66" charset="0"/>
              </a:rPr>
              <a:t>Proti njemu se ni mogoče boriti s kazensko pravnimi sankcijami, marveč zgolj z organiziranim kolektivnim in individualnim bojem na javnih in zasebnih prizoriščih. </a:t>
            </a:r>
          </a:p>
        </p:txBody>
      </p:sp>
    </p:spTree>
    <p:extLst>
      <p:ext uri="{BB962C8B-B14F-4D97-AF65-F5344CB8AC3E}">
        <p14:creationId xmlns:p14="http://schemas.microsoft.com/office/powerpoint/2010/main" val="3133685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ravokotnik 1"/>
          <p:cNvSpPr>
            <a:spLocks noChangeArrowheads="1"/>
          </p:cNvSpPr>
          <p:nvPr/>
        </p:nvSpPr>
        <p:spPr bwMode="auto">
          <a:xfrm>
            <a:off x="143885" y="188640"/>
            <a:ext cx="8820603" cy="6555641"/>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defRPr/>
            </a:pPr>
            <a:r>
              <a:rPr lang="sl-SI" altLang="sl-SI" b="1" dirty="0" smtClean="0">
                <a:solidFill>
                  <a:srgbClr val="0000FF"/>
                </a:solidFill>
                <a:latin typeface="Comic Sans MS" panose="030F0702030302020204" pitchFamily="66" charset="0"/>
              </a:rPr>
              <a:t>Kaj je trpinčenje  na delovnem mestu ?</a:t>
            </a:r>
          </a:p>
          <a:p>
            <a:pPr eaLnBrk="1" hangingPunct="1">
              <a:spcBef>
                <a:spcPct val="0"/>
              </a:spcBef>
              <a:buFontTx/>
              <a:buNone/>
              <a:defRPr/>
            </a:pPr>
            <a:endParaRPr lang="sl-SI" altLang="sl-SI" sz="1200" b="1" dirty="0" smtClean="0">
              <a:solidFill>
                <a:srgbClr val="CC00FF"/>
              </a:solidFill>
              <a:latin typeface="Comic Sans MS" panose="030F0702030302020204" pitchFamily="66" charset="0"/>
            </a:endParaRPr>
          </a:p>
          <a:p>
            <a:pPr marL="342900" indent="-342900" algn="just" eaLnBrk="1" hangingPunct="1">
              <a:spcBef>
                <a:spcPct val="0"/>
              </a:spcBef>
              <a:buClr>
                <a:srgbClr val="0000FF"/>
              </a:buClr>
              <a:buFont typeface="Wingdings" panose="05000000000000000000" pitchFamily="2" charset="2"/>
              <a:buChar char="ü"/>
              <a:defRPr/>
            </a:pPr>
            <a:r>
              <a:rPr lang="sl-SI" altLang="sl-SI" sz="3000" b="1" dirty="0" smtClean="0">
                <a:solidFill>
                  <a:srgbClr val="CC00FF"/>
                </a:solidFill>
                <a:latin typeface="Comic Sans MS" panose="030F0702030302020204" pitchFamily="66" charset="0"/>
              </a:rPr>
              <a:t>lahko je fizično ali verbalno trpinčenje, vključuje in grožnje z nasiljem. </a:t>
            </a:r>
          </a:p>
          <a:p>
            <a:pPr algn="just" eaLnBrk="1" hangingPunct="1">
              <a:spcBef>
                <a:spcPct val="0"/>
              </a:spcBef>
              <a:buFontTx/>
              <a:buNone/>
              <a:defRPr/>
            </a:pPr>
            <a:endParaRPr lang="sl-SI" altLang="sl-SI" sz="1400" b="1" dirty="0" smtClean="0">
              <a:solidFill>
                <a:srgbClr val="CC00FF"/>
              </a:solidFill>
              <a:latin typeface="Comic Sans MS" panose="030F0702030302020204" pitchFamily="66" charset="0"/>
            </a:endParaRPr>
          </a:p>
          <a:p>
            <a:pPr marL="342900" indent="-342900" algn="just" eaLnBrk="1" hangingPunct="1">
              <a:spcBef>
                <a:spcPct val="0"/>
              </a:spcBef>
              <a:buClr>
                <a:srgbClr val="CC00FF"/>
              </a:buClr>
              <a:buFont typeface="Wingdings" panose="05000000000000000000" pitchFamily="2" charset="2"/>
              <a:buChar char="ü"/>
              <a:defRPr/>
            </a:pPr>
            <a:r>
              <a:rPr lang="sl-SI" altLang="sl-SI" sz="3000" b="1" dirty="0" smtClean="0">
                <a:solidFill>
                  <a:srgbClr val="0000FF"/>
                </a:solidFill>
                <a:latin typeface="Comic Sans MS" panose="030F0702030302020204" pitchFamily="66" charset="0"/>
              </a:rPr>
              <a:t>največ je v zdravstvenih in raziskovalnih inštitucijah ter v šolstvu</a:t>
            </a:r>
            <a:r>
              <a:rPr lang="sl-SI" altLang="sl-SI" sz="3000" b="1" dirty="0" smtClean="0">
                <a:solidFill>
                  <a:srgbClr val="9900CC"/>
                </a:solidFill>
                <a:latin typeface="Comic Sans MS" panose="030F0702030302020204" pitchFamily="66" charset="0"/>
              </a:rPr>
              <a:t>.  </a:t>
            </a:r>
            <a:r>
              <a:rPr lang="sl-SI" altLang="sl-SI" sz="3000" b="1" dirty="0" smtClean="0">
                <a:solidFill>
                  <a:srgbClr val="CC00FF"/>
                </a:solidFill>
                <a:latin typeface="Comic Sans MS" panose="030F0702030302020204" pitchFamily="66" charset="0"/>
              </a:rPr>
              <a:t>Zakaj?</a:t>
            </a:r>
          </a:p>
          <a:p>
            <a:pPr algn="just" eaLnBrk="1" hangingPunct="1">
              <a:spcBef>
                <a:spcPct val="0"/>
              </a:spcBef>
              <a:buFontTx/>
              <a:buNone/>
              <a:defRPr/>
            </a:pPr>
            <a:endParaRPr lang="sl-SI" altLang="sl-SI" sz="1400" b="1" dirty="0" smtClean="0">
              <a:solidFill>
                <a:srgbClr val="CC00FF"/>
              </a:solidFill>
              <a:latin typeface="Comic Sans MS" panose="030F0702030302020204" pitchFamily="66" charset="0"/>
            </a:endParaRPr>
          </a:p>
          <a:p>
            <a:pPr algn="ctr" eaLnBrk="1" hangingPunct="1">
              <a:spcBef>
                <a:spcPct val="0"/>
              </a:spcBef>
              <a:buFontTx/>
              <a:buNone/>
              <a:defRPr/>
            </a:pPr>
            <a:r>
              <a:rPr lang="sl-SI" altLang="sl-SI" sz="3000" b="1" dirty="0" smtClean="0">
                <a:solidFill>
                  <a:srgbClr val="CC00FF"/>
                </a:solidFill>
                <a:latin typeface="Comic Sans MS" panose="030F0702030302020204" pitchFamily="66" charset="0"/>
              </a:rPr>
              <a:t>Ti poklici so zelo zahtevni in od posameznika zahtevajo:</a:t>
            </a:r>
          </a:p>
          <a:p>
            <a:pPr algn="just" eaLnBrk="1" hangingPunct="1">
              <a:spcBef>
                <a:spcPct val="0"/>
              </a:spcBef>
              <a:buFontTx/>
              <a:buNone/>
              <a:defRPr/>
            </a:pPr>
            <a:endParaRPr lang="sl-SI" altLang="sl-SI" sz="1400" b="1" dirty="0" smtClean="0">
              <a:solidFill>
                <a:srgbClr val="CC00FF"/>
              </a:solidFill>
              <a:latin typeface="Comic Sans MS" panose="030F0702030302020204" pitchFamily="66" charset="0"/>
            </a:endParaRPr>
          </a:p>
          <a:p>
            <a:pPr marL="342900" indent="-342900" eaLnBrk="1" hangingPunct="1">
              <a:spcBef>
                <a:spcPct val="0"/>
              </a:spcBef>
              <a:buClr>
                <a:srgbClr val="CC00FF"/>
              </a:buClr>
              <a:buFont typeface="Wingdings" panose="05000000000000000000" pitchFamily="2" charset="2"/>
              <a:buChar char="ü"/>
              <a:defRPr/>
            </a:pPr>
            <a:r>
              <a:rPr lang="sl-SI" altLang="sl-SI" sz="2800" b="1" dirty="0" smtClean="0">
                <a:solidFill>
                  <a:srgbClr val="0000FF"/>
                </a:solidFill>
                <a:latin typeface="Comic Sans MS" panose="030F0702030302020204" pitchFamily="66" charset="0"/>
              </a:rPr>
              <a:t>veliko koncentracije, angažiranosti,izpolnjevanja zahtev vodstvenih delavce in samih inštitucij ... </a:t>
            </a:r>
          </a:p>
          <a:p>
            <a:pPr algn="just" eaLnBrk="1" hangingPunct="1">
              <a:spcBef>
                <a:spcPct val="0"/>
              </a:spcBef>
              <a:buFontTx/>
              <a:buNone/>
              <a:defRPr/>
            </a:pPr>
            <a:endParaRPr lang="sl-SI" altLang="sl-SI" sz="1400" b="1" dirty="0" smtClean="0">
              <a:solidFill>
                <a:srgbClr val="CC00FF"/>
              </a:solidFill>
              <a:latin typeface="Comic Sans MS" panose="030F0702030302020204" pitchFamily="66" charset="0"/>
            </a:endParaRPr>
          </a:p>
          <a:p>
            <a:pPr algn="just" eaLnBrk="1" hangingPunct="1">
              <a:spcBef>
                <a:spcPct val="0"/>
              </a:spcBef>
              <a:buFontTx/>
              <a:buNone/>
              <a:defRPr/>
            </a:pPr>
            <a:r>
              <a:rPr lang="sl-SI" altLang="sl-SI" sz="2800" b="1" u="sng" dirty="0" smtClean="0">
                <a:solidFill>
                  <a:srgbClr val="CC00FF"/>
                </a:solidFill>
                <a:latin typeface="Comic Sans MS" panose="030F0702030302020204" pitchFamily="66" charset="0"/>
              </a:rPr>
              <a:t>Večina ljudi ne ve, kaj to je oz. ga ne zna prepoznati. </a:t>
            </a:r>
            <a:endParaRPr lang="sl-SI" altLang="sl-SI" u="sng" dirty="0" smtClean="0">
              <a:solidFill>
                <a:srgbClr val="CC00FF"/>
              </a:solidFill>
            </a:endParaRPr>
          </a:p>
        </p:txBody>
      </p:sp>
    </p:spTree>
    <p:extLst>
      <p:ext uri="{BB962C8B-B14F-4D97-AF65-F5344CB8AC3E}">
        <p14:creationId xmlns:p14="http://schemas.microsoft.com/office/powerpoint/2010/main" val="1866002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ravokotnik 1"/>
          <p:cNvSpPr>
            <a:spLocks noChangeArrowheads="1"/>
          </p:cNvSpPr>
          <p:nvPr/>
        </p:nvSpPr>
        <p:spPr bwMode="auto">
          <a:xfrm>
            <a:off x="107950" y="260350"/>
            <a:ext cx="8928100" cy="5632450"/>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just" eaLnBrk="1" hangingPunct="1">
              <a:spcBef>
                <a:spcPct val="0"/>
              </a:spcBef>
              <a:buFontTx/>
              <a:buNone/>
              <a:defRPr/>
            </a:pPr>
            <a:r>
              <a:rPr lang="sl-SI" altLang="sl-SI" sz="3600" b="1" dirty="0">
                <a:solidFill>
                  <a:srgbClr val="0000FF"/>
                </a:solidFill>
                <a:latin typeface="Comic Sans MS" panose="030F0702030302020204" pitchFamily="66" charset="0"/>
              </a:rPr>
              <a:t>Trpinčenje lahko ima rasno ali spolno razsežnost, agresivna ali nasilna dejanja različnih oblik: </a:t>
            </a:r>
          </a:p>
          <a:p>
            <a:pPr eaLnBrk="1" hangingPunct="1">
              <a:spcBef>
                <a:spcPct val="0"/>
              </a:spcBef>
              <a:buFontTx/>
              <a:buNone/>
              <a:defRPr/>
            </a:pPr>
            <a:endParaRPr lang="sl-SI" altLang="sl-SI" sz="3600" b="1" dirty="0">
              <a:solidFill>
                <a:srgbClr val="9900CC"/>
              </a:solidFill>
              <a:latin typeface="Comic Sans MS" panose="030F0702030302020204" pitchFamily="66" charset="0"/>
            </a:endParaRPr>
          </a:p>
          <a:p>
            <a:pPr marL="342900" indent="-342900" eaLnBrk="1" hangingPunct="1">
              <a:spcBef>
                <a:spcPct val="0"/>
              </a:spcBef>
              <a:buClr>
                <a:srgbClr val="0000FF"/>
              </a:buClr>
              <a:buFont typeface="Wingdings" panose="05000000000000000000" pitchFamily="2" charset="2"/>
              <a:buChar char="ü"/>
              <a:defRPr/>
            </a:pPr>
            <a:r>
              <a:rPr lang="sl-SI" altLang="sl-SI" sz="3600" b="1" dirty="0">
                <a:solidFill>
                  <a:srgbClr val="CC00FF"/>
                </a:solidFill>
                <a:latin typeface="Comic Sans MS" panose="030F0702030302020204" pitchFamily="66" charset="0"/>
              </a:rPr>
              <a:t>nevljudno obnašanje – ne spoštovanje drugih </a:t>
            </a:r>
          </a:p>
          <a:p>
            <a:pPr marL="342900" indent="-342900" eaLnBrk="1" hangingPunct="1">
              <a:spcBef>
                <a:spcPct val="0"/>
              </a:spcBef>
              <a:buClr>
                <a:srgbClr val="0000FF"/>
              </a:buClr>
              <a:buFont typeface="Wingdings" panose="05000000000000000000" pitchFamily="2" charset="2"/>
              <a:buChar char="ü"/>
              <a:defRPr/>
            </a:pPr>
            <a:r>
              <a:rPr lang="sl-SI" altLang="sl-SI" sz="3600" b="1" dirty="0">
                <a:solidFill>
                  <a:srgbClr val="CC00FF"/>
                </a:solidFill>
                <a:latin typeface="Comic Sans MS" panose="030F0702030302020204" pitchFamily="66" charset="0"/>
              </a:rPr>
              <a:t>fizično ali verbalno nasilje – da prizadene napadenega </a:t>
            </a:r>
          </a:p>
          <a:p>
            <a:pPr marL="342900" indent="-342900" eaLnBrk="1" hangingPunct="1">
              <a:spcBef>
                <a:spcPct val="0"/>
              </a:spcBef>
              <a:buClr>
                <a:srgbClr val="0000FF"/>
              </a:buClr>
              <a:buFont typeface="Wingdings" panose="05000000000000000000" pitchFamily="2" charset="2"/>
              <a:buChar char="ü"/>
              <a:defRPr/>
            </a:pPr>
            <a:r>
              <a:rPr lang="sl-SI" altLang="sl-SI" sz="3600" b="1" dirty="0">
                <a:solidFill>
                  <a:srgbClr val="CC00FF"/>
                </a:solidFill>
                <a:latin typeface="Comic Sans MS" panose="030F0702030302020204" pitchFamily="66" charset="0"/>
              </a:rPr>
              <a:t>napad - z namenom škoditi napadenemu.</a:t>
            </a:r>
            <a:endParaRPr lang="sl-SI" altLang="sl-SI" sz="3600" dirty="0" smtClean="0">
              <a:solidFill>
                <a:srgbClr val="CC00FF"/>
              </a:solidFill>
            </a:endParaRPr>
          </a:p>
        </p:txBody>
      </p:sp>
    </p:spTree>
    <p:extLst>
      <p:ext uri="{BB962C8B-B14F-4D97-AF65-F5344CB8AC3E}">
        <p14:creationId xmlns:p14="http://schemas.microsoft.com/office/powerpoint/2010/main" val="1268424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4294967295"/>
          </p:nvPr>
        </p:nvSpPr>
        <p:spPr>
          <a:xfrm>
            <a:off x="574675" y="188913"/>
            <a:ext cx="8569325" cy="6480175"/>
          </a:xfrm>
          <a:ln/>
        </p:spPr>
        <p:style>
          <a:lnRef idx="1">
            <a:schemeClr val="accent3"/>
          </a:lnRef>
          <a:fillRef idx="2">
            <a:schemeClr val="accent3"/>
          </a:fillRef>
          <a:effectRef idx="1">
            <a:schemeClr val="accent3"/>
          </a:effectRef>
          <a:fontRef idx="minor">
            <a:schemeClr val="dk1"/>
          </a:fontRef>
        </p:style>
        <p:txBody>
          <a:bodyPr/>
          <a:lstStyle/>
          <a:p>
            <a:pPr>
              <a:buFont typeface="Wingdings" pitchFamily="2" charset="2"/>
              <a:buChar char="Ø"/>
            </a:pPr>
            <a:r>
              <a:rPr lang="sl-SI" sz="3600" b="1" dirty="0" smtClean="0">
                <a:solidFill>
                  <a:srgbClr val="CC00FF"/>
                </a:solidFill>
                <a:latin typeface="Comic Sans MS" pitchFamily="66" charset="0"/>
              </a:rPr>
              <a:t>Ženske so pogosteje žrtve, moški pa pogosteje povzročitelji.</a:t>
            </a:r>
            <a:endParaRPr lang="sl-SI" sz="3600" b="1" dirty="0" smtClean="0">
              <a:solidFill>
                <a:srgbClr val="CC00FF"/>
              </a:solidFill>
            </a:endParaRPr>
          </a:p>
          <a:p>
            <a:pPr marL="0" indent="0">
              <a:buNone/>
            </a:pPr>
            <a:r>
              <a:rPr lang="sl-SI" sz="1200" b="1" dirty="0" smtClean="0">
                <a:latin typeface="Comic Sans MS" pitchFamily="66" charset="0"/>
              </a:rPr>
              <a:t> </a:t>
            </a:r>
          </a:p>
          <a:p>
            <a:pPr>
              <a:buFont typeface="Wingdings" pitchFamily="2" charset="2"/>
              <a:buChar char="Ø"/>
            </a:pPr>
            <a:r>
              <a:rPr lang="sl-SI" sz="3600" b="1" dirty="0" smtClean="0">
                <a:solidFill>
                  <a:srgbClr val="0000FF"/>
                </a:solidFill>
                <a:latin typeface="Comic Sans MS" pitchFamily="66" charset="0"/>
              </a:rPr>
              <a:t>Psihično nasilje se pojavlja na vseh organizacijskih ravneh, med povzročitelji so tako nadrejeni kot sodelavci.</a:t>
            </a:r>
            <a:endParaRPr lang="sl-SI" sz="3600" b="1" dirty="0" smtClean="0">
              <a:solidFill>
                <a:srgbClr val="0000FF"/>
              </a:solidFill>
            </a:endParaRPr>
          </a:p>
          <a:p>
            <a:pPr eaLnBrk="1" hangingPunct="1">
              <a:spcBef>
                <a:spcPct val="50000"/>
              </a:spcBef>
              <a:buClr>
                <a:srgbClr val="008000"/>
              </a:buClr>
              <a:buFont typeface="Wingdings" pitchFamily="2" charset="2"/>
              <a:buChar char="Ø"/>
            </a:pPr>
            <a:r>
              <a:rPr lang="sl-SI" sz="3600" b="1" dirty="0" smtClean="0">
                <a:latin typeface="Comic Sans MS" pitchFamily="66" charset="0"/>
              </a:rPr>
              <a:t>Večje raziskave na Švedskem in Norveškem so pokazale, da psihično nasilje v povprečju traja od 15 do 18 mesecev.</a:t>
            </a:r>
            <a:endParaRPr lang="sl-SI" sz="3000" b="1" dirty="0" smtClean="0"/>
          </a:p>
        </p:txBody>
      </p:sp>
    </p:spTree>
    <p:extLst>
      <p:ext uri="{BB962C8B-B14F-4D97-AF65-F5344CB8AC3E}">
        <p14:creationId xmlns:p14="http://schemas.microsoft.com/office/powerpoint/2010/main" val="1571521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ravokotnik 1"/>
          <p:cNvSpPr>
            <a:spLocks noChangeArrowheads="1"/>
          </p:cNvSpPr>
          <p:nvPr/>
        </p:nvSpPr>
        <p:spPr bwMode="auto">
          <a:xfrm>
            <a:off x="179388" y="107950"/>
            <a:ext cx="8856662" cy="6462713"/>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defRPr/>
            </a:pPr>
            <a:r>
              <a:rPr lang="sl-SI" altLang="sl-SI" sz="2800" b="1" dirty="0" smtClean="0">
                <a:solidFill>
                  <a:srgbClr val="0000FF"/>
                </a:solidFill>
                <a:latin typeface="Comic Sans MS" pitchFamily="66" charset="0"/>
              </a:rPr>
              <a:t>Vzroki za nasilje na delovnem mestu </a:t>
            </a:r>
          </a:p>
          <a:p>
            <a:pPr eaLnBrk="1" hangingPunct="1">
              <a:spcBef>
                <a:spcPct val="0"/>
              </a:spcBef>
              <a:buFontTx/>
              <a:buNone/>
              <a:defRPr/>
            </a:pPr>
            <a:endParaRPr lang="sl-SI" altLang="sl-SI" sz="1200" b="1" dirty="0" smtClean="0">
              <a:solidFill>
                <a:srgbClr val="CC00FF"/>
              </a:solidFill>
              <a:latin typeface="Comic Sans MS" pitchFamily="66" charset="0"/>
            </a:endParaRPr>
          </a:p>
          <a:p>
            <a:pPr algn="ctr" eaLnBrk="1" hangingPunct="1">
              <a:spcBef>
                <a:spcPct val="0"/>
              </a:spcBef>
              <a:buFontTx/>
              <a:buNone/>
              <a:defRPr/>
            </a:pPr>
            <a:r>
              <a:rPr lang="sl-SI" altLang="sl-SI" sz="2600" b="1" dirty="0" smtClean="0">
                <a:solidFill>
                  <a:srgbClr val="CC00FF"/>
                </a:solidFill>
                <a:latin typeface="Comic Sans MS" pitchFamily="66" charset="0"/>
              </a:rPr>
              <a:t>Močna so čustva, ki spodbujajo nasilje na delovnem mestu:</a:t>
            </a:r>
          </a:p>
          <a:p>
            <a:pPr marL="457200" indent="-457200" eaLnBrk="1" hangingPunct="1">
              <a:spcBef>
                <a:spcPct val="0"/>
              </a:spcBef>
              <a:buClr>
                <a:srgbClr val="9900CC"/>
              </a:buClr>
              <a:buFont typeface="Wingdings" panose="05000000000000000000" pitchFamily="2" charset="2"/>
              <a:buChar char="ü"/>
              <a:defRPr/>
            </a:pPr>
            <a:r>
              <a:rPr lang="sl-SI" altLang="sl-SI" sz="2400" b="1" dirty="0" smtClean="0">
                <a:solidFill>
                  <a:srgbClr val="0000FF"/>
                </a:solidFill>
                <a:latin typeface="Comic Sans MS" pitchFamily="66" charset="0"/>
              </a:rPr>
              <a:t>ljubosumje, </a:t>
            </a:r>
          </a:p>
          <a:p>
            <a:pPr marL="457200" indent="-457200" eaLnBrk="1" hangingPunct="1">
              <a:spcBef>
                <a:spcPct val="0"/>
              </a:spcBef>
              <a:buClr>
                <a:srgbClr val="9900CC"/>
              </a:buClr>
              <a:buFont typeface="Wingdings" panose="05000000000000000000" pitchFamily="2" charset="2"/>
              <a:buChar char="ü"/>
              <a:defRPr/>
            </a:pPr>
            <a:r>
              <a:rPr lang="sl-SI" altLang="sl-SI" sz="2400" b="1" dirty="0" smtClean="0">
                <a:solidFill>
                  <a:srgbClr val="0000FF"/>
                </a:solidFill>
                <a:latin typeface="Comic Sans MS" pitchFamily="66" charset="0"/>
              </a:rPr>
              <a:t>zavist, </a:t>
            </a:r>
          </a:p>
          <a:p>
            <a:pPr marL="457200" indent="-457200" eaLnBrk="1" hangingPunct="1">
              <a:spcBef>
                <a:spcPct val="0"/>
              </a:spcBef>
              <a:buClr>
                <a:srgbClr val="9900CC"/>
              </a:buClr>
              <a:buFont typeface="Wingdings" panose="05000000000000000000" pitchFamily="2" charset="2"/>
              <a:buChar char="ü"/>
              <a:defRPr/>
            </a:pPr>
            <a:r>
              <a:rPr lang="sl-SI" altLang="sl-SI" sz="2400" b="1" dirty="0" smtClean="0">
                <a:solidFill>
                  <a:srgbClr val="0000FF"/>
                </a:solidFill>
                <a:latin typeface="Comic Sans MS" pitchFamily="66" charset="0"/>
              </a:rPr>
              <a:t>strah, </a:t>
            </a:r>
          </a:p>
          <a:p>
            <a:pPr marL="457200" indent="-457200" eaLnBrk="1" hangingPunct="1">
              <a:spcBef>
                <a:spcPct val="0"/>
              </a:spcBef>
              <a:buClr>
                <a:srgbClr val="9900CC"/>
              </a:buClr>
              <a:buFont typeface="Wingdings" panose="05000000000000000000" pitchFamily="2" charset="2"/>
              <a:buChar char="ü"/>
              <a:defRPr/>
            </a:pPr>
            <a:r>
              <a:rPr lang="sl-SI" altLang="sl-SI" sz="2400" b="1" dirty="0" smtClean="0">
                <a:solidFill>
                  <a:srgbClr val="0000FF"/>
                </a:solidFill>
                <a:latin typeface="Comic Sans MS" pitchFamily="66" charset="0"/>
              </a:rPr>
              <a:t>sovraštvo, </a:t>
            </a:r>
          </a:p>
          <a:p>
            <a:pPr marL="457200" indent="-457200" eaLnBrk="1" hangingPunct="1">
              <a:spcBef>
                <a:spcPct val="0"/>
              </a:spcBef>
              <a:buClr>
                <a:srgbClr val="9900CC"/>
              </a:buClr>
              <a:buFont typeface="Wingdings" panose="05000000000000000000" pitchFamily="2" charset="2"/>
              <a:buChar char="ü"/>
              <a:defRPr/>
            </a:pPr>
            <a:r>
              <a:rPr lang="sl-SI" altLang="sl-SI" sz="2400" b="1" dirty="0" smtClean="0">
                <a:solidFill>
                  <a:srgbClr val="0000FF"/>
                </a:solidFill>
                <a:latin typeface="Comic Sans MS" pitchFamily="66" charset="0"/>
              </a:rPr>
              <a:t>maščevanje… </a:t>
            </a:r>
          </a:p>
          <a:p>
            <a:pPr eaLnBrk="1" hangingPunct="1">
              <a:spcBef>
                <a:spcPct val="0"/>
              </a:spcBef>
              <a:buFontTx/>
              <a:buNone/>
              <a:defRPr/>
            </a:pPr>
            <a:endParaRPr lang="sl-SI" altLang="sl-SI" sz="1400" b="1" dirty="0" smtClean="0">
              <a:solidFill>
                <a:srgbClr val="CC00FF"/>
              </a:solidFill>
              <a:latin typeface="Comic Sans MS" pitchFamily="66" charset="0"/>
            </a:endParaRPr>
          </a:p>
          <a:p>
            <a:pPr algn="just" eaLnBrk="1" hangingPunct="1">
              <a:spcBef>
                <a:spcPct val="0"/>
              </a:spcBef>
              <a:buFontTx/>
              <a:buNone/>
              <a:defRPr/>
            </a:pPr>
            <a:r>
              <a:rPr lang="sl-SI" altLang="sl-SI" sz="2600" b="1" dirty="0" smtClean="0">
                <a:solidFill>
                  <a:srgbClr val="CC00FF"/>
                </a:solidFill>
                <a:latin typeface="Comic Sans MS" pitchFamily="66" charset="0"/>
              </a:rPr>
              <a:t>Žaljivo komuniciranje in ravnanje je tudi šikaniranje oz. trpinčenje in je premišljeno dejanje-povzročitelji poskušajo načrtno prizadeti žrtve:</a:t>
            </a:r>
          </a:p>
          <a:p>
            <a:pPr algn="just" eaLnBrk="1" hangingPunct="1">
              <a:spcBef>
                <a:spcPct val="0"/>
              </a:spcBef>
              <a:buFontTx/>
              <a:buNone/>
              <a:defRPr/>
            </a:pPr>
            <a:endParaRPr lang="sl-SI" altLang="sl-SI" sz="1400" b="1" dirty="0" smtClean="0">
              <a:solidFill>
                <a:srgbClr val="9900CC"/>
              </a:solidFill>
              <a:latin typeface="Comic Sans MS" pitchFamily="66" charset="0"/>
            </a:endParaRPr>
          </a:p>
          <a:p>
            <a:pPr marL="457200" indent="-457200" algn="just" eaLnBrk="1" hangingPunct="1">
              <a:spcBef>
                <a:spcPct val="0"/>
              </a:spcBef>
              <a:buFont typeface="Wingdings" panose="05000000000000000000" pitchFamily="2" charset="2"/>
              <a:buChar char="ü"/>
              <a:defRPr/>
            </a:pPr>
            <a:r>
              <a:rPr lang="sl-SI" altLang="sl-SI" sz="2400" b="1" dirty="0" smtClean="0">
                <a:solidFill>
                  <a:srgbClr val="0000FF"/>
                </a:solidFill>
                <a:latin typeface="Comic Sans MS" pitchFamily="66" charset="0"/>
              </a:rPr>
              <a:t>psihično, </a:t>
            </a:r>
          </a:p>
          <a:p>
            <a:pPr marL="457200" indent="-457200" algn="just" eaLnBrk="1" hangingPunct="1">
              <a:spcBef>
                <a:spcPct val="0"/>
              </a:spcBef>
              <a:buFont typeface="Wingdings" panose="05000000000000000000" pitchFamily="2" charset="2"/>
              <a:buChar char="ü"/>
              <a:defRPr/>
            </a:pPr>
            <a:r>
              <a:rPr lang="sl-SI" altLang="sl-SI" sz="2400" b="1" dirty="0" smtClean="0">
                <a:solidFill>
                  <a:srgbClr val="0000FF"/>
                </a:solidFill>
                <a:latin typeface="Comic Sans MS" pitchFamily="66" charset="0"/>
              </a:rPr>
              <a:t>socialno, </a:t>
            </a:r>
          </a:p>
          <a:p>
            <a:pPr marL="457200" indent="-457200" algn="just" eaLnBrk="1" hangingPunct="1">
              <a:spcBef>
                <a:spcPct val="0"/>
              </a:spcBef>
              <a:buFont typeface="Wingdings" panose="05000000000000000000" pitchFamily="2" charset="2"/>
              <a:buChar char="ü"/>
              <a:defRPr/>
            </a:pPr>
            <a:r>
              <a:rPr lang="sl-SI" altLang="sl-SI" sz="2400" b="1" dirty="0" smtClean="0">
                <a:solidFill>
                  <a:srgbClr val="0000FF"/>
                </a:solidFill>
                <a:latin typeface="Comic Sans MS" pitchFamily="66" charset="0"/>
              </a:rPr>
              <a:t>informacijsko ali </a:t>
            </a:r>
          </a:p>
          <a:p>
            <a:pPr marL="457200" indent="-457200" algn="just" eaLnBrk="1" hangingPunct="1">
              <a:spcBef>
                <a:spcPct val="0"/>
              </a:spcBef>
              <a:buFont typeface="Wingdings" panose="05000000000000000000" pitchFamily="2" charset="2"/>
              <a:buChar char="ü"/>
              <a:defRPr/>
            </a:pPr>
            <a:r>
              <a:rPr lang="sl-SI" altLang="sl-SI" sz="2400" b="1" dirty="0" smtClean="0">
                <a:solidFill>
                  <a:srgbClr val="0000FF"/>
                </a:solidFill>
                <a:latin typeface="Comic Sans MS" pitchFamily="66" charset="0"/>
              </a:rPr>
              <a:t>poslovno. </a:t>
            </a:r>
            <a:endParaRPr lang="sl-SI" altLang="sl-SI" sz="2400" b="1" dirty="0" smtClean="0">
              <a:solidFill>
                <a:srgbClr val="CC00FF"/>
              </a:solidFill>
              <a:latin typeface="Comic Sans MS" pitchFamily="66" charset="0"/>
            </a:endParaRPr>
          </a:p>
        </p:txBody>
      </p:sp>
    </p:spTree>
    <p:extLst>
      <p:ext uri="{BB962C8B-B14F-4D97-AF65-F5344CB8AC3E}">
        <p14:creationId xmlns:p14="http://schemas.microsoft.com/office/powerpoint/2010/main" val="663777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ravokotnik 1"/>
          <p:cNvSpPr>
            <a:spLocks noChangeArrowheads="1"/>
          </p:cNvSpPr>
          <p:nvPr/>
        </p:nvSpPr>
        <p:spPr bwMode="auto">
          <a:xfrm>
            <a:off x="107504" y="980728"/>
            <a:ext cx="8856662" cy="4524375"/>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eaLnBrk="1" hangingPunct="1">
              <a:spcBef>
                <a:spcPct val="0"/>
              </a:spcBef>
              <a:buFontTx/>
              <a:buNone/>
            </a:pPr>
            <a:endParaRPr lang="sl-SI" altLang="sl-SI" sz="3600" b="1" dirty="0">
              <a:solidFill>
                <a:srgbClr val="CC00FF"/>
              </a:solidFill>
              <a:latin typeface="Comic Sans MS" pitchFamily="66" charset="0"/>
            </a:endParaRPr>
          </a:p>
          <a:p>
            <a:pPr algn="ctr" eaLnBrk="1" hangingPunct="1">
              <a:spcBef>
                <a:spcPct val="0"/>
              </a:spcBef>
              <a:buFontTx/>
              <a:buNone/>
            </a:pPr>
            <a:r>
              <a:rPr lang="sl-SI" altLang="sl-SI" sz="3600" b="1" dirty="0">
                <a:solidFill>
                  <a:srgbClr val="0000FF"/>
                </a:solidFill>
                <a:latin typeface="Comic Sans MS" pitchFamily="66" charset="0"/>
              </a:rPr>
              <a:t>Do zlorab prihaja v vseh organizacijah in podjetjih, na vseh ravneh. </a:t>
            </a:r>
          </a:p>
          <a:p>
            <a:pPr eaLnBrk="1" hangingPunct="1">
              <a:spcBef>
                <a:spcPct val="0"/>
              </a:spcBef>
              <a:buFontTx/>
              <a:buNone/>
            </a:pPr>
            <a:endParaRPr lang="sl-SI" altLang="sl-SI" sz="3600" b="1" dirty="0">
              <a:solidFill>
                <a:srgbClr val="CC00FF"/>
              </a:solidFill>
              <a:latin typeface="Comic Sans MS" pitchFamily="66" charset="0"/>
            </a:endParaRPr>
          </a:p>
          <a:p>
            <a:pPr algn="just" eaLnBrk="1" hangingPunct="1">
              <a:spcBef>
                <a:spcPct val="0"/>
              </a:spcBef>
              <a:buFontTx/>
              <a:buNone/>
            </a:pPr>
            <a:r>
              <a:rPr lang="sl-SI" altLang="sl-SI" sz="3600" b="1" dirty="0">
                <a:solidFill>
                  <a:srgbClr val="CC00FF"/>
                </a:solidFill>
                <a:latin typeface="Comic Sans MS" pitchFamily="66" charset="0"/>
              </a:rPr>
              <a:t>Najbolj nemočne so žrtve, ki so trpinčene s strani nadrejenega, saj je prav ta tisti, ki bi jim moral zagotoviti zaščito.</a:t>
            </a:r>
          </a:p>
        </p:txBody>
      </p:sp>
    </p:spTree>
    <p:extLst>
      <p:ext uri="{BB962C8B-B14F-4D97-AF65-F5344CB8AC3E}">
        <p14:creationId xmlns:p14="http://schemas.microsoft.com/office/powerpoint/2010/main" val="1507287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755650" y="333375"/>
            <a:ext cx="7920038" cy="6284913"/>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pPr>
            <a:r>
              <a:rPr lang="sl-SI" altLang="sl-SI" sz="3600" b="1" dirty="0">
                <a:solidFill>
                  <a:srgbClr val="CC00FF"/>
                </a:solidFill>
                <a:latin typeface="Comic Sans MS" pitchFamily="66" charset="0"/>
              </a:rPr>
              <a:t>Vsak človek je avtor svojega zdravja ali svoje bolezni. </a:t>
            </a:r>
          </a:p>
          <a:p>
            <a:pPr algn="ctr" eaLnBrk="1" hangingPunct="1">
              <a:spcBef>
                <a:spcPct val="0"/>
              </a:spcBef>
              <a:buFontTx/>
              <a:buNone/>
            </a:pPr>
            <a:r>
              <a:rPr lang="sl-SI" altLang="sl-SI" sz="3600" b="1" dirty="0">
                <a:solidFill>
                  <a:srgbClr val="CC00FF"/>
                </a:solidFill>
                <a:latin typeface="Comic Sans MS" pitchFamily="66" charset="0"/>
              </a:rPr>
              <a:t>(Buddha)</a:t>
            </a:r>
          </a:p>
          <a:p>
            <a:pPr algn="ctr" eaLnBrk="1" hangingPunct="1">
              <a:spcBef>
                <a:spcPct val="0"/>
              </a:spcBef>
              <a:buFontTx/>
              <a:buNone/>
            </a:pPr>
            <a:endParaRPr lang="sl-SI" altLang="sl-SI" sz="3600" b="1" dirty="0">
              <a:solidFill>
                <a:srgbClr val="9900FF"/>
              </a:solidFill>
              <a:latin typeface="Comic Sans MS" pitchFamily="66" charset="0"/>
            </a:endParaRPr>
          </a:p>
          <a:p>
            <a:pPr algn="ctr" eaLnBrk="1" hangingPunct="1">
              <a:buFontTx/>
              <a:buNone/>
            </a:pPr>
            <a:r>
              <a:rPr lang="sl-SI" altLang="sl-SI" sz="3600" b="1" dirty="0">
                <a:solidFill>
                  <a:srgbClr val="0000FF"/>
                </a:solidFill>
                <a:latin typeface="Comic Sans MS" pitchFamily="66" charset="0"/>
                <a:cs typeface="Arial" pitchFamily="34" charset="0"/>
              </a:rPr>
              <a:t>Je psihično nasilje posledica povečane tekmovalnosti v delovnih okoljih?</a:t>
            </a:r>
          </a:p>
          <a:p>
            <a:pPr algn="ctr" eaLnBrk="1" hangingPunct="1">
              <a:buFontTx/>
              <a:buNone/>
            </a:pPr>
            <a:endParaRPr lang="sl-SI" altLang="sl-SI" sz="3600" b="1" dirty="0">
              <a:solidFill>
                <a:srgbClr val="9900FF"/>
              </a:solidFill>
              <a:latin typeface="Comic Sans MS" pitchFamily="66" charset="0"/>
              <a:cs typeface="Arial" pitchFamily="34" charset="0"/>
            </a:endParaRPr>
          </a:p>
          <a:p>
            <a:pPr algn="ctr" eaLnBrk="1" hangingPunct="1">
              <a:spcBef>
                <a:spcPct val="0"/>
              </a:spcBef>
              <a:buFontTx/>
              <a:buNone/>
            </a:pPr>
            <a:r>
              <a:rPr lang="sl-SI" altLang="sl-SI" sz="3600" b="1" dirty="0">
                <a:solidFill>
                  <a:srgbClr val="CC00FF"/>
                </a:solidFill>
                <a:latin typeface="Comic Sans MS" pitchFamily="66" charset="0"/>
              </a:rPr>
              <a:t>Zdravje ni vse, vendar je brez zdravja vse drugo nič.</a:t>
            </a:r>
            <a:endParaRPr lang="en-US" altLang="sl-SI" sz="2800" b="1" dirty="0">
              <a:solidFill>
                <a:srgbClr val="CC00FF"/>
              </a:solidFill>
              <a:latin typeface="Comic Sans MS" pitchFamily="66" charset="0"/>
              <a:cs typeface="Arial" pitchFamily="34" charset="0"/>
            </a:endParaRPr>
          </a:p>
          <a:p>
            <a:pPr algn="ctr" eaLnBrk="1" hangingPunct="1">
              <a:spcBef>
                <a:spcPct val="0"/>
              </a:spcBef>
              <a:buFontTx/>
              <a:buNone/>
            </a:pPr>
            <a:endParaRPr lang="sl-SI" altLang="sl-SI" sz="2800" b="1" dirty="0">
              <a:solidFill>
                <a:srgbClr val="9900FF"/>
              </a:solidFill>
              <a:latin typeface="Comic Sans MS" pitchFamily="66" charset="0"/>
            </a:endParaRPr>
          </a:p>
        </p:txBody>
      </p:sp>
    </p:spTree>
    <p:extLst>
      <p:ext uri="{BB962C8B-B14F-4D97-AF65-F5344CB8AC3E}">
        <p14:creationId xmlns:p14="http://schemas.microsoft.com/office/powerpoint/2010/main" val="2989685274"/>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79388" y="188913"/>
            <a:ext cx="8713787" cy="6524625"/>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eaLnBrk="1" hangingPunct="1">
              <a:defRPr/>
            </a:pPr>
            <a:r>
              <a:rPr lang="sl-SI" altLang="sl-SI" sz="2800" b="1" u="sng" dirty="0" smtClean="0">
                <a:solidFill>
                  <a:srgbClr val="CC00FF"/>
                </a:solidFill>
                <a:latin typeface="Comic Sans MS" pitchFamily="66" charset="0"/>
              </a:rPr>
              <a:t>Primeri </a:t>
            </a:r>
          </a:p>
          <a:p>
            <a:pPr algn="just" eaLnBrk="1" hangingPunct="1">
              <a:defRPr/>
            </a:pPr>
            <a:endParaRPr lang="sl-SI" altLang="sl-SI" sz="1200" b="1" dirty="0" smtClean="0">
              <a:solidFill>
                <a:srgbClr val="0000FF"/>
              </a:solidFill>
              <a:latin typeface="Comic Sans MS" pitchFamily="66" charset="0"/>
            </a:endParaRPr>
          </a:p>
          <a:p>
            <a:pPr algn="just" eaLnBrk="1" hangingPunct="1">
              <a:defRPr/>
            </a:pPr>
            <a:r>
              <a:rPr lang="sl-SI" altLang="sl-SI" sz="2800" b="1" dirty="0" smtClean="0">
                <a:solidFill>
                  <a:srgbClr val="0000FF"/>
                </a:solidFill>
                <a:latin typeface="Comic Sans MS" pitchFamily="66" charset="0"/>
              </a:rPr>
              <a:t>Podrejeni trpinčijo nadrejenega (največ v javnih institucijah):</a:t>
            </a:r>
          </a:p>
          <a:p>
            <a:pPr algn="just" eaLnBrk="1" hangingPunct="1">
              <a:defRPr/>
            </a:pPr>
            <a:endParaRPr lang="sl-SI" altLang="sl-SI" sz="2800" b="1" dirty="0" smtClean="0">
              <a:solidFill>
                <a:srgbClr val="0000FF"/>
              </a:solidFill>
              <a:latin typeface="Comic Sans MS" pitchFamily="66" charset="0"/>
            </a:endParaRPr>
          </a:p>
          <a:p>
            <a:pPr marL="457200" indent="-457200" algn="just" eaLnBrk="1" hangingPunct="1">
              <a:buClr>
                <a:srgbClr val="0000FF"/>
              </a:buClr>
              <a:buFont typeface="Wingdings" panose="05000000000000000000" pitchFamily="2" charset="2"/>
              <a:buChar char="ü"/>
              <a:defRPr/>
            </a:pPr>
            <a:r>
              <a:rPr lang="sl-SI" altLang="sl-SI" sz="2800" b="1" dirty="0" smtClean="0">
                <a:solidFill>
                  <a:srgbClr val="CC00FF"/>
                </a:solidFill>
                <a:latin typeface="Comic Sans MS" pitchFamily="66" charset="0"/>
              </a:rPr>
              <a:t>ne posredujejo nadrejenim informacij, ki so osnova za uspešno delo, </a:t>
            </a:r>
          </a:p>
          <a:p>
            <a:pPr marL="457200" indent="-457200" algn="just" eaLnBrk="1" hangingPunct="1">
              <a:buClr>
                <a:srgbClr val="0000FF"/>
              </a:buClr>
              <a:buFont typeface="Wingdings" panose="05000000000000000000" pitchFamily="2" charset="2"/>
              <a:buChar char="ü"/>
              <a:defRPr/>
            </a:pPr>
            <a:r>
              <a:rPr lang="sl-SI" altLang="sl-SI" sz="2800" b="1" dirty="0" smtClean="0">
                <a:solidFill>
                  <a:srgbClr val="CC00FF"/>
                </a:solidFill>
                <a:latin typeface="Comic Sans MS" pitchFamily="66" charset="0"/>
              </a:rPr>
              <a:t>ignorirajo njihova navodila, </a:t>
            </a:r>
          </a:p>
          <a:p>
            <a:pPr marL="457200" indent="-457200" algn="just" eaLnBrk="1" hangingPunct="1">
              <a:buClr>
                <a:srgbClr val="0000FF"/>
              </a:buClr>
              <a:buFont typeface="Wingdings" panose="05000000000000000000" pitchFamily="2" charset="2"/>
              <a:buChar char="ü"/>
              <a:defRPr/>
            </a:pPr>
            <a:r>
              <a:rPr lang="sl-SI" altLang="sl-SI" sz="2800" b="1" dirty="0" smtClean="0">
                <a:solidFill>
                  <a:srgbClr val="CC00FF"/>
                </a:solidFill>
                <a:latin typeface="Comic Sans MS" pitchFamily="66" charset="0"/>
              </a:rPr>
              <a:t>iz njih se norčujejo in jih obrekujejo. </a:t>
            </a:r>
          </a:p>
          <a:p>
            <a:pPr algn="just" eaLnBrk="1" hangingPunct="1">
              <a:defRPr/>
            </a:pPr>
            <a:endParaRPr lang="sl-SI" altLang="sl-SI" sz="1400" b="1" dirty="0" smtClean="0">
              <a:solidFill>
                <a:srgbClr val="0000FF"/>
              </a:solidFill>
              <a:latin typeface="Comic Sans MS" pitchFamily="66" charset="0"/>
            </a:endParaRPr>
          </a:p>
          <a:p>
            <a:pPr algn="just" eaLnBrk="1" hangingPunct="1">
              <a:defRPr/>
            </a:pPr>
            <a:r>
              <a:rPr lang="sl-SI" altLang="sl-SI" sz="2800" b="1" dirty="0" smtClean="0">
                <a:solidFill>
                  <a:srgbClr val="0000FF"/>
                </a:solidFill>
                <a:latin typeface="Comic Sans MS" pitchFamily="66" charset="0"/>
              </a:rPr>
              <a:t>Povzročiteljev več, skupina izvaja nasilje nad žrtvijo (so pogostejši in dolgotrajnejši), ki je:</a:t>
            </a:r>
          </a:p>
          <a:p>
            <a:pPr algn="just" eaLnBrk="1" hangingPunct="1">
              <a:defRPr/>
            </a:pPr>
            <a:r>
              <a:rPr lang="sl-SI" altLang="sl-SI" sz="2800" b="1" dirty="0" smtClean="0">
                <a:solidFill>
                  <a:srgbClr val="0000FF"/>
                </a:solidFill>
                <a:latin typeface="Comic Sans MS" pitchFamily="66" charset="0"/>
              </a:rPr>
              <a:t> </a:t>
            </a:r>
            <a:endParaRPr lang="sl-SI" altLang="sl-SI" sz="2800" b="1" dirty="0" smtClean="0">
              <a:solidFill>
                <a:srgbClr val="9900CC"/>
              </a:solidFill>
              <a:latin typeface="Comic Sans MS" pitchFamily="66" charset="0"/>
            </a:endParaRPr>
          </a:p>
          <a:p>
            <a:pPr marL="457200" indent="-457200" algn="just" eaLnBrk="1" hangingPunct="1">
              <a:buClr>
                <a:srgbClr val="0000FF"/>
              </a:buClr>
              <a:buFont typeface="Wingdings" panose="05000000000000000000" pitchFamily="2" charset="2"/>
              <a:buChar char="ü"/>
              <a:defRPr/>
            </a:pPr>
            <a:r>
              <a:rPr lang="sl-SI" altLang="sl-SI" sz="2800" b="1" dirty="0" smtClean="0">
                <a:solidFill>
                  <a:srgbClr val="CC00FF"/>
                </a:solidFill>
                <a:latin typeface="Comic Sans MS" pitchFamily="66" charset="0"/>
              </a:rPr>
              <a:t>drugačna, </a:t>
            </a:r>
          </a:p>
          <a:p>
            <a:pPr marL="457200" indent="-457200" algn="just" eaLnBrk="1" hangingPunct="1">
              <a:buClr>
                <a:srgbClr val="0000FF"/>
              </a:buClr>
              <a:buFont typeface="Wingdings" panose="05000000000000000000" pitchFamily="2" charset="2"/>
              <a:buChar char="ü"/>
              <a:defRPr/>
            </a:pPr>
            <a:r>
              <a:rPr lang="sl-SI" altLang="sl-SI" sz="2800" b="1" dirty="0" smtClean="0">
                <a:solidFill>
                  <a:srgbClr val="CC00FF"/>
                </a:solidFill>
                <a:latin typeface="Comic Sans MS" pitchFamily="66" charset="0"/>
              </a:rPr>
              <a:t>nadpovprečno sposobna ali </a:t>
            </a:r>
          </a:p>
          <a:p>
            <a:pPr marL="457200" indent="-457200" algn="just" eaLnBrk="1" hangingPunct="1">
              <a:buClr>
                <a:srgbClr val="0000FF"/>
              </a:buClr>
              <a:buFont typeface="Wingdings" panose="05000000000000000000" pitchFamily="2" charset="2"/>
              <a:buChar char="ü"/>
              <a:defRPr/>
            </a:pPr>
            <a:r>
              <a:rPr lang="sl-SI" altLang="sl-SI" sz="2800" b="1" dirty="0" smtClean="0">
                <a:solidFill>
                  <a:srgbClr val="CC00FF"/>
                </a:solidFill>
                <a:latin typeface="Comic Sans MS" pitchFamily="66" charset="0"/>
              </a:rPr>
              <a:t>ima izreden občutek za poštenost. </a:t>
            </a:r>
          </a:p>
        </p:txBody>
      </p:sp>
    </p:spTree>
    <p:extLst>
      <p:ext uri="{BB962C8B-B14F-4D97-AF65-F5344CB8AC3E}">
        <p14:creationId xmlns:p14="http://schemas.microsoft.com/office/powerpoint/2010/main" val="3891808433"/>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50813" y="188913"/>
            <a:ext cx="8858250" cy="630872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sl-SI" altLang="sl-SI" sz="3600" b="1" dirty="0">
                <a:solidFill>
                  <a:srgbClr val="008000"/>
                </a:solidFill>
                <a:latin typeface="Comic Sans MS" panose="030F0702030302020204" pitchFamily="66" charset="0"/>
              </a:rPr>
              <a:t>Posledice trpinčenja za organizacijo</a:t>
            </a:r>
          </a:p>
          <a:p>
            <a:pPr>
              <a:defRPr/>
            </a:pPr>
            <a:endParaRPr lang="sl-SI" altLang="sl-SI" sz="2800" dirty="0">
              <a:solidFill>
                <a:srgbClr val="CC00FF"/>
              </a:solidFill>
              <a:latin typeface="Comic Sans MS" panose="030F0702030302020204" pitchFamily="66" charset="0"/>
            </a:endParaRPr>
          </a:p>
          <a:p>
            <a:pPr marL="457200" indent="-457200">
              <a:buClr>
                <a:srgbClr val="9900CC"/>
              </a:buClr>
              <a:buFont typeface="Wingdings" panose="05000000000000000000" pitchFamily="2" charset="2"/>
              <a:buChar char="ü"/>
              <a:defRPr/>
            </a:pPr>
            <a:r>
              <a:rPr lang="sl-SI" altLang="sl-SI" sz="3200" b="1" dirty="0">
                <a:solidFill>
                  <a:srgbClr val="0000FF"/>
                </a:solidFill>
                <a:latin typeface="Comic Sans MS" panose="030F0702030302020204" pitchFamily="66" charset="0"/>
              </a:rPr>
              <a:t>slaba delovna klima,</a:t>
            </a:r>
          </a:p>
          <a:p>
            <a:pPr>
              <a:buClr>
                <a:srgbClr val="9900CC"/>
              </a:buClr>
              <a:defRPr/>
            </a:pPr>
            <a:r>
              <a:rPr lang="sl-SI" altLang="sl-SI" sz="1400" b="1" dirty="0">
                <a:solidFill>
                  <a:srgbClr val="0000FF"/>
                </a:solidFill>
                <a:latin typeface="Comic Sans MS" panose="030F0702030302020204" pitchFamily="66" charset="0"/>
              </a:rPr>
              <a:t> </a:t>
            </a:r>
          </a:p>
          <a:p>
            <a:pPr marL="457200" indent="-457200">
              <a:buClr>
                <a:srgbClr val="9900CC"/>
              </a:buClr>
              <a:buFont typeface="Wingdings" panose="05000000000000000000" pitchFamily="2" charset="2"/>
              <a:buChar char="ü"/>
              <a:defRPr/>
            </a:pPr>
            <a:r>
              <a:rPr lang="sl-SI" altLang="sl-SI" sz="3200" b="1" dirty="0">
                <a:solidFill>
                  <a:srgbClr val="0000FF"/>
                </a:solidFill>
                <a:latin typeface="Comic Sans MS" panose="030F0702030302020204" pitchFamily="66" charset="0"/>
              </a:rPr>
              <a:t>pada ustvarjalnost in produktivnost,</a:t>
            </a:r>
          </a:p>
          <a:p>
            <a:pPr>
              <a:buClr>
                <a:srgbClr val="9900CC"/>
              </a:buClr>
              <a:defRPr/>
            </a:pPr>
            <a:r>
              <a:rPr lang="sl-SI" altLang="sl-SI" sz="1400" b="1" dirty="0">
                <a:solidFill>
                  <a:srgbClr val="0000FF"/>
                </a:solidFill>
                <a:latin typeface="Comic Sans MS" panose="030F0702030302020204" pitchFamily="66" charset="0"/>
              </a:rPr>
              <a:t> </a:t>
            </a:r>
          </a:p>
          <a:p>
            <a:pPr marL="457200" indent="-457200">
              <a:buClr>
                <a:srgbClr val="9900CC"/>
              </a:buClr>
              <a:buFont typeface="Wingdings" panose="05000000000000000000" pitchFamily="2" charset="2"/>
              <a:buChar char="ü"/>
              <a:defRPr/>
            </a:pPr>
            <a:r>
              <a:rPr lang="sl-SI" altLang="sl-SI" sz="3200" b="1" dirty="0">
                <a:solidFill>
                  <a:srgbClr val="0000FF"/>
                </a:solidFill>
                <a:latin typeface="Comic Sans MS" panose="030F0702030302020204" pitchFamily="66" charset="0"/>
              </a:rPr>
              <a:t>pada motivacija zaposlenih, </a:t>
            </a:r>
          </a:p>
          <a:p>
            <a:pPr>
              <a:buClr>
                <a:srgbClr val="9900CC"/>
              </a:buClr>
              <a:defRPr/>
            </a:pPr>
            <a:endParaRPr lang="sl-SI" altLang="sl-SI" sz="1400" b="1" dirty="0">
              <a:solidFill>
                <a:srgbClr val="0000FF"/>
              </a:solidFill>
              <a:latin typeface="Comic Sans MS" panose="030F0702030302020204" pitchFamily="66" charset="0"/>
            </a:endParaRPr>
          </a:p>
          <a:p>
            <a:pPr marL="457200" indent="-457200">
              <a:buClr>
                <a:srgbClr val="9900CC"/>
              </a:buClr>
              <a:buFont typeface="Wingdings" panose="05000000000000000000" pitchFamily="2" charset="2"/>
              <a:buChar char="ü"/>
              <a:defRPr/>
            </a:pPr>
            <a:r>
              <a:rPr lang="sl-SI" altLang="sl-SI" sz="3200" b="1" dirty="0">
                <a:solidFill>
                  <a:srgbClr val="0000FF"/>
                </a:solidFill>
                <a:latin typeface="Comic Sans MS" panose="030F0702030302020204" pitchFamily="66" charset="0"/>
              </a:rPr>
              <a:t>pada inovativnost,</a:t>
            </a:r>
          </a:p>
          <a:p>
            <a:pPr>
              <a:buClr>
                <a:srgbClr val="9900CC"/>
              </a:buClr>
              <a:defRPr/>
            </a:pPr>
            <a:endParaRPr lang="sl-SI" altLang="sl-SI" sz="1400" b="1" dirty="0">
              <a:solidFill>
                <a:srgbClr val="0000FF"/>
              </a:solidFill>
              <a:latin typeface="Comic Sans MS" panose="030F0702030302020204" pitchFamily="66" charset="0"/>
            </a:endParaRPr>
          </a:p>
          <a:p>
            <a:pPr marL="457200" indent="-457200">
              <a:buClr>
                <a:srgbClr val="9900CC"/>
              </a:buClr>
              <a:buFont typeface="Wingdings" panose="05000000000000000000" pitchFamily="2" charset="2"/>
              <a:buChar char="ü"/>
              <a:defRPr/>
            </a:pPr>
            <a:r>
              <a:rPr lang="sl-SI" altLang="sl-SI" sz="3200" b="1" dirty="0">
                <a:solidFill>
                  <a:srgbClr val="0000FF"/>
                </a:solidFill>
                <a:latin typeface="Comic Sans MS" panose="030F0702030302020204" pitchFamily="66" charset="0"/>
              </a:rPr>
              <a:t>povečano št. bolniških,</a:t>
            </a:r>
          </a:p>
          <a:p>
            <a:pPr>
              <a:buClr>
                <a:srgbClr val="9900CC"/>
              </a:buClr>
              <a:defRPr/>
            </a:pPr>
            <a:endParaRPr lang="sl-SI" altLang="sl-SI" sz="1400" b="1" dirty="0">
              <a:solidFill>
                <a:srgbClr val="0000FF"/>
              </a:solidFill>
              <a:latin typeface="Comic Sans MS" panose="030F0702030302020204" pitchFamily="66" charset="0"/>
            </a:endParaRPr>
          </a:p>
          <a:p>
            <a:pPr marL="457200" indent="-457200">
              <a:buClr>
                <a:srgbClr val="9900CC"/>
              </a:buClr>
              <a:buFont typeface="Wingdings" panose="05000000000000000000" pitchFamily="2" charset="2"/>
              <a:buChar char="ü"/>
              <a:defRPr/>
            </a:pPr>
            <a:r>
              <a:rPr lang="sl-SI" altLang="sl-SI" sz="3200" b="1" dirty="0">
                <a:solidFill>
                  <a:srgbClr val="0000FF"/>
                </a:solidFill>
                <a:latin typeface="Comic Sans MS" panose="030F0702030302020204" pitchFamily="66" charset="0"/>
              </a:rPr>
              <a:t>finančna obremenjenost v primeru reševanja sporov,</a:t>
            </a:r>
          </a:p>
          <a:p>
            <a:pPr>
              <a:buClr>
                <a:srgbClr val="9900CC"/>
              </a:buClr>
              <a:defRPr/>
            </a:pPr>
            <a:endParaRPr lang="sl-SI" altLang="sl-SI" sz="1400" b="1" dirty="0">
              <a:solidFill>
                <a:srgbClr val="0000FF"/>
              </a:solidFill>
              <a:latin typeface="Comic Sans MS" panose="030F0702030302020204" pitchFamily="66" charset="0"/>
            </a:endParaRPr>
          </a:p>
          <a:p>
            <a:pPr marL="457200" indent="-457200">
              <a:buClr>
                <a:srgbClr val="9900CC"/>
              </a:buClr>
              <a:buFont typeface="Wingdings" panose="05000000000000000000" pitchFamily="2" charset="2"/>
              <a:buChar char="ü"/>
              <a:defRPr/>
            </a:pPr>
            <a:r>
              <a:rPr lang="sl-SI" altLang="sl-SI" sz="3200" b="1" dirty="0">
                <a:solidFill>
                  <a:srgbClr val="0000FF"/>
                </a:solidFill>
                <a:latin typeface="Comic Sans MS" panose="030F0702030302020204" pitchFamily="66" charset="0"/>
              </a:rPr>
              <a:t>zmanjšuje se poslovni ugled ustanove ipd.</a:t>
            </a:r>
            <a:endParaRPr lang="sl-SI" altLang="sl-SI" sz="2800" dirty="0">
              <a:solidFill>
                <a:srgbClr val="CC00FF"/>
              </a:solidFill>
              <a:latin typeface="Comic Sans MS" panose="030F0702030302020204" pitchFamily="66" charset="0"/>
            </a:endParaRPr>
          </a:p>
        </p:txBody>
      </p:sp>
    </p:spTree>
    <p:extLst>
      <p:ext uri="{BB962C8B-B14F-4D97-AF65-F5344CB8AC3E}">
        <p14:creationId xmlns:p14="http://schemas.microsoft.com/office/powerpoint/2010/main" val="1120149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179388" y="333375"/>
            <a:ext cx="8785225" cy="6030913"/>
          </a:xfrm>
          <a:prstGeom prst="rect">
            <a:avLst/>
          </a:prstGeom>
          <a:ln/>
          <a:extLst/>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r>
              <a:rPr lang="sl-SI" altLang="sl-SI" sz="3600" b="1" dirty="0" smtClean="0">
                <a:solidFill>
                  <a:srgbClr val="008000"/>
                </a:solidFill>
                <a:latin typeface="Comic Sans MS" panose="030F0702030302020204" pitchFamily="66" charset="0"/>
              </a:rPr>
              <a:t>Posledice nasilja za sodelavce </a:t>
            </a:r>
          </a:p>
          <a:p>
            <a:pPr eaLnBrk="1" hangingPunct="1">
              <a:defRPr/>
            </a:pPr>
            <a:endParaRPr lang="sl-SI" altLang="sl-SI" sz="2400" b="1" dirty="0" smtClean="0">
              <a:solidFill>
                <a:srgbClr val="0000FF"/>
              </a:solidFill>
              <a:latin typeface="Comic Sans MS" panose="030F0702030302020204" pitchFamily="66" charset="0"/>
            </a:endParaRPr>
          </a:p>
          <a:p>
            <a:pPr marL="342900" indent="-342900" eaLnBrk="1" hangingPunct="1">
              <a:buFont typeface="Wingdings" panose="05000000000000000000" pitchFamily="2" charset="2"/>
              <a:buChar char="ü"/>
              <a:defRPr/>
            </a:pPr>
            <a:r>
              <a:rPr lang="sl-SI" altLang="sl-SI" sz="3200" b="1" dirty="0" smtClean="0">
                <a:solidFill>
                  <a:srgbClr val="0000FF"/>
                </a:solidFill>
                <a:latin typeface="Comic Sans MS" panose="030F0702030302020204" pitchFamily="66" charset="0"/>
              </a:rPr>
              <a:t>zaradi sporov imajo lahko občutek krivde,</a:t>
            </a:r>
          </a:p>
          <a:p>
            <a:pPr eaLnBrk="1" hangingPunct="1">
              <a:defRPr/>
            </a:pPr>
            <a:r>
              <a:rPr lang="sl-SI" altLang="sl-SI" sz="1400" b="1" dirty="0" smtClean="0">
                <a:solidFill>
                  <a:srgbClr val="0000FF"/>
                </a:solidFill>
                <a:latin typeface="Comic Sans MS" panose="030F0702030302020204" pitchFamily="66" charset="0"/>
              </a:rPr>
              <a:t> </a:t>
            </a:r>
            <a:endParaRPr lang="sl-SI" altLang="sl-SI" sz="1400" b="1" dirty="0" smtClean="0">
              <a:solidFill>
                <a:srgbClr val="008000"/>
              </a:solidFill>
              <a:latin typeface="Comic Sans MS" panose="030F0702030302020204" pitchFamily="66" charset="0"/>
            </a:endParaRPr>
          </a:p>
          <a:p>
            <a:pPr marL="342900" indent="-342900" algn="just" eaLnBrk="1" hangingPunct="1">
              <a:buFont typeface="Wingdings" panose="05000000000000000000" pitchFamily="2" charset="2"/>
              <a:buChar char="ü"/>
              <a:defRPr/>
            </a:pPr>
            <a:r>
              <a:rPr lang="sl-SI" altLang="sl-SI" sz="3200" b="1" dirty="0" smtClean="0">
                <a:solidFill>
                  <a:srgbClr val="008000"/>
                </a:solidFill>
                <a:latin typeface="Comic Sans MS" panose="030F0702030302020204" pitchFamily="66" charset="0"/>
              </a:rPr>
              <a:t>strah pred posledicami, če bi žrtvi pomagali, </a:t>
            </a:r>
          </a:p>
          <a:p>
            <a:pPr eaLnBrk="1" hangingPunct="1">
              <a:defRPr/>
            </a:pPr>
            <a:endParaRPr lang="sl-SI" altLang="sl-SI" sz="1400" b="1" dirty="0" smtClean="0">
              <a:solidFill>
                <a:srgbClr val="0000FF"/>
              </a:solidFill>
              <a:latin typeface="Comic Sans MS" panose="030F0702030302020204" pitchFamily="66" charset="0"/>
            </a:endParaRPr>
          </a:p>
          <a:p>
            <a:pPr marL="342900" indent="-342900" eaLnBrk="1" hangingPunct="1">
              <a:buFont typeface="Wingdings" panose="05000000000000000000" pitchFamily="2" charset="2"/>
              <a:buChar char="ü"/>
              <a:defRPr/>
            </a:pPr>
            <a:r>
              <a:rPr lang="sl-SI" altLang="sl-SI" sz="3200" b="1" dirty="0" smtClean="0">
                <a:solidFill>
                  <a:srgbClr val="0000FF"/>
                </a:solidFill>
                <a:latin typeface="Comic Sans MS" panose="030F0702030302020204" pitchFamily="66" charset="0"/>
              </a:rPr>
              <a:t>strah da bi tudi sami postali žrtve,</a:t>
            </a:r>
          </a:p>
          <a:p>
            <a:pPr eaLnBrk="1" hangingPunct="1">
              <a:defRPr/>
            </a:pPr>
            <a:r>
              <a:rPr lang="sl-SI" altLang="sl-SI" sz="1400" b="1" dirty="0" smtClean="0">
                <a:solidFill>
                  <a:srgbClr val="0000FF"/>
                </a:solidFill>
                <a:latin typeface="Comic Sans MS" panose="030F0702030302020204" pitchFamily="66" charset="0"/>
              </a:rPr>
              <a:t> </a:t>
            </a:r>
          </a:p>
          <a:p>
            <a:pPr marL="342900" indent="-342900" eaLnBrk="1" hangingPunct="1">
              <a:buFont typeface="Wingdings" panose="05000000000000000000" pitchFamily="2" charset="2"/>
              <a:buChar char="ü"/>
              <a:defRPr/>
            </a:pPr>
            <a:r>
              <a:rPr lang="sl-SI" altLang="sl-SI" sz="3200" b="1" dirty="0" smtClean="0">
                <a:solidFill>
                  <a:srgbClr val="008000"/>
                </a:solidFill>
                <a:latin typeface="Comic Sans MS" panose="030F0702030302020204" pitchFamily="66" charset="0"/>
              </a:rPr>
              <a:t>zato se pogosto prenehajo družiti,</a:t>
            </a:r>
          </a:p>
          <a:p>
            <a:pPr eaLnBrk="1" hangingPunct="1">
              <a:defRPr/>
            </a:pPr>
            <a:endParaRPr lang="sl-SI" altLang="sl-SI" sz="1400" b="1" dirty="0" smtClean="0">
              <a:solidFill>
                <a:srgbClr val="0000FF"/>
              </a:solidFill>
              <a:latin typeface="Comic Sans MS" panose="030F0702030302020204" pitchFamily="66" charset="0"/>
            </a:endParaRPr>
          </a:p>
          <a:p>
            <a:pPr marL="342900" indent="-342900" eaLnBrk="1" hangingPunct="1">
              <a:buFont typeface="Wingdings" panose="05000000000000000000" pitchFamily="2" charset="2"/>
              <a:buChar char="ü"/>
              <a:defRPr/>
            </a:pPr>
            <a:r>
              <a:rPr lang="sl-SI" altLang="sl-SI" sz="3200" b="1" dirty="0" smtClean="0">
                <a:solidFill>
                  <a:srgbClr val="0000FF"/>
                </a:solidFill>
                <a:latin typeface="Comic Sans MS" panose="030F0702030302020204" pitchFamily="66" charset="0"/>
              </a:rPr>
              <a:t>timskega dela je vedno manj, </a:t>
            </a:r>
          </a:p>
          <a:p>
            <a:pPr eaLnBrk="1" hangingPunct="1">
              <a:defRPr/>
            </a:pPr>
            <a:endParaRPr lang="sl-SI" altLang="sl-SI" sz="1400" b="1" dirty="0" smtClean="0">
              <a:solidFill>
                <a:srgbClr val="008000"/>
              </a:solidFill>
              <a:latin typeface="Comic Sans MS" panose="030F0702030302020204" pitchFamily="66" charset="0"/>
            </a:endParaRPr>
          </a:p>
          <a:p>
            <a:pPr marL="342900" indent="-342900" algn="just" eaLnBrk="1" hangingPunct="1">
              <a:buFont typeface="Wingdings" panose="05000000000000000000" pitchFamily="2" charset="2"/>
              <a:buChar char="ü"/>
              <a:defRPr/>
            </a:pPr>
            <a:r>
              <a:rPr lang="sl-SI" altLang="sl-SI" sz="3200" b="1" dirty="0" smtClean="0">
                <a:solidFill>
                  <a:srgbClr val="008000"/>
                </a:solidFill>
                <a:latin typeface="Comic Sans MS" panose="030F0702030302020204" pitchFamily="66" charset="0"/>
              </a:rPr>
              <a:t>udeleževanje na  neformalnih družabnih srečanjih upada.</a:t>
            </a:r>
            <a:r>
              <a:rPr lang="sl-SI" altLang="sl-SI" sz="2400" b="1" dirty="0" smtClean="0">
                <a:solidFill>
                  <a:srgbClr val="008000"/>
                </a:solidFill>
                <a:latin typeface="Comic Sans MS" panose="030F0702030302020204" pitchFamily="66" charset="0"/>
              </a:rPr>
              <a:t> </a:t>
            </a:r>
          </a:p>
        </p:txBody>
      </p:sp>
    </p:spTree>
    <p:extLst>
      <p:ext uri="{BB962C8B-B14F-4D97-AF65-F5344CB8AC3E}">
        <p14:creationId xmlns:p14="http://schemas.microsoft.com/office/powerpoint/2010/main" val="3969303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50825" y="80963"/>
            <a:ext cx="8713788" cy="667861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sl-SI" altLang="sl-SI" sz="3200" b="1" dirty="0">
                <a:solidFill>
                  <a:srgbClr val="008000"/>
                </a:solidFill>
                <a:latin typeface="Comic Sans MS" panose="030F0702030302020204" pitchFamily="66" charset="0"/>
              </a:rPr>
              <a:t>Posledice trpinčenja za posameznika </a:t>
            </a:r>
          </a:p>
          <a:p>
            <a:pPr>
              <a:defRPr/>
            </a:pPr>
            <a:endParaRPr lang="sl-SI" altLang="sl-SI" sz="1200" b="1" dirty="0">
              <a:solidFill>
                <a:srgbClr val="0000FF"/>
              </a:solidFill>
              <a:latin typeface="Comic Sans MS" panose="030F0702030302020204" pitchFamily="66" charset="0"/>
            </a:endParaRPr>
          </a:p>
          <a:p>
            <a:pPr marL="457200" indent="-457200">
              <a:buFont typeface="Wingdings" panose="05000000000000000000" pitchFamily="2" charset="2"/>
              <a:buChar char="ü"/>
              <a:defRPr/>
            </a:pPr>
            <a:r>
              <a:rPr lang="sl-SI" altLang="sl-SI" sz="2800" b="1" dirty="0">
                <a:solidFill>
                  <a:srgbClr val="0000FF"/>
                </a:solidFill>
                <a:latin typeface="Comic Sans MS" panose="030F0702030302020204" pitchFamily="66" charset="0"/>
              </a:rPr>
              <a:t>izgube motivacije in zmanjšanega ponosa pri opravljanju dela,</a:t>
            </a:r>
          </a:p>
          <a:p>
            <a:pPr>
              <a:defRPr/>
            </a:pPr>
            <a:r>
              <a:rPr lang="sl-SI" altLang="sl-SI" sz="1400" b="1" dirty="0">
                <a:solidFill>
                  <a:srgbClr val="0000FF"/>
                </a:solidFill>
                <a:latin typeface="Comic Sans MS" panose="030F0702030302020204" pitchFamily="66" charset="0"/>
              </a:rPr>
              <a:t> </a:t>
            </a:r>
          </a:p>
          <a:p>
            <a:pPr marL="457200" indent="-457200">
              <a:buFont typeface="Wingdings" panose="05000000000000000000" pitchFamily="2" charset="2"/>
              <a:buChar char="ü"/>
              <a:defRPr/>
            </a:pPr>
            <a:r>
              <a:rPr lang="sl-SI" altLang="sl-SI" sz="2800" b="1" dirty="0">
                <a:solidFill>
                  <a:srgbClr val="008000"/>
                </a:solidFill>
                <a:latin typeface="Comic Sans MS" panose="030F0702030302020204" pitchFamily="66" charset="0"/>
              </a:rPr>
              <a:t>poškodbe telesnega ali duševnega zdravja, </a:t>
            </a:r>
          </a:p>
          <a:p>
            <a:pPr>
              <a:defRPr/>
            </a:pPr>
            <a:r>
              <a:rPr lang="sl-SI" altLang="sl-SI" sz="1200" b="1" dirty="0">
                <a:solidFill>
                  <a:srgbClr val="0000FF"/>
                </a:solidFill>
                <a:latin typeface="Comic Sans MS" panose="030F0702030302020204" pitchFamily="66" charset="0"/>
              </a:rPr>
              <a:t> </a:t>
            </a:r>
          </a:p>
          <a:p>
            <a:pPr marL="457200" indent="-457200">
              <a:buFont typeface="Wingdings" panose="05000000000000000000" pitchFamily="2" charset="2"/>
              <a:buChar char="ü"/>
              <a:defRPr/>
            </a:pPr>
            <a:r>
              <a:rPr lang="sl-SI" altLang="sl-SI" sz="2800" b="1" dirty="0">
                <a:solidFill>
                  <a:srgbClr val="0000FF"/>
                </a:solidFill>
                <a:latin typeface="Comic Sans MS" panose="030F0702030302020204" pitchFamily="66" charset="0"/>
              </a:rPr>
              <a:t>čustveni pretresi,</a:t>
            </a:r>
          </a:p>
          <a:p>
            <a:pPr>
              <a:defRPr/>
            </a:pPr>
            <a:r>
              <a:rPr lang="sl-SI" altLang="sl-SI" sz="1400" b="1" dirty="0">
                <a:solidFill>
                  <a:srgbClr val="0000FF"/>
                </a:solidFill>
                <a:latin typeface="Comic Sans MS" panose="030F0702030302020204" pitchFamily="66" charset="0"/>
              </a:rPr>
              <a:t> </a:t>
            </a:r>
          </a:p>
          <a:p>
            <a:pPr marL="457200" indent="-457200">
              <a:buFont typeface="Wingdings" panose="05000000000000000000" pitchFamily="2" charset="2"/>
              <a:buChar char="ü"/>
              <a:defRPr/>
            </a:pPr>
            <a:r>
              <a:rPr lang="sl-SI" altLang="sl-SI" sz="2800" b="1" dirty="0">
                <a:solidFill>
                  <a:srgbClr val="008000"/>
                </a:solidFill>
                <a:latin typeface="Comic Sans MS" panose="030F0702030302020204" pitchFamily="66" charset="0"/>
              </a:rPr>
              <a:t>občutke nemoči,</a:t>
            </a:r>
          </a:p>
          <a:p>
            <a:pPr>
              <a:defRPr/>
            </a:pPr>
            <a:r>
              <a:rPr lang="sl-SI" altLang="sl-SI" sz="1400" b="1" dirty="0">
                <a:solidFill>
                  <a:srgbClr val="0000FF"/>
                </a:solidFill>
                <a:latin typeface="Comic Sans MS" panose="030F0702030302020204" pitchFamily="66" charset="0"/>
              </a:rPr>
              <a:t> </a:t>
            </a:r>
          </a:p>
          <a:p>
            <a:pPr marL="457200" indent="-457200">
              <a:buFont typeface="Wingdings" panose="05000000000000000000" pitchFamily="2" charset="2"/>
              <a:buChar char="ü"/>
              <a:defRPr/>
            </a:pPr>
            <a:r>
              <a:rPr lang="sl-SI" altLang="sl-SI" sz="2800" b="1" dirty="0" err="1">
                <a:solidFill>
                  <a:srgbClr val="0000FF"/>
                </a:solidFill>
                <a:latin typeface="Comic Sans MS" panose="030F0702030302020204" pitchFamily="66" charset="0"/>
              </a:rPr>
              <a:t>demotivacija</a:t>
            </a:r>
            <a:r>
              <a:rPr lang="sl-SI" altLang="sl-SI" sz="2800" b="1" dirty="0">
                <a:solidFill>
                  <a:srgbClr val="0000FF"/>
                </a:solidFill>
                <a:latin typeface="Comic Sans MS" panose="030F0702030302020204" pitchFamily="66" charset="0"/>
              </a:rPr>
              <a:t>, </a:t>
            </a:r>
          </a:p>
          <a:p>
            <a:pPr>
              <a:defRPr/>
            </a:pPr>
            <a:endParaRPr lang="sl-SI" altLang="sl-SI" sz="1200" b="1" dirty="0">
              <a:solidFill>
                <a:srgbClr val="0000FF"/>
              </a:solidFill>
              <a:latin typeface="Comic Sans MS" panose="030F0702030302020204" pitchFamily="66" charset="0"/>
            </a:endParaRPr>
          </a:p>
          <a:p>
            <a:pPr marL="457200" indent="-457200">
              <a:buFont typeface="Wingdings" panose="05000000000000000000" pitchFamily="2" charset="2"/>
              <a:buChar char="ü"/>
              <a:defRPr/>
            </a:pPr>
            <a:r>
              <a:rPr lang="sl-SI" altLang="sl-SI" sz="2800" b="1" dirty="0">
                <a:solidFill>
                  <a:srgbClr val="008000"/>
                </a:solidFill>
                <a:latin typeface="Comic Sans MS" panose="030F0702030302020204" pitchFamily="66" charset="0"/>
              </a:rPr>
              <a:t>motnje koncentracije in spomina,</a:t>
            </a:r>
          </a:p>
          <a:p>
            <a:pPr>
              <a:defRPr/>
            </a:pPr>
            <a:r>
              <a:rPr lang="sl-SI" altLang="sl-SI" sz="1400" b="1" dirty="0">
                <a:solidFill>
                  <a:srgbClr val="0000FF"/>
                </a:solidFill>
                <a:latin typeface="Comic Sans MS" panose="030F0702030302020204" pitchFamily="66" charset="0"/>
              </a:rPr>
              <a:t> </a:t>
            </a:r>
          </a:p>
          <a:p>
            <a:pPr marL="457200" indent="-457200">
              <a:buFont typeface="Wingdings" panose="05000000000000000000" pitchFamily="2" charset="2"/>
              <a:buChar char="ü"/>
              <a:defRPr/>
            </a:pPr>
            <a:r>
              <a:rPr lang="sl-SI" altLang="sl-SI" sz="2800" b="1" dirty="0">
                <a:solidFill>
                  <a:srgbClr val="0000FF"/>
                </a:solidFill>
                <a:latin typeface="Comic Sans MS" panose="030F0702030302020204" pitchFamily="66" charset="0"/>
              </a:rPr>
              <a:t>strah pred neuspehom, </a:t>
            </a:r>
          </a:p>
          <a:p>
            <a:pPr>
              <a:defRPr/>
            </a:pPr>
            <a:endParaRPr lang="sl-SI" altLang="sl-SI" sz="1200" b="1" dirty="0">
              <a:solidFill>
                <a:srgbClr val="0000FF"/>
              </a:solidFill>
              <a:latin typeface="Comic Sans MS" panose="030F0702030302020204" pitchFamily="66" charset="0"/>
            </a:endParaRPr>
          </a:p>
          <a:p>
            <a:pPr marL="457200" indent="-457200">
              <a:buFont typeface="Wingdings" panose="05000000000000000000" pitchFamily="2" charset="2"/>
              <a:buChar char="ü"/>
              <a:defRPr/>
            </a:pPr>
            <a:r>
              <a:rPr lang="sl-SI" altLang="sl-SI" sz="2800" b="1" dirty="0">
                <a:solidFill>
                  <a:srgbClr val="008000"/>
                </a:solidFill>
                <a:latin typeface="Comic Sans MS" panose="030F0702030302020204" pitchFamily="66" charset="0"/>
              </a:rPr>
              <a:t>upadanje delovne samozavesti,</a:t>
            </a:r>
          </a:p>
          <a:p>
            <a:pPr>
              <a:defRPr/>
            </a:pPr>
            <a:r>
              <a:rPr lang="sl-SI" altLang="sl-SI" sz="1200" b="1" dirty="0">
                <a:solidFill>
                  <a:srgbClr val="0000FF"/>
                </a:solidFill>
                <a:latin typeface="Comic Sans MS" panose="030F0702030302020204" pitchFamily="66" charset="0"/>
              </a:rPr>
              <a:t> </a:t>
            </a:r>
          </a:p>
          <a:p>
            <a:pPr marL="457200" indent="-457200">
              <a:buFont typeface="Wingdings" panose="05000000000000000000" pitchFamily="2" charset="2"/>
              <a:buChar char="ü"/>
              <a:defRPr/>
            </a:pPr>
            <a:r>
              <a:rPr lang="sl-SI" altLang="sl-SI" sz="2800" b="1" dirty="0">
                <a:solidFill>
                  <a:srgbClr val="0000FF"/>
                </a:solidFill>
                <a:latin typeface="Comic Sans MS" panose="030F0702030302020204" pitchFamily="66" charset="0"/>
              </a:rPr>
              <a:t>težave v socialnih odnosih na delu in izven ipd.</a:t>
            </a:r>
          </a:p>
        </p:txBody>
      </p:sp>
    </p:spTree>
    <p:extLst>
      <p:ext uri="{BB962C8B-B14F-4D97-AF65-F5344CB8AC3E}">
        <p14:creationId xmlns:p14="http://schemas.microsoft.com/office/powerpoint/2010/main" val="1070206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98425" y="115888"/>
            <a:ext cx="8928100" cy="6680200"/>
          </a:xfrm>
          <a:prstGeom prst="rect">
            <a:avLst/>
          </a:prstGeom>
          <a:ln/>
          <a:extLst/>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r>
              <a:rPr lang="sl-SI" altLang="sl-SI" sz="3200" b="1" dirty="0" smtClean="0">
                <a:solidFill>
                  <a:srgbClr val="0000FF"/>
                </a:solidFill>
                <a:latin typeface="Comic Sans MS" panose="030F0702030302020204" pitchFamily="66" charset="0"/>
              </a:rPr>
              <a:t>Preprečevanje trpinčenja poteka na dveh ravneh:</a:t>
            </a:r>
          </a:p>
          <a:p>
            <a:pPr eaLnBrk="1" hangingPunct="1">
              <a:defRPr/>
            </a:pPr>
            <a:r>
              <a:rPr lang="sl-SI" altLang="sl-SI" sz="2800" b="1" dirty="0" smtClean="0">
                <a:latin typeface="Comic Sans MS" panose="030F0702030302020204" pitchFamily="66" charset="0"/>
              </a:rPr>
              <a:t> </a:t>
            </a:r>
          </a:p>
          <a:p>
            <a:pPr marL="457200" indent="-457200" algn="just" eaLnBrk="1" hangingPunct="1">
              <a:buFont typeface="Wingdings" panose="05000000000000000000" pitchFamily="2" charset="2"/>
              <a:buChar char="Ø"/>
              <a:defRPr/>
            </a:pPr>
            <a:r>
              <a:rPr lang="sl-SI" altLang="sl-SI" sz="2800" b="1" dirty="0" smtClean="0">
                <a:solidFill>
                  <a:srgbClr val="008000"/>
                </a:solidFill>
                <a:latin typeface="Comic Sans MS" panose="030F0702030302020204" pitchFamily="66" charset="0"/>
              </a:rPr>
              <a:t>preprečiti pojav trpinčenja ali ga vsaj zmanjšati, </a:t>
            </a:r>
          </a:p>
          <a:p>
            <a:pPr marL="457200" indent="-457200" algn="just" eaLnBrk="1" hangingPunct="1">
              <a:buFont typeface="Wingdings" panose="05000000000000000000" pitchFamily="2" charset="2"/>
              <a:buChar char="Ø"/>
              <a:defRPr/>
            </a:pPr>
            <a:endParaRPr lang="sl-SI" altLang="sl-SI" sz="2800" b="1" dirty="0" smtClean="0">
              <a:solidFill>
                <a:srgbClr val="CC00FF"/>
              </a:solidFill>
              <a:latin typeface="Comic Sans MS" panose="030F0702030302020204" pitchFamily="66" charset="0"/>
            </a:endParaRPr>
          </a:p>
          <a:p>
            <a:pPr marL="457200" indent="-457200" algn="just" eaLnBrk="1" hangingPunct="1">
              <a:buFont typeface="Wingdings" panose="05000000000000000000" pitchFamily="2" charset="2"/>
              <a:buChar char="Ø"/>
              <a:defRPr/>
            </a:pPr>
            <a:r>
              <a:rPr lang="sl-SI" altLang="sl-SI" sz="2800" b="1" dirty="0" smtClean="0">
                <a:solidFill>
                  <a:srgbClr val="0000FF"/>
                </a:solidFill>
                <a:latin typeface="Comic Sans MS" panose="030F0702030302020204" pitchFamily="66" charset="0"/>
              </a:rPr>
              <a:t>če pride do nasilnega dejanja, je potrebna pomoč osebi, ki je tak dogodek doživela. </a:t>
            </a:r>
          </a:p>
          <a:p>
            <a:pPr eaLnBrk="1" hangingPunct="1">
              <a:defRPr/>
            </a:pPr>
            <a:endParaRPr lang="sl-SI" altLang="sl-SI" sz="2800" b="1" dirty="0" smtClean="0">
              <a:solidFill>
                <a:srgbClr val="008000"/>
              </a:solidFill>
              <a:latin typeface="Comic Sans MS" panose="030F0702030302020204" pitchFamily="66" charset="0"/>
            </a:endParaRPr>
          </a:p>
          <a:p>
            <a:pPr eaLnBrk="1" hangingPunct="1">
              <a:defRPr/>
            </a:pPr>
            <a:r>
              <a:rPr lang="sl-SI" altLang="sl-SI" sz="2800" b="1" dirty="0" smtClean="0">
                <a:solidFill>
                  <a:srgbClr val="008000"/>
                </a:solidFill>
                <a:latin typeface="Comic Sans MS" panose="030F0702030302020204" pitchFamily="66" charset="0"/>
              </a:rPr>
              <a:t>Politika mora jasno opredeliti glavna načela:</a:t>
            </a:r>
          </a:p>
          <a:p>
            <a:pPr eaLnBrk="1" hangingPunct="1">
              <a:defRPr/>
            </a:pPr>
            <a:endParaRPr lang="sl-SI" altLang="sl-SI" sz="2800" b="1" dirty="0" smtClean="0">
              <a:solidFill>
                <a:srgbClr val="CC00FF"/>
              </a:solidFill>
              <a:latin typeface="Comic Sans MS" panose="030F0702030302020204" pitchFamily="66" charset="0"/>
            </a:endParaRPr>
          </a:p>
          <a:p>
            <a:pPr marL="457200" indent="-457200" algn="just" eaLnBrk="1" hangingPunct="1">
              <a:buFont typeface="Wingdings" panose="05000000000000000000" pitchFamily="2" charset="2"/>
              <a:buChar char="Ø"/>
              <a:defRPr/>
            </a:pPr>
            <a:r>
              <a:rPr lang="sl-SI" altLang="sl-SI" sz="2800" b="1" dirty="0" smtClean="0">
                <a:solidFill>
                  <a:srgbClr val="0000FF"/>
                </a:solidFill>
                <a:latin typeface="Comic Sans MS" panose="030F0702030302020204" pitchFamily="66" charset="0"/>
              </a:rPr>
              <a:t>organizacija psihičnega nasilja ne bo dopuščala, to je organizacijski problem in ga je mogoče reševati, vsak zaposleni ima pravico do spoštljivega odnosa… </a:t>
            </a:r>
            <a:endParaRPr lang="sl-SI" altLang="sl-SI" sz="2400" b="1" dirty="0" smtClean="0">
              <a:latin typeface="Comic Sans MS" panose="030F0702030302020204" pitchFamily="66" charset="0"/>
            </a:endParaRPr>
          </a:p>
        </p:txBody>
      </p:sp>
    </p:spTree>
    <p:extLst>
      <p:ext uri="{BB962C8B-B14F-4D97-AF65-F5344CB8AC3E}">
        <p14:creationId xmlns:p14="http://schemas.microsoft.com/office/powerpoint/2010/main" val="3151241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95288" y="333375"/>
            <a:ext cx="8497887" cy="62785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342900" indent="-342900" algn="just">
              <a:buFont typeface="Wingdings" panose="05000000000000000000" pitchFamily="2" charset="2"/>
              <a:buChar char="Ø"/>
              <a:defRPr/>
            </a:pPr>
            <a:r>
              <a:rPr lang="sl-SI" altLang="sl-SI" sz="2400" b="1" dirty="0">
                <a:solidFill>
                  <a:srgbClr val="0000FF"/>
                </a:solidFill>
                <a:latin typeface="Comic Sans MS" panose="030F0702030302020204" pitchFamily="66" charset="0"/>
              </a:rPr>
              <a:t>vsebovati mora definicijo psihičnega nasilja in po možnosti tudi listo dejanj, ki jih štejemo pod psihično nasilje. </a:t>
            </a:r>
          </a:p>
          <a:p>
            <a:pPr marL="285750" indent="-285750">
              <a:buFont typeface="Wingdings" panose="05000000000000000000" pitchFamily="2" charset="2"/>
              <a:buChar char="Ø"/>
              <a:defRPr/>
            </a:pPr>
            <a:endParaRPr lang="sl-SI" altLang="sl-SI" b="1" dirty="0">
              <a:solidFill>
                <a:srgbClr val="CC00FF"/>
              </a:solidFill>
              <a:latin typeface="Comic Sans MS" panose="030F0702030302020204" pitchFamily="66" charset="0"/>
            </a:endParaRPr>
          </a:p>
          <a:p>
            <a:pPr marL="342900" indent="-342900" algn="just">
              <a:buFont typeface="Wingdings" panose="05000000000000000000" pitchFamily="2" charset="2"/>
              <a:buChar char="Ø"/>
              <a:defRPr/>
            </a:pPr>
            <a:r>
              <a:rPr lang="sl-SI" altLang="sl-SI" sz="2400" b="1" dirty="0">
                <a:solidFill>
                  <a:srgbClr val="CC00FF"/>
                </a:solidFill>
                <a:latin typeface="Comic Sans MS" panose="030F0702030302020204" pitchFamily="66" charset="0"/>
              </a:rPr>
              <a:t>opredelitev dolžnosti menedžerjev in predstavnikov sindikatov v zvezi z reševanjem tovrstnih primerov,</a:t>
            </a:r>
          </a:p>
          <a:p>
            <a:pPr marL="342900" indent="-342900">
              <a:buFont typeface="Wingdings" panose="05000000000000000000" pitchFamily="2" charset="2"/>
              <a:buChar char="Ø"/>
              <a:defRPr/>
            </a:pPr>
            <a:endParaRPr lang="sl-SI" altLang="sl-SI" sz="2400" b="1" dirty="0">
              <a:solidFill>
                <a:srgbClr val="CC00FF"/>
              </a:solidFill>
              <a:latin typeface="Comic Sans MS" panose="030F0702030302020204" pitchFamily="66" charset="0"/>
            </a:endParaRPr>
          </a:p>
          <a:p>
            <a:pPr marL="342900" indent="-342900" algn="just">
              <a:buFont typeface="Wingdings" panose="05000000000000000000" pitchFamily="2" charset="2"/>
              <a:buChar char="Ø"/>
              <a:defRPr/>
            </a:pPr>
            <a:r>
              <a:rPr lang="sl-SI" altLang="sl-SI" sz="2400" b="1" dirty="0">
                <a:solidFill>
                  <a:srgbClr val="0000FF"/>
                </a:solidFill>
                <a:latin typeface="Comic Sans MS" panose="030F0702030302020204" pitchFamily="66" charset="0"/>
              </a:rPr>
              <a:t>treba usposobiti tudi kontaktne osebe, na katere se lahko obrnejo žrtve, če svojega problema ne želijo deliti z vodjem ali sindikalnim zaupnikom. </a:t>
            </a:r>
          </a:p>
          <a:p>
            <a:pPr marL="342900" indent="-342900">
              <a:buFont typeface="Wingdings" panose="05000000000000000000" pitchFamily="2" charset="2"/>
              <a:buChar char="Ø"/>
              <a:defRPr/>
            </a:pPr>
            <a:endParaRPr lang="sl-SI" altLang="sl-SI" sz="2400" b="1" dirty="0">
              <a:solidFill>
                <a:srgbClr val="CC00FF"/>
              </a:solidFill>
              <a:latin typeface="Comic Sans MS" panose="030F0702030302020204" pitchFamily="66" charset="0"/>
            </a:endParaRPr>
          </a:p>
          <a:p>
            <a:pPr marL="342900" indent="-342900" algn="just">
              <a:buFont typeface="Wingdings" panose="05000000000000000000" pitchFamily="2" charset="2"/>
              <a:buChar char="Ø"/>
              <a:defRPr/>
            </a:pPr>
            <a:r>
              <a:rPr lang="sl-SI" altLang="sl-SI" sz="2400" b="1" dirty="0">
                <a:solidFill>
                  <a:srgbClr val="CC00FF"/>
                </a:solidFill>
                <a:latin typeface="Comic Sans MS" panose="030F0702030302020204" pitchFamily="66" charset="0"/>
              </a:rPr>
              <a:t>določiti postopek prijave psihičnega nasilja in reševanja ter nudenja pomoči žrtvam. </a:t>
            </a:r>
          </a:p>
          <a:p>
            <a:pPr marL="342900" indent="-342900">
              <a:buFont typeface="Wingdings" panose="05000000000000000000" pitchFamily="2" charset="2"/>
              <a:buChar char="Ø"/>
              <a:defRPr/>
            </a:pPr>
            <a:endParaRPr lang="sl-SI" altLang="sl-SI" sz="2400" b="1" dirty="0">
              <a:solidFill>
                <a:srgbClr val="CC00FF"/>
              </a:solidFill>
              <a:latin typeface="Comic Sans MS" panose="030F0702030302020204" pitchFamily="66" charset="0"/>
            </a:endParaRPr>
          </a:p>
          <a:p>
            <a:pPr marL="342900" indent="-342900" algn="just">
              <a:buFont typeface="Wingdings" panose="05000000000000000000" pitchFamily="2" charset="2"/>
              <a:buChar char="Ø"/>
              <a:defRPr/>
            </a:pPr>
            <a:r>
              <a:rPr lang="sl-SI" altLang="sl-SI" sz="2400" b="1" dirty="0">
                <a:solidFill>
                  <a:srgbClr val="0000FF"/>
                </a:solidFill>
                <a:latin typeface="Comic Sans MS" panose="030F0702030302020204" pitchFamily="66" charset="0"/>
              </a:rPr>
              <a:t>o politiki morajo biti dobro obveščeni vsi zaposleni, pomembno pa je tudi nenehno spremljanje učinkov politike, da jo po potrebi lahko sproti izboljšujejo. </a:t>
            </a:r>
          </a:p>
        </p:txBody>
      </p:sp>
    </p:spTree>
    <p:extLst>
      <p:ext uri="{BB962C8B-B14F-4D97-AF65-F5344CB8AC3E}">
        <p14:creationId xmlns:p14="http://schemas.microsoft.com/office/powerpoint/2010/main" val="3461478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3" y="115888"/>
            <a:ext cx="8785225" cy="64023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endParaRPr lang="sl-SI" sz="1600" b="1" dirty="0">
              <a:solidFill>
                <a:srgbClr val="CC00FF"/>
              </a:solidFill>
              <a:latin typeface="Comic Sans MS" panose="030F0702030302020204" pitchFamily="66" charset="0"/>
            </a:endParaRPr>
          </a:p>
          <a:p>
            <a:pPr marL="457200" indent="-457200" algn="just">
              <a:buFont typeface="Wingdings" panose="05000000000000000000" pitchFamily="2" charset="2"/>
              <a:buChar char="Ø"/>
              <a:defRPr/>
            </a:pPr>
            <a:r>
              <a:rPr lang="sl-SI" sz="2600" b="1" dirty="0">
                <a:solidFill>
                  <a:srgbClr val="0000FF"/>
                </a:solidFill>
                <a:latin typeface="Comic Sans MS" panose="030F0702030302020204" pitchFamily="66" charset="0"/>
              </a:rPr>
              <a:t>seznanjanje zaposlenih o psihičnem nasilju in njegovih posledicah. </a:t>
            </a:r>
          </a:p>
          <a:p>
            <a:pPr marL="285750" indent="-285750" algn="just">
              <a:buFont typeface="Wingdings" panose="05000000000000000000" pitchFamily="2" charset="2"/>
              <a:buChar char="Ø"/>
              <a:defRPr/>
            </a:pPr>
            <a:endParaRPr lang="sl-SI" sz="1400" b="1" dirty="0">
              <a:solidFill>
                <a:srgbClr val="0000FF"/>
              </a:solidFill>
              <a:latin typeface="Comic Sans MS" panose="030F0702030302020204" pitchFamily="66" charset="0"/>
            </a:endParaRPr>
          </a:p>
          <a:p>
            <a:pPr marL="457200" indent="-457200" algn="just">
              <a:buFont typeface="Wingdings" panose="05000000000000000000" pitchFamily="2" charset="2"/>
              <a:buChar char="Ø"/>
              <a:defRPr/>
            </a:pPr>
            <a:r>
              <a:rPr lang="sl-SI" sz="2600" b="1" dirty="0">
                <a:solidFill>
                  <a:srgbClr val="008000"/>
                </a:solidFill>
                <a:latin typeface="Comic Sans MS" panose="030F0702030302020204" pitchFamily="66" charset="0"/>
              </a:rPr>
              <a:t>pravočasno reševanje konfliktov. </a:t>
            </a:r>
          </a:p>
          <a:p>
            <a:pPr marL="285750" indent="-285750" algn="just">
              <a:buFont typeface="Wingdings" panose="05000000000000000000" pitchFamily="2" charset="2"/>
              <a:buChar char="Ø"/>
              <a:defRPr/>
            </a:pPr>
            <a:endParaRPr lang="sl-SI" sz="1400" b="1" dirty="0">
              <a:solidFill>
                <a:srgbClr val="CC00FF"/>
              </a:solidFill>
              <a:latin typeface="Comic Sans MS" panose="030F0702030302020204" pitchFamily="66" charset="0"/>
            </a:endParaRPr>
          </a:p>
          <a:p>
            <a:pPr marL="457200" indent="-457200" algn="just">
              <a:buFont typeface="Wingdings" panose="05000000000000000000" pitchFamily="2" charset="2"/>
              <a:buChar char="Ø"/>
              <a:defRPr/>
            </a:pPr>
            <a:r>
              <a:rPr lang="sl-SI" sz="2600" b="1" dirty="0">
                <a:solidFill>
                  <a:srgbClr val="0000FF"/>
                </a:solidFill>
                <a:latin typeface="Comic Sans MS" panose="030F0702030302020204" pitchFamily="66" charset="0"/>
              </a:rPr>
              <a:t>oblikovanje jasnih zahtev in pričakovanj glede posameznih delovnih mest. </a:t>
            </a:r>
          </a:p>
          <a:p>
            <a:pPr marL="285750" indent="-285750" algn="just">
              <a:buFont typeface="Wingdings" panose="05000000000000000000" pitchFamily="2" charset="2"/>
              <a:buChar char="Ø"/>
              <a:defRPr/>
            </a:pPr>
            <a:endParaRPr lang="sl-SI" sz="1400" b="1" dirty="0">
              <a:solidFill>
                <a:srgbClr val="0000FF"/>
              </a:solidFill>
              <a:latin typeface="Comic Sans MS" panose="030F0702030302020204" pitchFamily="66" charset="0"/>
            </a:endParaRPr>
          </a:p>
          <a:p>
            <a:pPr marL="457200" indent="-457200" algn="just">
              <a:buFont typeface="Wingdings" panose="05000000000000000000" pitchFamily="2" charset="2"/>
              <a:buChar char="Ø"/>
              <a:defRPr/>
            </a:pPr>
            <a:r>
              <a:rPr lang="sl-SI" sz="2600" b="1" dirty="0">
                <a:solidFill>
                  <a:srgbClr val="008000"/>
                </a:solidFill>
                <a:latin typeface="Comic Sans MS" panose="030F0702030302020204" pitchFamily="66" charset="0"/>
              </a:rPr>
              <a:t>seznanjanje zaposlenih s temi zahtevami. </a:t>
            </a:r>
          </a:p>
          <a:p>
            <a:pPr marL="171450" indent="-171450" algn="just">
              <a:buFont typeface="Wingdings" panose="05000000000000000000" pitchFamily="2" charset="2"/>
              <a:buChar char="Ø"/>
              <a:defRPr/>
            </a:pPr>
            <a:endParaRPr lang="sl-SI" sz="1200" b="1" dirty="0">
              <a:solidFill>
                <a:srgbClr val="CC00FF"/>
              </a:solidFill>
              <a:latin typeface="Comic Sans MS" panose="030F0702030302020204" pitchFamily="66" charset="0"/>
            </a:endParaRPr>
          </a:p>
          <a:p>
            <a:pPr marL="457200" indent="-457200" algn="just">
              <a:buFont typeface="Wingdings" panose="05000000000000000000" pitchFamily="2" charset="2"/>
              <a:buChar char="Ø"/>
              <a:defRPr/>
            </a:pPr>
            <a:r>
              <a:rPr lang="sl-SI" sz="2600" b="1" dirty="0">
                <a:solidFill>
                  <a:srgbClr val="0000FF"/>
                </a:solidFill>
                <a:latin typeface="Comic Sans MS" panose="030F0702030302020204" pitchFamily="66" charset="0"/>
              </a:rPr>
              <a:t>redno obveščanje zaposlenih o dogajanju v organizaciji. </a:t>
            </a:r>
          </a:p>
          <a:p>
            <a:pPr marL="285750" indent="-285750" algn="just">
              <a:buFont typeface="Wingdings" panose="05000000000000000000" pitchFamily="2" charset="2"/>
              <a:buChar char="Ø"/>
              <a:defRPr/>
            </a:pPr>
            <a:endParaRPr lang="sl-SI" sz="1400" b="1" dirty="0">
              <a:solidFill>
                <a:srgbClr val="0000FF"/>
              </a:solidFill>
              <a:latin typeface="Comic Sans MS" panose="030F0702030302020204" pitchFamily="66" charset="0"/>
            </a:endParaRPr>
          </a:p>
          <a:p>
            <a:pPr marL="457200" indent="-457200" algn="just">
              <a:buFont typeface="Wingdings" panose="05000000000000000000" pitchFamily="2" charset="2"/>
              <a:buChar char="Ø"/>
              <a:defRPr/>
            </a:pPr>
            <a:r>
              <a:rPr lang="sl-SI" sz="2600" b="1" dirty="0">
                <a:solidFill>
                  <a:srgbClr val="008000"/>
                </a:solidFill>
                <a:latin typeface="Comic Sans MS" panose="030F0702030302020204" pitchFamily="66" charset="0"/>
              </a:rPr>
              <a:t>ustvarjanje kulture sodelovanje in zaupanja med zaposlenimi.</a:t>
            </a:r>
          </a:p>
          <a:p>
            <a:pPr algn="just">
              <a:defRPr/>
            </a:pPr>
            <a:r>
              <a:rPr lang="sl-SI" sz="1400" b="1" dirty="0">
                <a:solidFill>
                  <a:srgbClr val="008000"/>
                </a:solidFill>
                <a:latin typeface="Comic Sans MS" panose="030F0702030302020204" pitchFamily="66" charset="0"/>
              </a:rPr>
              <a:t> </a:t>
            </a:r>
          </a:p>
          <a:p>
            <a:pPr marL="457200" indent="-457200" algn="just">
              <a:buFont typeface="Wingdings" panose="05000000000000000000" pitchFamily="2" charset="2"/>
              <a:buChar char="Ø"/>
              <a:defRPr/>
            </a:pPr>
            <a:r>
              <a:rPr lang="sl-SI" sz="2600" b="1" dirty="0">
                <a:solidFill>
                  <a:srgbClr val="0000FF"/>
                </a:solidFill>
                <a:latin typeface="Comic Sans MS" panose="030F0702030302020204" pitchFamily="66" charset="0"/>
              </a:rPr>
              <a:t>prijavljanje in reševanje primerov nasilja na delovnem mestu.</a:t>
            </a:r>
            <a:endParaRPr lang="sl-SI" dirty="0"/>
          </a:p>
        </p:txBody>
      </p:sp>
    </p:spTree>
    <p:extLst>
      <p:ext uri="{BB962C8B-B14F-4D97-AF65-F5344CB8AC3E}">
        <p14:creationId xmlns:p14="http://schemas.microsoft.com/office/powerpoint/2010/main" val="13393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179388" y="115888"/>
            <a:ext cx="8823325" cy="6432550"/>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r>
              <a:rPr lang="sl-SI" altLang="sl-SI" sz="2800" b="1" dirty="0" smtClean="0">
                <a:solidFill>
                  <a:srgbClr val="0000FF"/>
                </a:solidFill>
                <a:latin typeface="Comic Sans MS" panose="030F0702030302020204" pitchFamily="66" charset="0"/>
              </a:rPr>
              <a:t>Postopek obravnave žrtve po nasilnem dogodku </a:t>
            </a:r>
          </a:p>
          <a:p>
            <a:pPr eaLnBrk="1" hangingPunct="1">
              <a:defRPr/>
            </a:pPr>
            <a:endParaRPr lang="sl-SI" altLang="sl-SI" sz="1400" b="1" dirty="0" smtClean="0">
              <a:solidFill>
                <a:srgbClr val="0000FF"/>
              </a:solidFill>
              <a:latin typeface="Comic Sans MS" panose="030F0702030302020204" pitchFamily="66" charset="0"/>
            </a:endParaRPr>
          </a:p>
          <a:p>
            <a:pPr algn="just" eaLnBrk="1" hangingPunct="1">
              <a:defRPr/>
            </a:pPr>
            <a:r>
              <a:rPr lang="sl-SI" altLang="sl-SI" sz="2400" b="1" dirty="0" smtClean="0">
                <a:solidFill>
                  <a:srgbClr val="CC00FF"/>
                </a:solidFill>
                <a:latin typeface="Comic Sans MS" panose="030F0702030302020204" pitchFamily="66" charset="0"/>
              </a:rPr>
              <a:t>Po ZVZD delodajalec mora sprejeti dokument (politiko, protokol, sporazum) in se ga mora držati, če pride do kakršnega koli nasilnega dogodka. </a:t>
            </a:r>
          </a:p>
          <a:p>
            <a:pPr eaLnBrk="1" hangingPunct="1">
              <a:defRPr/>
            </a:pPr>
            <a:endParaRPr lang="sl-SI" altLang="sl-SI" sz="1200" b="1" dirty="0" smtClean="0">
              <a:solidFill>
                <a:srgbClr val="0000FF"/>
              </a:solidFill>
              <a:latin typeface="Comic Sans MS" panose="030F0702030302020204" pitchFamily="66" charset="0"/>
            </a:endParaRPr>
          </a:p>
          <a:p>
            <a:pPr algn="ctr" eaLnBrk="1" hangingPunct="1">
              <a:defRPr/>
            </a:pPr>
            <a:r>
              <a:rPr lang="sl-SI" altLang="sl-SI" sz="2800" b="1" dirty="0" smtClean="0">
                <a:solidFill>
                  <a:srgbClr val="0000FF"/>
                </a:solidFill>
                <a:latin typeface="Comic Sans MS" panose="030F0702030302020204" pitchFamily="66" charset="0"/>
              </a:rPr>
              <a:t>Obravnava žrtve </a:t>
            </a:r>
          </a:p>
          <a:p>
            <a:pPr eaLnBrk="1" hangingPunct="1">
              <a:defRPr/>
            </a:pPr>
            <a:endParaRPr lang="sl-SI" altLang="sl-SI" sz="1200" b="1" dirty="0" smtClean="0">
              <a:solidFill>
                <a:srgbClr val="0000FF"/>
              </a:solidFill>
              <a:latin typeface="Comic Sans MS" panose="030F0702030302020204" pitchFamily="66" charset="0"/>
            </a:endParaRPr>
          </a:p>
          <a:p>
            <a:pPr marL="342900" indent="-342900" eaLnBrk="1" hangingPunct="1">
              <a:buFont typeface="Wingdings" panose="05000000000000000000" pitchFamily="2" charset="2"/>
              <a:buChar char="ü"/>
              <a:defRPr/>
            </a:pPr>
            <a:r>
              <a:rPr lang="sl-SI" altLang="sl-SI" sz="2400" b="1" dirty="0" smtClean="0">
                <a:solidFill>
                  <a:srgbClr val="CC00FF"/>
                </a:solidFill>
                <a:latin typeface="Comic Sans MS" panose="030F0702030302020204" pitchFamily="66" charset="0"/>
              </a:rPr>
              <a:t>žrtev nasilja ali priča nasilnega dejanja, ne sme biti sam v urah po dogodku,</a:t>
            </a:r>
          </a:p>
          <a:p>
            <a:pPr eaLnBrk="1" hangingPunct="1">
              <a:defRPr/>
            </a:pPr>
            <a:endParaRPr lang="sl-SI" altLang="sl-SI" sz="1400" b="1" dirty="0" smtClean="0">
              <a:solidFill>
                <a:srgbClr val="CC00FF"/>
              </a:solidFill>
              <a:latin typeface="Comic Sans MS" panose="030F0702030302020204" pitchFamily="66" charset="0"/>
            </a:endParaRPr>
          </a:p>
          <a:p>
            <a:pPr marL="342900" indent="-342900" eaLnBrk="1" hangingPunct="1">
              <a:buFont typeface="Wingdings" panose="05000000000000000000" pitchFamily="2" charset="2"/>
              <a:buChar char="ü"/>
              <a:defRPr/>
            </a:pPr>
            <a:r>
              <a:rPr lang="sl-SI" altLang="sl-SI" sz="2400" b="1" dirty="0" smtClean="0">
                <a:solidFill>
                  <a:srgbClr val="0000FF"/>
                </a:solidFill>
                <a:latin typeface="Comic Sans MS" panose="030F0702030302020204" pitchFamily="66" charset="0"/>
              </a:rPr>
              <a:t>vključiti se morajo vodilni delavci, </a:t>
            </a:r>
          </a:p>
          <a:p>
            <a:pPr eaLnBrk="1" hangingPunct="1">
              <a:defRPr/>
            </a:pPr>
            <a:endParaRPr lang="sl-SI" altLang="sl-SI" sz="1400" b="1" dirty="0" smtClean="0">
              <a:solidFill>
                <a:srgbClr val="CC00FF"/>
              </a:solidFill>
              <a:latin typeface="Comic Sans MS" panose="030F0702030302020204" pitchFamily="66" charset="0"/>
            </a:endParaRPr>
          </a:p>
          <a:p>
            <a:pPr marL="342900" indent="-342900" eaLnBrk="1" hangingPunct="1">
              <a:buFont typeface="Wingdings" panose="05000000000000000000" pitchFamily="2" charset="2"/>
              <a:buChar char="ü"/>
              <a:defRPr/>
            </a:pPr>
            <a:r>
              <a:rPr lang="sl-SI" altLang="sl-SI" sz="2400" b="1" dirty="0" smtClean="0">
                <a:solidFill>
                  <a:srgbClr val="CC00FF"/>
                </a:solidFill>
                <a:latin typeface="Comic Sans MS" panose="030F0702030302020204" pitchFamily="66" charset="0"/>
              </a:rPr>
              <a:t>žrtvi se zagotovi psihološka pomoč takoj po dogodku in tudi kasneje, </a:t>
            </a:r>
          </a:p>
          <a:p>
            <a:pPr eaLnBrk="1" hangingPunct="1">
              <a:defRPr/>
            </a:pPr>
            <a:endParaRPr lang="sl-SI" altLang="sl-SI" sz="1400" b="1" dirty="0" smtClean="0">
              <a:solidFill>
                <a:srgbClr val="CC00FF"/>
              </a:solidFill>
              <a:latin typeface="Comic Sans MS" panose="030F0702030302020204" pitchFamily="66" charset="0"/>
            </a:endParaRPr>
          </a:p>
          <a:p>
            <a:pPr marL="342900" indent="-342900" eaLnBrk="1" hangingPunct="1">
              <a:buFont typeface="Wingdings" panose="05000000000000000000" pitchFamily="2" charset="2"/>
              <a:buChar char="ü"/>
              <a:defRPr/>
            </a:pPr>
            <a:r>
              <a:rPr lang="sl-SI" altLang="sl-SI" sz="2400" b="1" dirty="0" smtClean="0">
                <a:solidFill>
                  <a:srgbClr val="0000FF"/>
                </a:solidFill>
                <a:latin typeface="Comic Sans MS" panose="030F0702030302020204" pitchFamily="66" charset="0"/>
              </a:rPr>
              <a:t>žrtvi se zagotovi pomoč pri upravnih in pravnih postopkih (poročanje, tožba),</a:t>
            </a:r>
          </a:p>
          <a:p>
            <a:pPr eaLnBrk="1" hangingPunct="1">
              <a:defRPr/>
            </a:pPr>
            <a:r>
              <a:rPr lang="sl-SI" altLang="sl-SI" sz="1400" b="1" dirty="0" smtClean="0">
                <a:solidFill>
                  <a:srgbClr val="0000FF"/>
                </a:solidFill>
                <a:latin typeface="Comic Sans MS" panose="030F0702030302020204" pitchFamily="66" charset="0"/>
              </a:rPr>
              <a:t> </a:t>
            </a:r>
          </a:p>
          <a:p>
            <a:pPr marL="342900" indent="-342900" eaLnBrk="1" hangingPunct="1">
              <a:buFont typeface="Wingdings" panose="05000000000000000000" pitchFamily="2" charset="2"/>
              <a:buChar char="ü"/>
              <a:defRPr/>
            </a:pPr>
            <a:r>
              <a:rPr lang="sl-SI" altLang="sl-SI" sz="2400" b="1" dirty="0" smtClean="0">
                <a:solidFill>
                  <a:srgbClr val="CC00FF"/>
                </a:solidFill>
                <a:latin typeface="Comic Sans MS" panose="030F0702030302020204" pitchFamily="66" charset="0"/>
              </a:rPr>
              <a:t>obvestiti delavce, da bi preprečili širjenje govoric.</a:t>
            </a:r>
          </a:p>
        </p:txBody>
      </p:sp>
    </p:spTree>
    <p:extLst>
      <p:ext uri="{BB962C8B-B14F-4D97-AF65-F5344CB8AC3E}">
        <p14:creationId xmlns:p14="http://schemas.microsoft.com/office/powerpoint/2010/main" val="3655499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212725" y="115888"/>
            <a:ext cx="8669338" cy="6402387"/>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342900" indent="-342900" algn="just" eaLnBrk="1" hangingPunct="1">
              <a:buFont typeface="Wingdings" panose="05000000000000000000" pitchFamily="2" charset="2"/>
              <a:buChar char="ü"/>
              <a:defRPr/>
            </a:pPr>
            <a:r>
              <a:rPr lang="sl-SI" altLang="sl-SI" sz="3400" b="1" dirty="0" smtClean="0">
                <a:solidFill>
                  <a:srgbClr val="0000FF"/>
                </a:solidFill>
                <a:latin typeface="Comic Sans MS" panose="030F0702030302020204" pitchFamily="66" charset="0"/>
              </a:rPr>
              <a:t>pregledati oceno tveganja, da bi ugotovili, kateri dodatni ukrepi so potrebni, </a:t>
            </a:r>
          </a:p>
          <a:p>
            <a:pPr algn="just" eaLnBrk="1" hangingPunct="1">
              <a:defRPr/>
            </a:pPr>
            <a:endParaRPr lang="sl-SI" altLang="sl-SI" b="1" dirty="0" smtClean="0">
              <a:solidFill>
                <a:srgbClr val="0000FF"/>
              </a:solidFill>
              <a:latin typeface="Comic Sans MS" panose="030F0702030302020204" pitchFamily="66" charset="0"/>
            </a:endParaRPr>
          </a:p>
          <a:p>
            <a:pPr marL="342900" indent="-342900" algn="just" eaLnBrk="1" hangingPunct="1">
              <a:buFont typeface="Wingdings" panose="05000000000000000000" pitchFamily="2" charset="2"/>
              <a:buChar char="ü"/>
              <a:defRPr/>
            </a:pPr>
            <a:r>
              <a:rPr lang="sl-SI" altLang="sl-SI" sz="3400" b="1" dirty="0" smtClean="0">
                <a:solidFill>
                  <a:srgbClr val="008000"/>
                </a:solidFill>
                <a:latin typeface="Comic Sans MS" panose="030F0702030302020204" pitchFamily="66" charset="0"/>
              </a:rPr>
              <a:t>dogodek moramo v celoti preiskati (žrtvi moramo zagotoviti okolje, v katerem se ne bo počutila krivo), </a:t>
            </a:r>
          </a:p>
          <a:p>
            <a:pPr algn="just" eaLnBrk="1" hangingPunct="1">
              <a:defRPr/>
            </a:pPr>
            <a:endParaRPr lang="sl-SI" altLang="sl-SI" b="1" dirty="0" smtClean="0">
              <a:solidFill>
                <a:srgbClr val="CC00FF"/>
              </a:solidFill>
              <a:latin typeface="Comic Sans MS" panose="030F0702030302020204" pitchFamily="66" charset="0"/>
            </a:endParaRPr>
          </a:p>
          <a:p>
            <a:pPr marL="342900" indent="-342900" algn="just" eaLnBrk="1" hangingPunct="1">
              <a:buFont typeface="Wingdings" panose="05000000000000000000" pitchFamily="2" charset="2"/>
              <a:buChar char="ü"/>
              <a:defRPr/>
            </a:pPr>
            <a:r>
              <a:rPr lang="sl-SI" altLang="sl-SI" sz="3400" b="1" dirty="0" smtClean="0">
                <a:solidFill>
                  <a:srgbClr val="0000FF"/>
                </a:solidFill>
                <a:latin typeface="Comic Sans MS" panose="030F0702030302020204" pitchFamily="66" charset="0"/>
              </a:rPr>
              <a:t>dejstva je treba zapisati, vključno z dogodki psihološke narave, in ugotoviti, kako je prišlo do dogodka, da bi lahko izboljšali preventivne ukrepe.</a:t>
            </a:r>
            <a:endParaRPr lang="sl-SI" altLang="sl-SI" sz="3400" dirty="0" smtClean="0"/>
          </a:p>
        </p:txBody>
      </p:sp>
    </p:spTree>
    <p:extLst>
      <p:ext uri="{BB962C8B-B14F-4D97-AF65-F5344CB8AC3E}">
        <p14:creationId xmlns:p14="http://schemas.microsoft.com/office/powerpoint/2010/main" val="1302090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79388" y="115888"/>
            <a:ext cx="8856662" cy="64325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sl-SI" altLang="sl-SI" sz="2800" b="1" dirty="0">
                <a:solidFill>
                  <a:srgbClr val="CC00FF"/>
                </a:solidFill>
                <a:latin typeface="Comic Sans MS" panose="030F0702030302020204" pitchFamily="66" charset="0"/>
              </a:rPr>
              <a:t>Osebnostne lastnosti osebe, ki nam nudi pomoč</a:t>
            </a:r>
          </a:p>
          <a:p>
            <a:pPr>
              <a:defRPr/>
            </a:pPr>
            <a:endParaRPr lang="sl-SI" altLang="sl-SI" sz="2400" b="1" dirty="0">
              <a:solidFill>
                <a:srgbClr val="CC00FF"/>
              </a:solidFill>
              <a:latin typeface="Comic Sans MS" panose="030F0702030302020204" pitchFamily="66" charset="0"/>
            </a:endParaRPr>
          </a:p>
          <a:p>
            <a:pPr marL="342900" indent="-342900" algn="just">
              <a:buFont typeface="Wingdings" panose="05000000000000000000" pitchFamily="2" charset="2"/>
              <a:buChar char="Ø"/>
              <a:defRPr/>
            </a:pPr>
            <a:r>
              <a:rPr lang="sl-SI" altLang="sl-SI" sz="2400" b="1" dirty="0">
                <a:solidFill>
                  <a:srgbClr val="0000FF"/>
                </a:solidFill>
                <a:latin typeface="Comic Sans MS" panose="030F0702030302020204" pitchFamily="66" charset="0"/>
              </a:rPr>
              <a:t>Imeti mora pozitiven odnos do dela, ki ga opravlja.</a:t>
            </a:r>
          </a:p>
          <a:p>
            <a:pPr algn="just">
              <a:defRPr/>
            </a:pPr>
            <a:endParaRPr lang="sl-SI" altLang="sl-SI" sz="1200" b="1" dirty="0">
              <a:solidFill>
                <a:srgbClr val="CC00FF"/>
              </a:solidFill>
              <a:latin typeface="Comic Sans MS" panose="030F0702030302020204" pitchFamily="66" charset="0"/>
            </a:endParaRPr>
          </a:p>
          <a:p>
            <a:pPr marL="342900" indent="-342900" algn="just">
              <a:buFont typeface="Wingdings" panose="05000000000000000000" pitchFamily="2" charset="2"/>
              <a:buChar char="Ø"/>
              <a:defRPr/>
            </a:pPr>
            <a:r>
              <a:rPr lang="sl-SI" altLang="sl-SI" sz="2400" b="1" dirty="0">
                <a:solidFill>
                  <a:srgbClr val="CC00FF"/>
                </a:solidFill>
                <a:latin typeface="Comic Sans MS" panose="030F0702030302020204" pitchFamily="66" charset="0"/>
              </a:rPr>
              <a:t>Imeti mora ustrezno znanje s področja nasilja na delovnem mestu.</a:t>
            </a:r>
          </a:p>
          <a:p>
            <a:pPr algn="just">
              <a:defRPr/>
            </a:pPr>
            <a:r>
              <a:rPr lang="sl-SI" altLang="sl-SI" sz="1200" b="1" dirty="0">
                <a:solidFill>
                  <a:srgbClr val="CC00FF"/>
                </a:solidFill>
                <a:latin typeface="Comic Sans MS" panose="030F0702030302020204" pitchFamily="66" charset="0"/>
              </a:rPr>
              <a:t> </a:t>
            </a:r>
          </a:p>
          <a:p>
            <a:pPr marL="342900" indent="-342900" algn="just">
              <a:buFont typeface="Wingdings" panose="05000000000000000000" pitchFamily="2" charset="2"/>
              <a:buChar char="Ø"/>
              <a:defRPr/>
            </a:pPr>
            <a:r>
              <a:rPr lang="sl-SI" altLang="sl-SI" sz="2400" b="1" dirty="0">
                <a:solidFill>
                  <a:srgbClr val="0000FF"/>
                </a:solidFill>
                <a:latin typeface="Comic Sans MS" panose="030F0702030302020204" pitchFamily="66" charset="0"/>
              </a:rPr>
              <a:t>Znati mora sprejemati in upoštevati mnenja drugih. </a:t>
            </a:r>
          </a:p>
          <a:p>
            <a:pPr marL="171450" indent="-171450" algn="just">
              <a:buFont typeface="Wingdings" panose="05000000000000000000" pitchFamily="2" charset="2"/>
              <a:buChar char="Ø"/>
              <a:defRPr/>
            </a:pPr>
            <a:endParaRPr lang="sl-SI" altLang="sl-SI" sz="1200" b="1" dirty="0">
              <a:solidFill>
                <a:srgbClr val="CC00FF"/>
              </a:solidFill>
              <a:latin typeface="Comic Sans MS" panose="030F0702030302020204" pitchFamily="66" charset="0"/>
            </a:endParaRPr>
          </a:p>
          <a:p>
            <a:pPr marL="342900" indent="-342900" algn="just">
              <a:buFont typeface="Wingdings" panose="05000000000000000000" pitchFamily="2" charset="2"/>
              <a:buChar char="Ø"/>
              <a:defRPr/>
            </a:pPr>
            <a:r>
              <a:rPr lang="sl-SI" altLang="sl-SI" sz="2400" b="1" dirty="0">
                <a:solidFill>
                  <a:srgbClr val="CC00FF"/>
                </a:solidFill>
                <a:latin typeface="Comic Sans MS" panose="030F0702030302020204" pitchFamily="66" charset="0"/>
              </a:rPr>
              <a:t>Znati se mora vživeti v težave drugih. </a:t>
            </a:r>
          </a:p>
          <a:p>
            <a:pPr marL="171450" indent="-171450" algn="just">
              <a:buFont typeface="Wingdings" panose="05000000000000000000" pitchFamily="2" charset="2"/>
              <a:buChar char="Ø"/>
              <a:defRPr/>
            </a:pPr>
            <a:endParaRPr lang="sl-SI" altLang="sl-SI" sz="1200" b="1" dirty="0">
              <a:solidFill>
                <a:srgbClr val="CC00FF"/>
              </a:solidFill>
              <a:latin typeface="Comic Sans MS" panose="030F0702030302020204" pitchFamily="66" charset="0"/>
            </a:endParaRPr>
          </a:p>
          <a:p>
            <a:pPr marL="342900" indent="-342900" algn="just">
              <a:buFont typeface="Wingdings" panose="05000000000000000000" pitchFamily="2" charset="2"/>
              <a:buChar char="Ø"/>
              <a:defRPr/>
            </a:pPr>
            <a:r>
              <a:rPr lang="sl-SI" altLang="sl-SI" sz="2400" b="1" dirty="0">
                <a:solidFill>
                  <a:srgbClr val="0000FF"/>
                </a:solidFill>
                <a:latin typeface="Comic Sans MS" panose="030F0702030302020204" pitchFamily="66" charset="0"/>
              </a:rPr>
              <a:t>Znati jim mora nuditi pomoč. </a:t>
            </a:r>
          </a:p>
          <a:p>
            <a:pPr marL="171450" indent="-171450" algn="just">
              <a:buFont typeface="Wingdings" panose="05000000000000000000" pitchFamily="2" charset="2"/>
              <a:buChar char="Ø"/>
              <a:defRPr/>
            </a:pPr>
            <a:endParaRPr lang="sl-SI" altLang="sl-SI" sz="1200" b="1" dirty="0">
              <a:solidFill>
                <a:srgbClr val="CC00FF"/>
              </a:solidFill>
              <a:latin typeface="Comic Sans MS" panose="030F0702030302020204" pitchFamily="66" charset="0"/>
            </a:endParaRPr>
          </a:p>
          <a:p>
            <a:pPr marL="342900" indent="-342900" algn="just">
              <a:buFont typeface="Wingdings" panose="05000000000000000000" pitchFamily="2" charset="2"/>
              <a:buChar char="Ø"/>
              <a:defRPr/>
            </a:pPr>
            <a:r>
              <a:rPr lang="sl-SI" altLang="sl-SI" sz="2400" b="1" dirty="0">
                <a:solidFill>
                  <a:srgbClr val="CC00FF"/>
                </a:solidFill>
                <a:latin typeface="Comic Sans MS" panose="030F0702030302020204" pitchFamily="66" charset="0"/>
              </a:rPr>
              <a:t>Znati mora jasno postaviti meje v komunikaciji. </a:t>
            </a:r>
          </a:p>
          <a:p>
            <a:pPr marL="171450" indent="-171450" algn="just">
              <a:buFont typeface="Wingdings" panose="05000000000000000000" pitchFamily="2" charset="2"/>
              <a:buChar char="Ø"/>
              <a:defRPr/>
            </a:pPr>
            <a:endParaRPr lang="sl-SI" altLang="sl-SI" sz="1200" b="1" dirty="0">
              <a:solidFill>
                <a:srgbClr val="CC00FF"/>
              </a:solidFill>
              <a:latin typeface="Comic Sans MS" panose="030F0702030302020204" pitchFamily="66" charset="0"/>
            </a:endParaRPr>
          </a:p>
          <a:p>
            <a:pPr marL="342900" indent="-342900" algn="just">
              <a:buFont typeface="Wingdings" panose="05000000000000000000" pitchFamily="2" charset="2"/>
              <a:buChar char="Ø"/>
              <a:defRPr/>
            </a:pPr>
            <a:r>
              <a:rPr lang="sl-SI" altLang="sl-SI" sz="2400" b="1" dirty="0">
                <a:solidFill>
                  <a:srgbClr val="0000FF"/>
                </a:solidFill>
                <a:latin typeface="Comic Sans MS" panose="030F0702030302020204" pitchFamily="66" charset="0"/>
              </a:rPr>
              <a:t>Poznati mora komunikacijske tehnike, osnove svetovanja in osnove reševanja problemov. </a:t>
            </a:r>
          </a:p>
          <a:p>
            <a:pPr marL="171450" indent="-171450" algn="just">
              <a:buFont typeface="Wingdings" panose="05000000000000000000" pitchFamily="2" charset="2"/>
              <a:buChar char="Ø"/>
              <a:defRPr/>
            </a:pPr>
            <a:endParaRPr lang="sl-SI" altLang="sl-SI" sz="1200" b="1" dirty="0">
              <a:solidFill>
                <a:srgbClr val="CC00FF"/>
              </a:solidFill>
              <a:latin typeface="Comic Sans MS" panose="030F0702030302020204" pitchFamily="66" charset="0"/>
            </a:endParaRPr>
          </a:p>
          <a:p>
            <a:pPr marL="342900" indent="-342900" algn="just">
              <a:buFont typeface="Wingdings" panose="05000000000000000000" pitchFamily="2" charset="2"/>
              <a:buChar char="Ø"/>
              <a:defRPr/>
            </a:pPr>
            <a:r>
              <a:rPr lang="sl-SI" altLang="sl-SI" sz="2400" b="1" dirty="0">
                <a:solidFill>
                  <a:srgbClr val="CC00FF"/>
                </a:solidFill>
                <a:latin typeface="Comic Sans MS" panose="030F0702030302020204" pitchFamily="66" charset="0"/>
              </a:rPr>
              <a:t>V primeru težav se mora pravočasno obrniti neposredno na pristojno pravno službo oz. inšpektorat za delo. </a:t>
            </a:r>
          </a:p>
        </p:txBody>
      </p:sp>
    </p:spTree>
    <p:extLst>
      <p:ext uri="{BB962C8B-B14F-4D97-AF65-F5344CB8AC3E}">
        <p14:creationId xmlns:p14="http://schemas.microsoft.com/office/powerpoint/2010/main" val="1805144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ravokotnik 3"/>
          <p:cNvSpPr>
            <a:spLocks noChangeArrowheads="1"/>
          </p:cNvSpPr>
          <p:nvPr/>
        </p:nvSpPr>
        <p:spPr bwMode="auto">
          <a:xfrm>
            <a:off x="312738" y="188913"/>
            <a:ext cx="8567737" cy="6494462"/>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Clr>
                <a:srgbClr val="CC00FF"/>
              </a:buClr>
              <a:buFontTx/>
              <a:buNone/>
            </a:pPr>
            <a:r>
              <a:rPr lang="sl-SI" altLang="sl-SI" b="1" dirty="0">
                <a:solidFill>
                  <a:srgbClr val="CC00FF"/>
                </a:solidFill>
                <a:latin typeface="Comic Sans MS" pitchFamily="66" charset="0"/>
              </a:rPr>
              <a:t>Zakon o varnosti in zdravju pri delu</a:t>
            </a:r>
            <a:endParaRPr lang="sl-SI" altLang="sl-SI" dirty="0">
              <a:solidFill>
                <a:srgbClr val="CC00FF"/>
              </a:solidFill>
            </a:endParaRPr>
          </a:p>
          <a:p>
            <a:pPr algn="ctr" eaLnBrk="1" hangingPunct="1">
              <a:spcBef>
                <a:spcPct val="0"/>
              </a:spcBef>
              <a:buFontTx/>
              <a:buNone/>
            </a:pPr>
            <a:r>
              <a:rPr lang="sl-SI" altLang="sl-SI" b="1" dirty="0">
                <a:solidFill>
                  <a:srgbClr val="CC00FF"/>
                </a:solidFill>
                <a:latin typeface="Comic Sans MS" pitchFamily="66" charset="0"/>
              </a:rPr>
              <a:t>(Uradnem listu RS,št 43/2011) v:</a:t>
            </a:r>
            <a:endParaRPr lang="sl-SI" altLang="sl-SI" dirty="0">
              <a:solidFill>
                <a:srgbClr val="CC00FF"/>
              </a:solidFill>
              <a:latin typeface="Comic Sans MS" pitchFamily="66" charset="0"/>
            </a:endParaRPr>
          </a:p>
          <a:p>
            <a:pPr algn="ctr" eaLnBrk="1" hangingPunct="1">
              <a:spcBef>
                <a:spcPct val="0"/>
              </a:spcBef>
              <a:buFontTx/>
              <a:buNone/>
            </a:pPr>
            <a:endParaRPr lang="sl-SI" altLang="sl-SI" dirty="0">
              <a:solidFill>
                <a:srgbClr val="0000FF"/>
              </a:solidFill>
            </a:endParaRPr>
          </a:p>
          <a:p>
            <a:pPr eaLnBrk="1" hangingPunct="1">
              <a:spcBef>
                <a:spcPct val="0"/>
              </a:spcBef>
              <a:buFontTx/>
              <a:buNone/>
            </a:pPr>
            <a:r>
              <a:rPr lang="sl-SI" altLang="sl-SI" b="1" dirty="0" err="1">
                <a:solidFill>
                  <a:srgbClr val="0000FF"/>
                </a:solidFill>
                <a:latin typeface="Comic Sans MS" pitchFamily="66" charset="0"/>
              </a:rPr>
              <a:t>24.člen</a:t>
            </a:r>
            <a:r>
              <a:rPr lang="sl-SI" altLang="sl-SI" b="1" dirty="0">
                <a:solidFill>
                  <a:srgbClr val="0000FF"/>
                </a:solidFill>
                <a:latin typeface="Comic Sans MS" pitchFamily="66" charset="0"/>
              </a:rPr>
              <a:t>-delodajalec sprejme ukrepe za:</a:t>
            </a:r>
          </a:p>
          <a:p>
            <a:pPr eaLnBrk="1" hangingPunct="1">
              <a:spcBef>
                <a:spcPct val="0"/>
              </a:spcBef>
              <a:buFontTx/>
              <a:buNone/>
            </a:pPr>
            <a:r>
              <a:rPr lang="sl-SI" altLang="sl-SI" b="1" dirty="0">
                <a:solidFill>
                  <a:srgbClr val="0000FF"/>
                </a:solidFill>
                <a:latin typeface="Comic Sans MS" pitchFamily="66" charset="0"/>
              </a:rPr>
              <a:t> </a:t>
            </a:r>
          </a:p>
          <a:p>
            <a:pPr eaLnBrk="1" hangingPunct="1">
              <a:spcBef>
                <a:spcPct val="0"/>
              </a:spcBef>
              <a:buClr>
                <a:srgbClr val="0000FF"/>
              </a:buClr>
              <a:buFont typeface="Wingdings" pitchFamily="2" charset="2"/>
              <a:buChar char="ü"/>
            </a:pPr>
            <a:r>
              <a:rPr lang="sl-SI" altLang="sl-SI" b="1" dirty="0">
                <a:solidFill>
                  <a:srgbClr val="9900CC"/>
                </a:solidFill>
                <a:latin typeface="Comic Sans MS" pitchFamily="66" charset="0"/>
              </a:rPr>
              <a:t> </a:t>
            </a:r>
            <a:r>
              <a:rPr lang="sl-SI" altLang="sl-SI" b="1" dirty="0">
                <a:solidFill>
                  <a:srgbClr val="CC00FF"/>
                </a:solidFill>
                <a:latin typeface="Comic Sans MS" pitchFamily="66" charset="0"/>
              </a:rPr>
              <a:t>preprečevanje, </a:t>
            </a:r>
          </a:p>
          <a:p>
            <a:pPr eaLnBrk="1" hangingPunct="1">
              <a:spcBef>
                <a:spcPct val="0"/>
              </a:spcBef>
              <a:buClr>
                <a:srgbClr val="0000FF"/>
              </a:buClr>
              <a:buFont typeface="Wingdings" pitchFamily="2" charset="2"/>
              <a:buChar char="ü"/>
            </a:pPr>
            <a:r>
              <a:rPr lang="sl-SI" altLang="sl-SI" b="1" dirty="0">
                <a:solidFill>
                  <a:srgbClr val="CC00FF"/>
                </a:solidFill>
                <a:latin typeface="Comic Sans MS" pitchFamily="66" charset="0"/>
              </a:rPr>
              <a:t> odpravljanje, </a:t>
            </a:r>
          </a:p>
          <a:p>
            <a:pPr eaLnBrk="1" hangingPunct="1">
              <a:spcBef>
                <a:spcPct val="0"/>
              </a:spcBef>
              <a:buClr>
                <a:srgbClr val="0000FF"/>
              </a:buClr>
              <a:buFont typeface="Wingdings" pitchFamily="2" charset="2"/>
              <a:buChar char="ü"/>
            </a:pPr>
            <a:r>
              <a:rPr lang="sl-SI" altLang="sl-SI" b="1" dirty="0">
                <a:solidFill>
                  <a:srgbClr val="CC00FF"/>
                </a:solidFill>
                <a:latin typeface="Comic Sans MS" pitchFamily="66" charset="0"/>
              </a:rPr>
              <a:t> obvladovanje primerov nasilja,kot je:</a:t>
            </a:r>
          </a:p>
          <a:p>
            <a:pPr eaLnBrk="1" hangingPunct="1">
              <a:spcBef>
                <a:spcPct val="0"/>
              </a:spcBef>
              <a:buClr>
                <a:schemeClr val="bg1"/>
              </a:buClr>
              <a:buFont typeface="Wingdings" pitchFamily="2" charset="2"/>
              <a:buChar char="ü"/>
            </a:pPr>
            <a:endParaRPr lang="sl-SI" altLang="sl-SI" b="1" dirty="0">
              <a:solidFill>
                <a:srgbClr val="0000FF"/>
              </a:solidFill>
              <a:latin typeface="Comic Sans MS" pitchFamily="66" charset="0"/>
            </a:endParaRPr>
          </a:p>
          <a:p>
            <a:pPr eaLnBrk="1" hangingPunct="1">
              <a:spcBef>
                <a:spcPct val="0"/>
              </a:spcBef>
              <a:buClr>
                <a:srgbClr val="9900CC"/>
              </a:buClr>
              <a:buFont typeface="Wingdings" pitchFamily="2" charset="2"/>
              <a:buChar char="ü"/>
            </a:pPr>
            <a:r>
              <a:rPr lang="sl-SI" altLang="sl-SI" b="1" dirty="0">
                <a:solidFill>
                  <a:srgbClr val="0000FF"/>
                </a:solidFill>
                <a:latin typeface="Comic Sans MS" pitchFamily="66" charset="0"/>
              </a:rPr>
              <a:t> trpinčenje, </a:t>
            </a:r>
          </a:p>
          <a:p>
            <a:pPr eaLnBrk="1" hangingPunct="1">
              <a:spcBef>
                <a:spcPct val="0"/>
              </a:spcBef>
              <a:buClr>
                <a:srgbClr val="9900CC"/>
              </a:buClr>
              <a:buFont typeface="Wingdings" pitchFamily="2" charset="2"/>
              <a:buChar char="ü"/>
            </a:pPr>
            <a:r>
              <a:rPr lang="sl-SI" altLang="sl-SI" b="1" dirty="0">
                <a:solidFill>
                  <a:srgbClr val="0000FF"/>
                </a:solidFill>
                <a:latin typeface="Comic Sans MS" pitchFamily="66" charset="0"/>
              </a:rPr>
              <a:t> nadlegovanje,</a:t>
            </a:r>
          </a:p>
          <a:p>
            <a:pPr eaLnBrk="1" hangingPunct="1">
              <a:spcBef>
                <a:spcPct val="0"/>
              </a:spcBef>
              <a:buClr>
                <a:srgbClr val="9900CC"/>
              </a:buClr>
              <a:buFont typeface="Wingdings" pitchFamily="2" charset="2"/>
              <a:buChar char="ü"/>
            </a:pPr>
            <a:r>
              <a:rPr lang="sl-SI" altLang="sl-SI" b="1" dirty="0">
                <a:solidFill>
                  <a:srgbClr val="0000FF"/>
                </a:solidFill>
                <a:latin typeface="Comic Sans MS" pitchFamily="66" charset="0"/>
              </a:rPr>
              <a:t> druge oblike psihosocialnega tveganja,</a:t>
            </a:r>
          </a:p>
          <a:p>
            <a:pPr eaLnBrk="1" hangingPunct="1">
              <a:spcBef>
                <a:spcPct val="0"/>
              </a:spcBef>
              <a:buClr>
                <a:srgbClr val="9900CC"/>
              </a:buClr>
              <a:buFontTx/>
              <a:buNone/>
            </a:pPr>
            <a:r>
              <a:rPr lang="sl-SI" altLang="sl-SI" b="1" dirty="0">
                <a:solidFill>
                  <a:srgbClr val="0000FF"/>
                </a:solidFill>
                <a:latin typeface="Comic Sans MS" pitchFamily="66" charset="0"/>
              </a:rPr>
              <a:t>   ki lahko vpliva na zdravje delavcev.</a:t>
            </a:r>
            <a:endParaRPr lang="sl-SI" altLang="sl-SI" dirty="0">
              <a:solidFill>
                <a:srgbClr val="0000FF"/>
              </a:solidFill>
            </a:endParaRPr>
          </a:p>
        </p:txBody>
      </p:sp>
    </p:spTree>
    <p:extLst>
      <p:ext uri="{BB962C8B-B14F-4D97-AF65-F5344CB8AC3E}">
        <p14:creationId xmlns:p14="http://schemas.microsoft.com/office/powerpoint/2010/main" val="711165277"/>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179388" y="115888"/>
            <a:ext cx="8785225" cy="6526212"/>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pPr>
            <a:r>
              <a:rPr lang="sl-SI" altLang="sl-SI" b="1" dirty="0">
                <a:solidFill>
                  <a:srgbClr val="0000FF"/>
                </a:solidFill>
                <a:latin typeface="Comic Sans MS" pitchFamily="66" charset="0"/>
              </a:rPr>
              <a:t>Ko vas žrtev izbere za zaupnika naredite naslednje</a:t>
            </a:r>
          </a:p>
          <a:p>
            <a:pPr algn="ctr" eaLnBrk="1" hangingPunct="1">
              <a:spcBef>
                <a:spcPct val="0"/>
              </a:spcBef>
              <a:buFontTx/>
              <a:buNone/>
            </a:pPr>
            <a:endParaRPr lang="sl-SI" altLang="sl-SI" sz="2000" b="1" dirty="0">
              <a:solidFill>
                <a:srgbClr val="0000FF"/>
              </a:solidFill>
              <a:latin typeface="Comic Sans MS" pitchFamily="66" charset="0"/>
            </a:endParaRPr>
          </a:p>
          <a:p>
            <a:pPr algn="ctr" eaLnBrk="1" hangingPunct="1">
              <a:spcBef>
                <a:spcPct val="0"/>
              </a:spcBef>
              <a:buFontTx/>
              <a:buNone/>
            </a:pPr>
            <a:r>
              <a:rPr lang="sl-SI" altLang="sl-SI" sz="1400" b="1" dirty="0">
                <a:solidFill>
                  <a:srgbClr val="0000FF"/>
                </a:solidFill>
                <a:latin typeface="Comic Sans MS" pitchFamily="66" charset="0"/>
              </a:rPr>
              <a:t> </a:t>
            </a:r>
            <a:endParaRPr lang="sl-SI" altLang="sl-SI" sz="1400" dirty="0">
              <a:solidFill>
                <a:srgbClr val="0000FF"/>
              </a:solidFill>
              <a:latin typeface="Comic Sans MS" pitchFamily="66" charset="0"/>
            </a:endParaRPr>
          </a:p>
          <a:p>
            <a:pPr algn="just" eaLnBrk="1" hangingPunct="1">
              <a:spcBef>
                <a:spcPct val="0"/>
              </a:spcBef>
              <a:buFont typeface="Wingdings" pitchFamily="2" charset="2"/>
              <a:buChar char="ü"/>
            </a:pPr>
            <a:r>
              <a:rPr lang="sl-SI" altLang="sl-SI" sz="2800" b="1" dirty="0">
                <a:solidFill>
                  <a:srgbClr val="CC00FF"/>
                </a:solidFill>
                <a:latin typeface="Comic Sans MS" pitchFamily="66" charset="0"/>
              </a:rPr>
              <a:t>Zagotovite varen, miren prostor, kjer ne bo zunanjih motenj.</a:t>
            </a:r>
          </a:p>
          <a:p>
            <a:pPr algn="just" eaLnBrk="1" hangingPunct="1">
              <a:spcBef>
                <a:spcPct val="0"/>
              </a:spcBef>
              <a:buFontTx/>
              <a:buNone/>
            </a:pPr>
            <a:endParaRPr lang="sl-SI" altLang="sl-SI" sz="1400" b="1" dirty="0">
              <a:solidFill>
                <a:srgbClr val="0000FF"/>
              </a:solidFill>
              <a:latin typeface="Comic Sans MS" pitchFamily="66" charset="0"/>
            </a:endParaRPr>
          </a:p>
          <a:p>
            <a:pPr algn="just" eaLnBrk="1" hangingPunct="1">
              <a:spcBef>
                <a:spcPct val="0"/>
              </a:spcBef>
              <a:buFont typeface="Wingdings" pitchFamily="2" charset="2"/>
              <a:buChar char="ü"/>
            </a:pPr>
            <a:r>
              <a:rPr lang="sl-SI" altLang="sl-SI" sz="2800" b="1" dirty="0">
                <a:solidFill>
                  <a:srgbClr val="0000FF"/>
                </a:solidFill>
                <a:latin typeface="Comic Sans MS" pitchFamily="66" charset="0"/>
              </a:rPr>
              <a:t>Poslušajte (ne kažite nemira, vzemite si čas , zgodbo sprejmite).</a:t>
            </a:r>
          </a:p>
          <a:p>
            <a:pPr algn="just" eaLnBrk="1" hangingPunct="1">
              <a:spcBef>
                <a:spcPct val="0"/>
              </a:spcBef>
              <a:buFontTx/>
              <a:buNone/>
            </a:pPr>
            <a:r>
              <a:rPr lang="sl-SI" altLang="sl-SI" sz="2800" b="1" dirty="0">
                <a:solidFill>
                  <a:srgbClr val="0000FF"/>
                </a:solidFill>
                <a:latin typeface="Comic Sans MS" pitchFamily="66" charset="0"/>
              </a:rPr>
              <a:t>  Ko konča s pripovedovanjem, mu povejte, da    mu verjamete, in vprašajte ga, kaj od vas</a:t>
            </a:r>
          </a:p>
          <a:p>
            <a:pPr algn="just" eaLnBrk="1" hangingPunct="1">
              <a:spcBef>
                <a:spcPct val="0"/>
              </a:spcBef>
              <a:buFontTx/>
              <a:buNone/>
            </a:pPr>
            <a:r>
              <a:rPr lang="sl-SI" altLang="sl-SI" sz="2800" b="1" dirty="0">
                <a:solidFill>
                  <a:srgbClr val="0000FF"/>
                </a:solidFill>
                <a:latin typeface="Comic Sans MS" pitchFamily="66" charset="0"/>
              </a:rPr>
              <a:t>  pričakuje). </a:t>
            </a:r>
          </a:p>
          <a:p>
            <a:pPr algn="just" eaLnBrk="1" hangingPunct="1">
              <a:spcBef>
                <a:spcPct val="0"/>
              </a:spcBef>
              <a:buFontTx/>
              <a:buNone/>
            </a:pPr>
            <a:endParaRPr lang="sl-SI" altLang="sl-SI" sz="1400" b="1" dirty="0">
              <a:solidFill>
                <a:srgbClr val="0000FF"/>
              </a:solidFill>
              <a:latin typeface="Comic Sans MS" pitchFamily="66" charset="0"/>
            </a:endParaRPr>
          </a:p>
          <a:p>
            <a:pPr algn="just" eaLnBrk="1" hangingPunct="1">
              <a:spcBef>
                <a:spcPct val="0"/>
              </a:spcBef>
              <a:buFont typeface="Wingdings" pitchFamily="2" charset="2"/>
              <a:buChar char="ü"/>
            </a:pPr>
            <a:r>
              <a:rPr lang="sl-SI" altLang="sl-SI" sz="2800" b="1" dirty="0">
                <a:solidFill>
                  <a:srgbClr val="CC00FF"/>
                </a:solidFill>
                <a:latin typeface="Comic Sans MS" pitchFamily="66" charset="0"/>
              </a:rPr>
              <a:t>Sprašujte, vendar ne sodite (kako se počutite? ali imate poškodbe, ali potrebujete</a:t>
            </a:r>
          </a:p>
          <a:p>
            <a:pPr algn="just" eaLnBrk="1" hangingPunct="1">
              <a:spcBef>
                <a:spcPct val="0"/>
              </a:spcBef>
              <a:buFontTx/>
              <a:buNone/>
            </a:pPr>
            <a:r>
              <a:rPr lang="sl-SI" altLang="sl-SI" sz="2800" b="1" dirty="0">
                <a:solidFill>
                  <a:srgbClr val="CC00FF"/>
                </a:solidFill>
                <a:latin typeface="Comic Sans MS" pitchFamily="66" charset="0"/>
              </a:rPr>
              <a:t>  zdravniško pomoč? ali ste varni?).</a:t>
            </a:r>
            <a:endParaRPr lang="sl-SI" altLang="sl-SI" sz="1400" b="1" dirty="0">
              <a:solidFill>
                <a:srgbClr val="CC00FF"/>
              </a:solidFill>
              <a:latin typeface="Comic Sans MS" pitchFamily="66" charset="0"/>
            </a:endParaRPr>
          </a:p>
        </p:txBody>
      </p:sp>
    </p:spTree>
    <p:extLst>
      <p:ext uri="{BB962C8B-B14F-4D97-AF65-F5344CB8AC3E}">
        <p14:creationId xmlns:p14="http://schemas.microsoft.com/office/powerpoint/2010/main" val="3523369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261938" y="188913"/>
            <a:ext cx="8713787" cy="6370637"/>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342900" indent="-342900" algn="just" eaLnBrk="1" hangingPunct="1">
              <a:buFont typeface="Wingdings" panose="05000000000000000000" pitchFamily="2" charset="2"/>
              <a:buChar char="ü"/>
              <a:defRPr/>
            </a:pPr>
            <a:r>
              <a:rPr lang="sl-SI" altLang="sl-SI" sz="2400" b="1" dirty="0" smtClean="0">
                <a:latin typeface="Comic Sans MS" panose="030F0702030302020204" pitchFamily="66" charset="0"/>
              </a:rPr>
              <a:t>Verjemite njegovi zgodbi (č</a:t>
            </a:r>
            <a:r>
              <a:rPr lang="sl-SI" sz="2400" b="1" dirty="0" smtClean="0">
                <a:latin typeface="Comic Sans MS" panose="030F0702030302020204" pitchFamily="66" charset="0"/>
              </a:rPr>
              <a:t>e kasneje zgodbo zanika, pomeni, da je prestrašen, da ga je sram, da se je zbal. Verjemite prvi zgodbi, ker je najbolj iskrena, zaupana je iz osebne stiske in želje po pomoči. Delavec vas potrebuje in zaupa v vašo podporo, zato se vam je izpovedal. </a:t>
            </a:r>
            <a:endParaRPr lang="sl-SI" altLang="sl-SI" sz="2400" b="1" dirty="0" smtClean="0">
              <a:latin typeface="Comic Sans MS" panose="030F0702030302020204" pitchFamily="66" charset="0"/>
            </a:endParaRPr>
          </a:p>
          <a:p>
            <a:pPr eaLnBrk="1" hangingPunct="1">
              <a:defRPr/>
            </a:pPr>
            <a:endParaRPr lang="sl-SI" altLang="sl-SI" sz="2400" b="1" dirty="0" smtClean="0">
              <a:solidFill>
                <a:srgbClr val="CC00FF"/>
              </a:solidFill>
              <a:latin typeface="Comic Sans MS" panose="030F0702030302020204" pitchFamily="66" charset="0"/>
            </a:endParaRPr>
          </a:p>
          <a:p>
            <a:pPr marL="342900" indent="-342900" algn="just" eaLnBrk="1" hangingPunct="1">
              <a:buFont typeface="Wingdings" panose="05000000000000000000" pitchFamily="2" charset="2"/>
              <a:buChar char="ü"/>
              <a:defRPr/>
            </a:pPr>
            <a:r>
              <a:rPr lang="sl-SI" altLang="sl-SI" sz="2400" b="1" dirty="0" smtClean="0">
                <a:solidFill>
                  <a:srgbClr val="CC00FF"/>
                </a:solidFill>
                <a:latin typeface="Comic Sans MS" panose="030F0702030302020204" pitchFamily="66" charset="0"/>
              </a:rPr>
              <a:t>Zagotovite mu varnost osebnih podatkov! </a:t>
            </a:r>
          </a:p>
          <a:p>
            <a:pPr marL="342900" indent="-342900" algn="just" eaLnBrk="1" hangingPunct="1">
              <a:buFont typeface="Wingdings" panose="05000000000000000000" pitchFamily="2" charset="2"/>
              <a:buChar char="ü"/>
              <a:defRPr/>
            </a:pPr>
            <a:endParaRPr lang="sl-SI" altLang="sl-SI" sz="2400" b="1" dirty="0" smtClean="0">
              <a:solidFill>
                <a:srgbClr val="CC00FF"/>
              </a:solidFill>
              <a:latin typeface="Comic Sans MS" panose="030F0702030302020204" pitchFamily="66" charset="0"/>
            </a:endParaRPr>
          </a:p>
          <a:p>
            <a:pPr marL="342900" indent="-342900" algn="just" eaLnBrk="1" hangingPunct="1">
              <a:buFont typeface="Wingdings" panose="05000000000000000000" pitchFamily="2" charset="2"/>
              <a:buChar char="ü"/>
              <a:defRPr/>
            </a:pPr>
            <a:r>
              <a:rPr lang="sl-SI" altLang="sl-SI" sz="2400" b="1" dirty="0" smtClean="0">
                <a:latin typeface="Comic Sans MS" panose="030F0702030302020204" pitchFamily="66" charset="0"/>
              </a:rPr>
              <a:t>Izkažite spoštovanje do njega in njegovega priznanja (zahvalite se mu za izkazano zaupanje, pohvalite njegov pogum). </a:t>
            </a:r>
          </a:p>
          <a:p>
            <a:pPr algn="just" eaLnBrk="1" hangingPunct="1">
              <a:defRPr/>
            </a:pPr>
            <a:endParaRPr lang="sl-SI" altLang="sl-SI" sz="2400" b="1" dirty="0" smtClean="0">
              <a:solidFill>
                <a:srgbClr val="0000FF"/>
              </a:solidFill>
              <a:latin typeface="Comic Sans MS" panose="030F0702030302020204" pitchFamily="66" charset="0"/>
            </a:endParaRPr>
          </a:p>
          <a:p>
            <a:pPr marL="342900" indent="-342900" eaLnBrk="1" hangingPunct="1">
              <a:buFont typeface="Wingdings" panose="05000000000000000000" pitchFamily="2" charset="2"/>
              <a:buChar char="ü"/>
              <a:defRPr/>
            </a:pPr>
            <a:r>
              <a:rPr lang="sl-SI" altLang="sl-SI" sz="2400" b="1" dirty="0" smtClean="0">
                <a:solidFill>
                  <a:srgbClr val="CC00FF"/>
                </a:solidFill>
                <a:latin typeface="Comic Sans MS" panose="030F0702030302020204" pitchFamily="66" charset="0"/>
              </a:rPr>
              <a:t>Pokažite mu, da ga sprejemate (pomembno sporočilo, ki ga morajo delavci, žrtve, po svoji izpovedi slišati, je: Ti nisi kriv!«! </a:t>
            </a:r>
          </a:p>
          <a:p>
            <a:pPr eaLnBrk="1" hangingPunct="1">
              <a:defRPr/>
            </a:pPr>
            <a:r>
              <a:rPr lang="sl-SI" altLang="sl-SI" sz="2400" b="1" dirty="0" smtClean="0">
                <a:solidFill>
                  <a:srgbClr val="CC00FF"/>
                </a:solidFill>
                <a:latin typeface="Comic Sans MS" panose="030F0702030302020204" pitchFamily="66" charset="0"/>
              </a:rPr>
              <a:t> </a:t>
            </a:r>
          </a:p>
        </p:txBody>
      </p:sp>
    </p:spTree>
    <p:extLst>
      <p:ext uri="{BB962C8B-B14F-4D97-AF65-F5344CB8AC3E}">
        <p14:creationId xmlns:p14="http://schemas.microsoft.com/office/powerpoint/2010/main" val="30294445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179388" y="115888"/>
            <a:ext cx="8856662" cy="6710362"/>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pPr>
            <a:r>
              <a:rPr lang="sl-SI" altLang="sl-SI" sz="2400" b="1" dirty="0">
                <a:solidFill>
                  <a:srgbClr val="0000FF"/>
                </a:solidFill>
                <a:latin typeface="Comic Sans MS" pitchFamily="66" charset="0"/>
              </a:rPr>
              <a:t>V svetovalnem razgovor z žrtvijo nasilja si lahko pomagamo z vprašanji: </a:t>
            </a:r>
          </a:p>
          <a:p>
            <a:pPr eaLnBrk="1" hangingPunct="1">
              <a:spcBef>
                <a:spcPct val="0"/>
              </a:spcBef>
              <a:buFontTx/>
              <a:buNone/>
            </a:pPr>
            <a:endParaRPr lang="sl-SI" altLang="sl-SI" sz="1400" b="1" dirty="0">
              <a:latin typeface="Comic Sans MS" pitchFamily="66" charset="0"/>
            </a:endParaRPr>
          </a:p>
          <a:p>
            <a:pPr eaLnBrk="1" hangingPunct="1">
              <a:spcBef>
                <a:spcPct val="0"/>
              </a:spcBef>
              <a:buFontTx/>
              <a:buNone/>
            </a:pPr>
            <a:r>
              <a:rPr lang="sl-SI" altLang="sl-SI" sz="2000" b="1" dirty="0">
                <a:solidFill>
                  <a:srgbClr val="9900CC"/>
                </a:solidFill>
                <a:latin typeface="Comic Sans MS" pitchFamily="66" charset="0"/>
              </a:rPr>
              <a:t>Ali mi lahko poveste kakšno izkušnjo, ki je bila neprijetna in ste se počutili ponižano, izigrana ... ?</a:t>
            </a:r>
          </a:p>
          <a:p>
            <a:pPr eaLnBrk="1" hangingPunct="1">
              <a:spcBef>
                <a:spcPct val="0"/>
              </a:spcBef>
              <a:buFontTx/>
              <a:buNone/>
            </a:pPr>
            <a:r>
              <a:rPr lang="sl-SI" altLang="sl-SI" sz="1200" b="1" dirty="0">
                <a:solidFill>
                  <a:srgbClr val="0000FF"/>
                </a:solidFill>
                <a:latin typeface="Comic Sans MS" pitchFamily="66" charset="0"/>
              </a:rPr>
              <a:t> </a:t>
            </a:r>
          </a:p>
          <a:p>
            <a:pPr eaLnBrk="1" hangingPunct="1">
              <a:spcBef>
                <a:spcPct val="0"/>
              </a:spcBef>
              <a:buFontTx/>
              <a:buNone/>
            </a:pPr>
            <a:r>
              <a:rPr lang="sl-SI" altLang="sl-SI" sz="2000" b="1" dirty="0">
                <a:solidFill>
                  <a:srgbClr val="0000FF"/>
                </a:solidFill>
                <a:latin typeface="Comic Sans MS" pitchFamily="66" charset="0"/>
              </a:rPr>
              <a:t>Katera oseba vas je prizadela? </a:t>
            </a:r>
          </a:p>
          <a:p>
            <a:pPr eaLnBrk="1" hangingPunct="1">
              <a:spcBef>
                <a:spcPct val="0"/>
              </a:spcBef>
              <a:buFontTx/>
              <a:buNone/>
            </a:pPr>
            <a:endParaRPr lang="sl-SI" altLang="sl-SI" sz="1200" b="1" dirty="0">
              <a:solidFill>
                <a:srgbClr val="0000FF"/>
              </a:solidFill>
              <a:latin typeface="Comic Sans MS" pitchFamily="66" charset="0"/>
            </a:endParaRPr>
          </a:p>
          <a:p>
            <a:pPr eaLnBrk="1" hangingPunct="1">
              <a:spcBef>
                <a:spcPct val="0"/>
              </a:spcBef>
              <a:buFontTx/>
              <a:buNone/>
            </a:pPr>
            <a:r>
              <a:rPr lang="sl-SI" altLang="sl-SI" sz="2000" b="1" dirty="0">
                <a:solidFill>
                  <a:srgbClr val="9900CC"/>
                </a:solidFill>
                <a:latin typeface="Comic Sans MS" pitchFamily="66" charset="0"/>
              </a:rPr>
              <a:t>Ali je bil še kdo od sodelavcev prisoten, ko se je to zgodilo? </a:t>
            </a:r>
          </a:p>
          <a:p>
            <a:pPr eaLnBrk="1" hangingPunct="1">
              <a:spcBef>
                <a:spcPct val="0"/>
              </a:spcBef>
              <a:buFontTx/>
              <a:buNone/>
            </a:pPr>
            <a:endParaRPr lang="sl-SI" altLang="sl-SI" sz="1200" b="1" dirty="0">
              <a:solidFill>
                <a:srgbClr val="0000FF"/>
              </a:solidFill>
              <a:latin typeface="Comic Sans MS" pitchFamily="66" charset="0"/>
            </a:endParaRPr>
          </a:p>
          <a:p>
            <a:pPr eaLnBrk="1" hangingPunct="1">
              <a:spcBef>
                <a:spcPct val="0"/>
              </a:spcBef>
              <a:buFontTx/>
              <a:buNone/>
            </a:pPr>
            <a:r>
              <a:rPr lang="sl-SI" altLang="sl-SI" sz="2000" b="1" dirty="0">
                <a:solidFill>
                  <a:srgbClr val="0000FF"/>
                </a:solidFill>
                <a:latin typeface="Comic Sans MS" pitchFamily="66" charset="0"/>
              </a:rPr>
              <a:t>Če so bili, kaj so storili? </a:t>
            </a:r>
          </a:p>
          <a:p>
            <a:pPr eaLnBrk="1" hangingPunct="1">
              <a:spcBef>
                <a:spcPct val="0"/>
              </a:spcBef>
              <a:buFontTx/>
              <a:buNone/>
            </a:pPr>
            <a:endParaRPr lang="sl-SI" altLang="sl-SI" sz="1200" b="1" dirty="0">
              <a:solidFill>
                <a:srgbClr val="0000FF"/>
              </a:solidFill>
              <a:latin typeface="Comic Sans MS" pitchFamily="66" charset="0"/>
            </a:endParaRPr>
          </a:p>
          <a:p>
            <a:pPr eaLnBrk="1" hangingPunct="1">
              <a:spcBef>
                <a:spcPct val="0"/>
              </a:spcBef>
              <a:buFontTx/>
              <a:buNone/>
            </a:pPr>
            <a:r>
              <a:rPr lang="sl-SI" altLang="sl-SI" sz="2000" b="1" dirty="0">
                <a:solidFill>
                  <a:srgbClr val="9900CC"/>
                </a:solidFill>
                <a:latin typeface="Comic Sans MS" pitchFamily="66" charset="0"/>
              </a:rPr>
              <a:t>Kako ste se takrat počutili? </a:t>
            </a:r>
          </a:p>
          <a:p>
            <a:pPr eaLnBrk="1" hangingPunct="1">
              <a:spcBef>
                <a:spcPct val="0"/>
              </a:spcBef>
              <a:buFontTx/>
              <a:buNone/>
            </a:pPr>
            <a:endParaRPr lang="sl-SI" altLang="sl-SI" sz="1200" b="1" dirty="0">
              <a:solidFill>
                <a:srgbClr val="0000FF"/>
              </a:solidFill>
              <a:latin typeface="Comic Sans MS" pitchFamily="66" charset="0"/>
            </a:endParaRPr>
          </a:p>
          <a:p>
            <a:pPr eaLnBrk="1" hangingPunct="1">
              <a:spcBef>
                <a:spcPct val="0"/>
              </a:spcBef>
              <a:buFontTx/>
              <a:buNone/>
            </a:pPr>
            <a:r>
              <a:rPr lang="sl-SI" altLang="sl-SI" sz="2000" b="1" dirty="0">
                <a:solidFill>
                  <a:srgbClr val="0000FF"/>
                </a:solidFill>
                <a:latin typeface="Comic Sans MS" pitchFamily="66" charset="0"/>
              </a:rPr>
              <a:t>Ali se je podobno s strani te ali kake druge osebe zgodilo še komu v organizaciji? </a:t>
            </a:r>
          </a:p>
          <a:p>
            <a:pPr eaLnBrk="1" hangingPunct="1">
              <a:spcBef>
                <a:spcPct val="0"/>
              </a:spcBef>
              <a:buFontTx/>
              <a:buNone/>
            </a:pPr>
            <a:endParaRPr lang="sl-SI" altLang="sl-SI" sz="1200" b="1" dirty="0">
              <a:solidFill>
                <a:srgbClr val="9900CC"/>
              </a:solidFill>
              <a:latin typeface="Comic Sans MS" pitchFamily="66" charset="0"/>
            </a:endParaRPr>
          </a:p>
          <a:p>
            <a:pPr eaLnBrk="1" hangingPunct="1">
              <a:spcBef>
                <a:spcPct val="0"/>
              </a:spcBef>
              <a:buFontTx/>
              <a:buNone/>
            </a:pPr>
            <a:r>
              <a:rPr lang="sl-SI" altLang="sl-SI" sz="2000" b="1" dirty="0">
                <a:solidFill>
                  <a:srgbClr val="9900CC"/>
                </a:solidFill>
                <a:latin typeface="Comic Sans MS" pitchFamily="66" charset="0"/>
              </a:rPr>
              <a:t>In če, kaj so storili?</a:t>
            </a:r>
          </a:p>
          <a:p>
            <a:pPr eaLnBrk="1" hangingPunct="1">
              <a:spcBef>
                <a:spcPct val="0"/>
              </a:spcBef>
              <a:buFontTx/>
              <a:buNone/>
            </a:pPr>
            <a:r>
              <a:rPr lang="sl-SI" altLang="sl-SI" sz="1200" b="1" dirty="0">
                <a:solidFill>
                  <a:srgbClr val="0000FF"/>
                </a:solidFill>
                <a:latin typeface="Comic Sans MS" pitchFamily="66" charset="0"/>
              </a:rPr>
              <a:t> </a:t>
            </a:r>
          </a:p>
          <a:p>
            <a:pPr eaLnBrk="1" hangingPunct="1">
              <a:spcBef>
                <a:spcPct val="0"/>
              </a:spcBef>
              <a:buFontTx/>
              <a:buNone/>
            </a:pPr>
            <a:r>
              <a:rPr lang="sl-SI" altLang="sl-SI" sz="2000" b="1" dirty="0">
                <a:solidFill>
                  <a:srgbClr val="0000FF"/>
                </a:solidFill>
                <a:latin typeface="Comic Sans MS" pitchFamily="66" charset="0"/>
              </a:rPr>
              <a:t>Morda veste, na koga se lahko v tem primeru obrnete? </a:t>
            </a:r>
          </a:p>
          <a:p>
            <a:pPr eaLnBrk="1" hangingPunct="1">
              <a:spcBef>
                <a:spcPct val="0"/>
              </a:spcBef>
              <a:buFontTx/>
              <a:buNone/>
            </a:pPr>
            <a:endParaRPr lang="sl-SI" altLang="sl-SI" sz="1200" b="1" dirty="0">
              <a:solidFill>
                <a:srgbClr val="0000FF"/>
              </a:solidFill>
              <a:latin typeface="Comic Sans MS" pitchFamily="66" charset="0"/>
            </a:endParaRPr>
          </a:p>
          <a:p>
            <a:pPr eaLnBrk="1" hangingPunct="1">
              <a:spcBef>
                <a:spcPct val="0"/>
              </a:spcBef>
              <a:buFontTx/>
              <a:buNone/>
            </a:pPr>
            <a:r>
              <a:rPr lang="sl-SI" altLang="sl-SI" sz="2000" b="1" dirty="0">
                <a:solidFill>
                  <a:srgbClr val="9900CC"/>
                </a:solidFill>
                <a:latin typeface="Comic Sans MS" pitchFamily="66" charset="0"/>
              </a:rPr>
              <a:t>Ali imate občutek, da lahko govorite o nasilju, ki se vam je zgodilo oz. se je zgodilo vašim kolegom, v organizaciji? </a:t>
            </a:r>
          </a:p>
          <a:p>
            <a:pPr eaLnBrk="1" hangingPunct="1">
              <a:spcBef>
                <a:spcPct val="0"/>
              </a:spcBef>
              <a:buFontTx/>
              <a:buNone/>
            </a:pPr>
            <a:endParaRPr lang="sl-SI" altLang="sl-SI" sz="1200" b="1" dirty="0">
              <a:solidFill>
                <a:srgbClr val="0000FF"/>
              </a:solidFill>
              <a:latin typeface="Comic Sans MS" pitchFamily="66" charset="0"/>
            </a:endParaRPr>
          </a:p>
          <a:p>
            <a:pPr eaLnBrk="1" hangingPunct="1">
              <a:spcBef>
                <a:spcPct val="0"/>
              </a:spcBef>
              <a:buFontTx/>
              <a:buNone/>
            </a:pPr>
            <a:r>
              <a:rPr lang="sl-SI" altLang="sl-SI" sz="2000" b="1" dirty="0">
                <a:solidFill>
                  <a:srgbClr val="0000FF"/>
                </a:solidFill>
                <a:latin typeface="Comic Sans MS" pitchFamily="66" charset="0"/>
              </a:rPr>
              <a:t>Bi se uradno pritožili? </a:t>
            </a:r>
          </a:p>
        </p:txBody>
      </p:sp>
    </p:spTree>
    <p:extLst>
      <p:ext uri="{BB962C8B-B14F-4D97-AF65-F5344CB8AC3E}">
        <p14:creationId xmlns:p14="http://schemas.microsoft.com/office/powerpoint/2010/main" val="4275874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ChangeArrowheads="1"/>
          </p:cNvSpPr>
          <p:nvPr/>
        </p:nvSpPr>
        <p:spPr bwMode="auto">
          <a:xfrm>
            <a:off x="395536" y="197073"/>
            <a:ext cx="8497068" cy="6524863"/>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pPr>
            <a:r>
              <a:rPr lang="sl-SI" altLang="sl-SI" b="1" dirty="0">
                <a:solidFill>
                  <a:srgbClr val="008000"/>
                </a:solidFill>
                <a:latin typeface="Comic Sans MS" pitchFamily="66" charset="0"/>
              </a:rPr>
              <a:t>NALOGE DELAVCA PRI PREVENTIVI NASILJA</a:t>
            </a:r>
          </a:p>
          <a:p>
            <a:pPr eaLnBrk="1" hangingPunct="1">
              <a:spcBef>
                <a:spcPct val="0"/>
              </a:spcBef>
              <a:buFontTx/>
              <a:buNone/>
            </a:pPr>
            <a:r>
              <a:rPr lang="sl-SI" altLang="sl-SI" sz="2400" b="1" dirty="0">
                <a:solidFill>
                  <a:srgbClr val="9900CC"/>
                </a:solidFill>
                <a:latin typeface="Comic Sans MS" pitchFamily="66" charset="0"/>
              </a:rPr>
              <a:t> </a:t>
            </a:r>
          </a:p>
          <a:p>
            <a:pPr algn="just" eaLnBrk="1" hangingPunct="1">
              <a:spcBef>
                <a:spcPct val="0"/>
              </a:spcBef>
              <a:buFontTx/>
              <a:buNone/>
            </a:pPr>
            <a:r>
              <a:rPr lang="sl-SI" altLang="sl-SI" sz="3600" b="1" dirty="0">
                <a:solidFill>
                  <a:srgbClr val="0000FF"/>
                </a:solidFill>
                <a:latin typeface="Comic Sans MS" pitchFamily="66" charset="0"/>
              </a:rPr>
              <a:t>Zaupanje je eden najpomembnejših temeljev za vzpostavitev dobrega odnosa, saj se lahko sodelavec na vas obrne z različnimi težavami in občutljivimi informacijami (težave na delovnem mestu, zdravstveno stanje, težave pri odnosih z vodstvom, osebna stiska). </a:t>
            </a:r>
          </a:p>
          <a:p>
            <a:pPr eaLnBrk="1" hangingPunct="1">
              <a:spcBef>
                <a:spcPct val="0"/>
              </a:spcBef>
              <a:buFontTx/>
              <a:buNone/>
            </a:pPr>
            <a:endParaRPr lang="sl-SI" altLang="sl-SI" sz="2400" b="1" dirty="0">
              <a:solidFill>
                <a:srgbClr val="9900CC"/>
              </a:solidFill>
              <a:latin typeface="Comic Sans MS" pitchFamily="66" charset="0"/>
            </a:endParaRPr>
          </a:p>
          <a:p>
            <a:pPr algn="just" eaLnBrk="1" hangingPunct="1">
              <a:spcBef>
                <a:spcPct val="0"/>
              </a:spcBef>
              <a:buFontTx/>
              <a:buNone/>
            </a:pPr>
            <a:endParaRPr lang="sl-SI" altLang="sl-SI" sz="1800" dirty="0"/>
          </a:p>
        </p:txBody>
      </p:sp>
    </p:spTree>
    <p:extLst>
      <p:ext uri="{BB962C8B-B14F-4D97-AF65-F5344CB8AC3E}">
        <p14:creationId xmlns:p14="http://schemas.microsoft.com/office/powerpoint/2010/main" val="19284003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ravokotnik 1"/>
          <p:cNvSpPr>
            <a:spLocks noChangeArrowheads="1"/>
          </p:cNvSpPr>
          <p:nvPr/>
        </p:nvSpPr>
        <p:spPr bwMode="auto">
          <a:xfrm>
            <a:off x="250825" y="44450"/>
            <a:ext cx="8713788" cy="6710363"/>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eaLnBrk="1" hangingPunct="1">
              <a:spcBef>
                <a:spcPct val="0"/>
              </a:spcBef>
              <a:buFontTx/>
              <a:buNone/>
            </a:pPr>
            <a:r>
              <a:rPr lang="sl-SI" altLang="sl-SI" sz="2800" b="1" dirty="0">
                <a:solidFill>
                  <a:srgbClr val="CC00FF"/>
                </a:solidFill>
                <a:latin typeface="Comic Sans MS" pitchFamily="66" charset="0"/>
              </a:rPr>
              <a:t>NALOGE PRI PREVENTIVI</a:t>
            </a:r>
          </a:p>
          <a:p>
            <a:pPr eaLnBrk="1" hangingPunct="1">
              <a:spcBef>
                <a:spcPct val="0"/>
              </a:spcBef>
              <a:buFontTx/>
              <a:buNone/>
            </a:pPr>
            <a:r>
              <a:rPr lang="sl-SI" altLang="sl-SI" sz="1800" b="1" dirty="0">
                <a:solidFill>
                  <a:srgbClr val="9900CC"/>
                </a:solidFill>
                <a:latin typeface="Comic Sans MS" pitchFamily="66" charset="0"/>
              </a:rPr>
              <a:t> </a:t>
            </a:r>
          </a:p>
          <a:p>
            <a:pPr algn="just" eaLnBrk="1" hangingPunct="1">
              <a:spcBef>
                <a:spcPct val="0"/>
              </a:spcBef>
              <a:buFontTx/>
              <a:buNone/>
            </a:pPr>
            <a:r>
              <a:rPr lang="sl-SI" altLang="sl-SI" sz="2400" b="1" dirty="0">
                <a:solidFill>
                  <a:srgbClr val="0000FF"/>
                </a:solidFill>
                <a:latin typeface="Comic Sans MS" pitchFamily="66" charset="0"/>
              </a:rPr>
              <a:t>Na uvodnem sestanku razdelite pomembne telefonske številke institucij in ustanov, ki se ukvarjajo z nasiljem! </a:t>
            </a:r>
          </a:p>
          <a:p>
            <a:pPr algn="just" eaLnBrk="1" hangingPunct="1">
              <a:spcBef>
                <a:spcPct val="0"/>
              </a:spcBef>
              <a:buFontTx/>
              <a:buNone/>
            </a:pPr>
            <a:endParaRPr lang="sl-SI" altLang="sl-SI" sz="1200" b="1" dirty="0">
              <a:solidFill>
                <a:srgbClr val="9900CC"/>
              </a:solidFill>
              <a:latin typeface="Comic Sans MS" pitchFamily="66" charset="0"/>
            </a:endParaRPr>
          </a:p>
          <a:p>
            <a:pPr algn="just" eaLnBrk="1" hangingPunct="1">
              <a:spcBef>
                <a:spcPct val="0"/>
              </a:spcBef>
              <a:buFontTx/>
              <a:buNone/>
            </a:pPr>
            <a:r>
              <a:rPr lang="sl-SI" altLang="sl-SI" sz="2400" b="1" dirty="0">
                <a:solidFill>
                  <a:srgbClr val="CC00FF"/>
                </a:solidFill>
                <a:latin typeface="Comic Sans MS" pitchFamily="66" charset="0"/>
              </a:rPr>
              <a:t>Vzpostavite topel odnos s sodelavci, ko se boste pogovarjali o nasilju. </a:t>
            </a:r>
          </a:p>
          <a:p>
            <a:pPr algn="just" eaLnBrk="1" hangingPunct="1">
              <a:spcBef>
                <a:spcPct val="0"/>
              </a:spcBef>
              <a:buFontTx/>
              <a:buNone/>
            </a:pPr>
            <a:endParaRPr lang="sl-SI" altLang="sl-SI" sz="1200" b="1" dirty="0">
              <a:solidFill>
                <a:srgbClr val="9900CC"/>
              </a:solidFill>
              <a:latin typeface="Comic Sans MS" pitchFamily="66" charset="0"/>
            </a:endParaRPr>
          </a:p>
          <a:p>
            <a:pPr algn="just" eaLnBrk="1" hangingPunct="1">
              <a:spcBef>
                <a:spcPct val="0"/>
              </a:spcBef>
              <a:buFontTx/>
              <a:buNone/>
            </a:pPr>
            <a:r>
              <a:rPr lang="sl-SI" altLang="sl-SI" sz="2400" b="1" dirty="0">
                <a:solidFill>
                  <a:srgbClr val="0000FF"/>
                </a:solidFill>
                <a:latin typeface="Comic Sans MS" pitchFamily="66" charset="0"/>
              </a:rPr>
              <a:t>Imejte jasno zastavljen način medsebojnega sodelovanja /pomoči.</a:t>
            </a:r>
          </a:p>
          <a:p>
            <a:pPr algn="just" eaLnBrk="1" hangingPunct="1">
              <a:spcBef>
                <a:spcPct val="0"/>
              </a:spcBef>
              <a:buFontTx/>
              <a:buNone/>
            </a:pPr>
            <a:r>
              <a:rPr lang="sl-SI" altLang="sl-SI" sz="1200" b="1" dirty="0">
                <a:solidFill>
                  <a:srgbClr val="9900CC"/>
                </a:solidFill>
                <a:latin typeface="Comic Sans MS" pitchFamily="66" charset="0"/>
              </a:rPr>
              <a:t> </a:t>
            </a:r>
          </a:p>
          <a:p>
            <a:pPr algn="just" eaLnBrk="1" hangingPunct="1">
              <a:spcBef>
                <a:spcPct val="0"/>
              </a:spcBef>
              <a:buFontTx/>
              <a:buNone/>
            </a:pPr>
            <a:r>
              <a:rPr lang="sl-SI" altLang="sl-SI" sz="2400" b="1" dirty="0">
                <a:solidFill>
                  <a:srgbClr val="CC00FF"/>
                </a:solidFill>
                <a:latin typeface="Comic Sans MS" pitchFamily="66" charset="0"/>
              </a:rPr>
              <a:t>Nikakor niste tisti, ki bi morali reševati vse njihove težave! </a:t>
            </a:r>
          </a:p>
          <a:p>
            <a:pPr algn="just" eaLnBrk="1" hangingPunct="1">
              <a:spcBef>
                <a:spcPct val="0"/>
              </a:spcBef>
              <a:buFontTx/>
              <a:buNone/>
            </a:pPr>
            <a:endParaRPr lang="sl-SI" altLang="sl-SI" sz="1200" b="1" dirty="0">
              <a:solidFill>
                <a:srgbClr val="9900CC"/>
              </a:solidFill>
              <a:latin typeface="Comic Sans MS" pitchFamily="66" charset="0"/>
            </a:endParaRPr>
          </a:p>
          <a:p>
            <a:pPr algn="just" eaLnBrk="1" hangingPunct="1">
              <a:spcBef>
                <a:spcPct val="0"/>
              </a:spcBef>
              <a:buFontTx/>
              <a:buNone/>
            </a:pPr>
            <a:r>
              <a:rPr lang="sl-SI" altLang="sl-SI" sz="2400" b="1" dirty="0">
                <a:solidFill>
                  <a:srgbClr val="0000FF"/>
                </a:solidFill>
                <a:latin typeface="Comic Sans MS" pitchFamily="66" charset="0"/>
              </a:rPr>
              <a:t>Pomoč lahko ponudite v času, ki ga boste določili, po elektronski pošti in le izjemoma osebno po telefonu. </a:t>
            </a:r>
          </a:p>
          <a:p>
            <a:pPr algn="just" eaLnBrk="1" hangingPunct="1">
              <a:spcBef>
                <a:spcPct val="0"/>
              </a:spcBef>
              <a:buFontTx/>
              <a:buNone/>
            </a:pPr>
            <a:endParaRPr lang="sl-SI" altLang="sl-SI" sz="1200" b="1" dirty="0">
              <a:solidFill>
                <a:srgbClr val="9900CC"/>
              </a:solidFill>
              <a:latin typeface="Comic Sans MS" pitchFamily="66" charset="0"/>
            </a:endParaRPr>
          </a:p>
          <a:p>
            <a:pPr algn="just" eaLnBrk="1" hangingPunct="1">
              <a:spcBef>
                <a:spcPct val="0"/>
              </a:spcBef>
              <a:buFontTx/>
              <a:buNone/>
            </a:pPr>
            <a:r>
              <a:rPr lang="sl-SI" altLang="sl-SI" sz="2400" b="1" dirty="0">
                <a:solidFill>
                  <a:srgbClr val="CC00FF"/>
                </a:solidFill>
                <a:latin typeface="Comic Sans MS" pitchFamily="66" charset="0"/>
              </a:rPr>
              <a:t>V primeru večjih težav, lahko kot pomoč predlagate pristojno pravno službo, inšpektorat RS za delo, policijo ali kako drugo strokovno osebo.</a:t>
            </a:r>
          </a:p>
        </p:txBody>
      </p:sp>
    </p:spTree>
    <p:extLst>
      <p:ext uri="{BB962C8B-B14F-4D97-AF65-F5344CB8AC3E}">
        <p14:creationId xmlns:p14="http://schemas.microsoft.com/office/powerpoint/2010/main" val="3732529890"/>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0825" y="115888"/>
            <a:ext cx="8642350" cy="66484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sl-SI" altLang="sl-SI" sz="4000" b="1" dirty="0">
                <a:solidFill>
                  <a:srgbClr val="CC00FF"/>
                </a:solidFill>
                <a:latin typeface="Comic Sans MS" pitchFamily="66" charset="0"/>
              </a:rPr>
              <a:t>Kaj mora storiti delodajalec?</a:t>
            </a:r>
          </a:p>
          <a:p>
            <a:pPr algn="ctr">
              <a:defRPr/>
            </a:pPr>
            <a:endParaRPr lang="sl-SI" altLang="sl-SI" b="1" dirty="0">
              <a:solidFill>
                <a:srgbClr val="9900CC"/>
              </a:solidFill>
              <a:latin typeface="Comic Sans MS" pitchFamily="66" charset="0"/>
            </a:endParaRPr>
          </a:p>
          <a:p>
            <a:pPr algn="ctr">
              <a:defRPr/>
            </a:pPr>
            <a:endParaRPr lang="sl-SI" altLang="sl-SI" sz="1200" b="1" dirty="0">
              <a:solidFill>
                <a:srgbClr val="9900CC"/>
              </a:solidFill>
              <a:latin typeface="Comic Sans MS" pitchFamily="66" charset="0"/>
            </a:endParaRPr>
          </a:p>
          <a:p>
            <a:pPr algn="just" eaLnBrk="0" hangingPunct="0">
              <a:defRPr/>
            </a:pPr>
            <a:r>
              <a:rPr lang="sl-SI" altLang="zh-CN" sz="3200" b="1" dirty="0">
                <a:solidFill>
                  <a:srgbClr val="0000FF"/>
                </a:solidFill>
                <a:latin typeface="Comic Sans MS" pitchFamily="66" charset="0"/>
                <a:ea typeface="SimSun" pitchFamily="2" charset="-122"/>
                <a:cs typeface="Times New Roman" pitchFamily="18" charset="0"/>
              </a:rPr>
              <a:t>Delodajalec pripravi posebno pisno izjavo, s katero objavi:</a:t>
            </a:r>
          </a:p>
          <a:p>
            <a:pPr algn="just" eaLnBrk="0" hangingPunct="0">
              <a:defRPr/>
            </a:pPr>
            <a:endParaRPr lang="sl-SI" altLang="zh-CN" sz="1200" b="1" dirty="0">
              <a:solidFill>
                <a:srgbClr val="0000FF"/>
              </a:solidFill>
              <a:latin typeface="Comic Sans MS" pitchFamily="66" charset="0"/>
              <a:ea typeface="SimSun" pitchFamily="2" charset="-122"/>
              <a:cs typeface="Times New Roman" pitchFamily="18" charset="0"/>
            </a:endParaRPr>
          </a:p>
          <a:p>
            <a:pPr marL="571500" indent="-571500" algn="just" eaLnBrk="0" hangingPunct="0">
              <a:buClr>
                <a:srgbClr val="0000FF"/>
              </a:buClr>
              <a:buFont typeface="Wingdings" panose="05000000000000000000" pitchFamily="2" charset="2"/>
              <a:buChar char="ü"/>
              <a:defRPr/>
            </a:pPr>
            <a:r>
              <a:rPr lang="sl-SI" altLang="zh-CN" sz="3200" b="1" dirty="0">
                <a:solidFill>
                  <a:srgbClr val="CC00FF"/>
                </a:solidFill>
                <a:latin typeface="Comic Sans MS" pitchFamily="66" charset="0"/>
                <a:ea typeface="SimSun" pitchFamily="2" charset="-122"/>
                <a:cs typeface="Times New Roman" pitchFamily="18" charset="0"/>
              </a:rPr>
              <a:t>zaposlenim,</a:t>
            </a:r>
          </a:p>
          <a:p>
            <a:pPr marL="571500" indent="-571500" algn="just" eaLnBrk="0" hangingPunct="0">
              <a:buClr>
                <a:srgbClr val="0000FF"/>
              </a:buClr>
              <a:buFont typeface="Wingdings" panose="05000000000000000000" pitchFamily="2" charset="2"/>
              <a:buChar char="ü"/>
              <a:defRPr/>
            </a:pPr>
            <a:r>
              <a:rPr lang="sl-SI" altLang="zh-CN" sz="3200" b="1" dirty="0">
                <a:solidFill>
                  <a:srgbClr val="CC00FF"/>
                </a:solidFill>
                <a:latin typeface="Comic Sans MS" pitchFamily="66" charset="0"/>
                <a:ea typeface="SimSun" pitchFamily="2" charset="-122"/>
                <a:cs typeface="Times New Roman" pitchFamily="18" charset="0"/>
              </a:rPr>
              <a:t>poslovnim partnerjem in</a:t>
            </a:r>
          </a:p>
          <a:p>
            <a:pPr marL="571500" indent="-571500" algn="just" eaLnBrk="0" hangingPunct="0">
              <a:buClr>
                <a:srgbClr val="0000FF"/>
              </a:buClr>
              <a:buFont typeface="Wingdings" panose="05000000000000000000" pitchFamily="2" charset="2"/>
              <a:buChar char="ü"/>
              <a:defRPr/>
            </a:pPr>
            <a:r>
              <a:rPr lang="sl-SI" altLang="zh-CN" sz="3200" b="1" dirty="0">
                <a:solidFill>
                  <a:srgbClr val="CC00FF"/>
                </a:solidFill>
                <a:latin typeface="Comic Sans MS" pitchFamily="66" charset="0"/>
                <a:ea typeface="SimSun" pitchFamily="2" charset="-122"/>
                <a:cs typeface="Times New Roman" pitchFamily="18" charset="0"/>
              </a:rPr>
              <a:t>strankam, </a:t>
            </a:r>
          </a:p>
          <a:p>
            <a:pPr algn="just" eaLnBrk="0" hangingPunct="0">
              <a:buClr>
                <a:srgbClr val="0000FF"/>
              </a:buClr>
              <a:defRPr/>
            </a:pPr>
            <a:endParaRPr lang="sl-SI" altLang="zh-CN" sz="1200" b="1" dirty="0">
              <a:solidFill>
                <a:srgbClr val="9900FF"/>
              </a:solidFill>
              <a:latin typeface="Comic Sans MS" pitchFamily="66" charset="0"/>
              <a:ea typeface="SimSun" pitchFamily="2" charset="-122"/>
              <a:cs typeface="Times New Roman" pitchFamily="18" charset="0"/>
            </a:endParaRPr>
          </a:p>
          <a:p>
            <a:pPr algn="just" eaLnBrk="0" hangingPunct="0">
              <a:defRPr/>
            </a:pPr>
            <a:r>
              <a:rPr lang="sl-SI" altLang="zh-CN" sz="3200" b="1" dirty="0">
                <a:solidFill>
                  <a:srgbClr val="0000FF"/>
                </a:solidFill>
                <a:latin typeface="Comic Sans MS" pitchFamily="66" charset="0"/>
                <a:ea typeface="SimSun" pitchFamily="2" charset="-122"/>
                <a:cs typeface="Times New Roman" pitchFamily="18" charset="0"/>
              </a:rPr>
              <a:t>da se zavzema za: </a:t>
            </a:r>
          </a:p>
          <a:p>
            <a:pPr algn="just" eaLnBrk="0" hangingPunct="0">
              <a:defRPr/>
            </a:pPr>
            <a:endParaRPr lang="sl-SI" altLang="zh-CN" sz="1200" b="1" dirty="0">
              <a:solidFill>
                <a:srgbClr val="0000FF"/>
              </a:solidFill>
              <a:latin typeface="Comic Sans MS" pitchFamily="66" charset="0"/>
              <a:ea typeface="SimSun" pitchFamily="2" charset="-122"/>
              <a:cs typeface="Times New Roman" pitchFamily="18" charset="0"/>
            </a:endParaRPr>
          </a:p>
          <a:p>
            <a:pPr marL="571500" indent="-571500" algn="just" eaLnBrk="0" hangingPunct="0">
              <a:buClr>
                <a:srgbClr val="9900FF"/>
              </a:buClr>
              <a:buFont typeface="Wingdings" panose="05000000000000000000" pitchFamily="2" charset="2"/>
              <a:buChar char="Ø"/>
              <a:defRPr/>
            </a:pPr>
            <a:r>
              <a:rPr lang="sl-SI" altLang="zh-CN" sz="3200" b="1" dirty="0">
                <a:solidFill>
                  <a:srgbClr val="0000FF"/>
                </a:solidFill>
                <a:latin typeface="Comic Sans MS" pitchFamily="66" charset="0"/>
                <a:ea typeface="SimSun" pitchFamily="2" charset="-122"/>
                <a:cs typeface="Times New Roman" pitchFamily="18" charset="0"/>
              </a:rPr>
              <a:t>prepoznavanje in preprečevanje nasilja,</a:t>
            </a:r>
          </a:p>
          <a:p>
            <a:pPr marL="571500" indent="-571500" algn="just" eaLnBrk="0" hangingPunct="0">
              <a:buClr>
                <a:srgbClr val="9900FF"/>
              </a:buClr>
              <a:buFont typeface="Wingdings" panose="05000000000000000000" pitchFamily="2" charset="2"/>
              <a:buChar char="Ø"/>
              <a:defRPr/>
            </a:pPr>
            <a:r>
              <a:rPr lang="sl-SI" altLang="zh-CN" sz="3200" b="1" dirty="0">
                <a:solidFill>
                  <a:srgbClr val="0000FF"/>
                </a:solidFill>
                <a:latin typeface="Comic Sans MS" pitchFamily="66" charset="0"/>
                <a:ea typeface="SimSun" pitchFamily="2" charset="-122"/>
                <a:cs typeface="Times New Roman" pitchFamily="18" charset="0"/>
              </a:rPr>
              <a:t>nadlegovanja, </a:t>
            </a:r>
          </a:p>
          <a:p>
            <a:pPr marL="571500" indent="-571500" algn="just" eaLnBrk="0" hangingPunct="0">
              <a:buClr>
                <a:srgbClr val="9900FF"/>
              </a:buClr>
              <a:buFont typeface="Wingdings" panose="05000000000000000000" pitchFamily="2" charset="2"/>
              <a:buChar char="Ø"/>
              <a:defRPr/>
            </a:pPr>
            <a:r>
              <a:rPr lang="sl-SI" altLang="zh-CN" sz="3200" b="1" dirty="0">
                <a:solidFill>
                  <a:srgbClr val="0000FF"/>
                </a:solidFill>
                <a:latin typeface="Comic Sans MS" pitchFamily="66" charset="0"/>
                <a:ea typeface="SimSun" pitchFamily="2" charset="-122"/>
                <a:cs typeface="Times New Roman" pitchFamily="18" charset="0"/>
              </a:rPr>
              <a:t>ustrahovanja ter </a:t>
            </a:r>
          </a:p>
          <a:p>
            <a:pPr marL="571500" indent="-571500" algn="just" eaLnBrk="0" hangingPunct="0">
              <a:buClr>
                <a:srgbClr val="9900FF"/>
              </a:buClr>
              <a:buFont typeface="Wingdings" panose="05000000000000000000" pitchFamily="2" charset="2"/>
              <a:buChar char="Ø"/>
              <a:defRPr/>
            </a:pPr>
            <a:r>
              <a:rPr lang="sl-SI" altLang="zh-CN" sz="3200" b="1" dirty="0">
                <a:solidFill>
                  <a:srgbClr val="0000FF"/>
                </a:solidFill>
                <a:latin typeface="Comic Sans MS" pitchFamily="66" charset="0"/>
                <a:ea typeface="SimSun" pitchFamily="2" charset="-122"/>
                <a:cs typeface="Times New Roman" pitchFamily="18" charset="0"/>
              </a:rPr>
              <a:t>trpinčenja na delovnem mestu.</a:t>
            </a:r>
            <a:endParaRPr lang="sl-SI" altLang="sl-SI" b="1" dirty="0">
              <a:solidFill>
                <a:srgbClr val="9900CC"/>
              </a:solidFill>
              <a:latin typeface="Comic Sans MS" pitchFamily="66" charset="0"/>
            </a:endParaRPr>
          </a:p>
        </p:txBody>
      </p:sp>
    </p:spTree>
    <p:extLst>
      <p:ext uri="{BB962C8B-B14F-4D97-AF65-F5344CB8AC3E}">
        <p14:creationId xmlns:p14="http://schemas.microsoft.com/office/powerpoint/2010/main" val="40695541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
          <p:cNvSpPr>
            <a:spLocks noChangeArrowheads="1"/>
          </p:cNvSpPr>
          <p:nvPr/>
        </p:nvSpPr>
        <p:spPr bwMode="auto">
          <a:xfrm>
            <a:off x="285750" y="142875"/>
            <a:ext cx="8643938"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1186" tIns="228528" bIns="0" anchor="ctr">
            <a:spAutoFit/>
          </a:bodyPr>
          <a:lstStyle/>
          <a:p>
            <a:pPr lvl="2" algn="ctr" eaLnBrk="0" hangingPunct="0"/>
            <a:endParaRPr lang="sl-SI" altLang="zh-CN" sz="2800">
              <a:latin typeface="Comic Sans MS" pitchFamily="66" charset="0"/>
            </a:endParaRPr>
          </a:p>
          <a:p>
            <a:pPr eaLnBrk="0" hangingPunct="0"/>
            <a:endParaRPr lang="sl-SI" altLang="zh-CN" sz="1200">
              <a:latin typeface="Times New Roman" pitchFamily="18" charset="0"/>
              <a:ea typeface="SimSun" pitchFamily="2" charset="-122"/>
            </a:endParaRPr>
          </a:p>
          <a:p>
            <a:pPr eaLnBrk="0" hangingPunct="0"/>
            <a:endParaRPr lang="sl-SI" altLang="zh-CN" sz="1200">
              <a:latin typeface="Times New Roman" pitchFamily="18" charset="0"/>
              <a:ea typeface="SimSun" pitchFamily="2" charset="-122"/>
            </a:endParaRPr>
          </a:p>
          <a:p>
            <a:pPr eaLnBrk="0" hangingPunct="0"/>
            <a:endParaRPr lang="sl-SI" altLang="zh-CN" sz="1200">
              <a:latin typeface="Times New Roman" pitchFamily="18" charset="0"/>
              <a:ea typeface="SimSun" pitchFamily="2" charset="-122"/>
            </a:endParaRPr>
          </a:p>
          <a:p>
            <a:pPr eaLnBrk="0" hangingPunct="0"/>
            <a:endParaRPr lang="sl-SI" altLang="zh-CN"/>
          </a:p>
        </p:txBody>
      </p:sp>
      <p:sp>
        <p:nvSpPr>
          <p:cNvPr id="22532" name="Rectangle 4"/>
          <p:cNvSpPr>
            <a:spLocks noChangeArrowheads="1"/>
          </p:cNvSpPr>
          <p:nvPr/>
        </p:nvSpPr>
        <p:spPr bwMode="auto">
          <a:xfrm>
            <a:off x="304006" y="146578"/>
            <a:ext cx="8643938" cy="649408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eaLnBrk="0" hangingPunct="0">
              <a:defRPr/>
            </a:pPr>
            <a:r>
              <a:rPr lang="sl-SI" sz="4400" b="1" dirty="0">
                <a:solidFill>
                  <a:srgbClr val="CC00FF"/>
                </a:solidFill>
                <a:latin typeface="Comic Sans MS" pitchFamily="66" charset="0"/>
              </a:rPr>
              <a:t>Kako ukrepati</a:t>
            </a:r>
            <a:r>
              <a:rPr lang="sl-SI" sz="4400" dirty="0">
                <a:solidFill>
                  <a:srgbClr val="CC00FF"/>
                </a:solidFill>
                <a:latin typeface="Comic Sans MS" pitchFamily="66" charset="0"/>
              </a:rPr>
              <a:t> </a:t>
            </a:r>
            <a:r>
              <a:rPr lang="sl-SI" sz="4400" b="1" dirty="0">
                <a:solidFill>
                  <a:srgbClr val="CC00FF"/>
                </a:solidFill>
                <a:latin typeface="Comic Sans MS" pitchFamily="66" charset="0"/>
              </a:rPr>
              <a:t>?</a:t>
            </a:r>
          </a:p>
          <a:p>
            <a:pPr eaLnBrk="0" hangingPunct="0">
              <a:defRPr/>
            </a:pPr>
            <a:endParaRPr lang="sl-SI" altLang="zh-CN" sz="1600" b="1" dirty="0" smtClean="0">
              <a:latin typeface="Comic Sans MS" pitchFamily="66" charset="0"/>
              <a:ea typeface="SimSun" pitchFamily="2" charset="-122"/>
              <a:cs typeface="Times New Roman" pitchFamily="18" charset="0"/>
            </a:endParaRPr>
          </a:p>
          <a:p>
            <a:pPr eaLnBrk="0" hangingPunct="0">
              <a:defRPr/>
            </a:pPr>
            <a:r>
              <a:rPr lang="sl-SI" altLang="zh-CN" sz="3600" b="1" dirty="0" smtClean="0">
                <a:latin typeface="Comic Sans MS" pitchFamily="66" charset="0"/>
                <a:ea typeface="SimSun" pitchFamily="2" charset="-122"/>
                <a:cs typeface="Times New Roman" pitchFamily="18" charset="0"/>
              </a:rPr>
              <a:t>Delodajalec </a:t>
            </a:r>
            <a:r>
              <a:rPr lang="sl-SI" altLang="zh-CN" sz="3600" b="1" dirty="0">
                <a:latin typeface="Comic Sans MS" pitchFamily="66" charset="0"/>
                <a:ea typeface="SimSun" pitchFamily="2" charset="-122"/>
                <a:cs typeface="Times New Roman" pitchFamily="18" charset="0"/>
              </a:rPr>
              <a:t>pripravi posebno pisno izjavo, s katero objavi</a:t>
            </a:r>
            <a:r>
              <a:rPr lang="sl-SI" altLang="zh-CN" sz="3600" b="1" dirty="0" smtClean="0">
                <a:latin typeface="Comic Sans MS" pitchFamily="66" charset="0"/>
                <a:ea typeface="SimSun" pitchFamily="2" charset="-122"/>
                <a:cs typeface="Times New Roman" pitchFamily="18" charset="0"/>
              </a:rPr>
              <a:t>:</a:t>
            </a:r>
          </a:p>
          <a:p>
            <a:pPr eaLnBrk="0" hangingPunct="0">
              <a:defRPr/>
            </a:pPr>
            <a:endParaRPr lang="sl-SI" altLang="zh-CN" sz="1600" b="1" dirty="0">
              <a:latin typeface="Comic Sans MS" pitchFamily="66" charset="0"/>
              <a:ea typeface="SimSun" pitchFamily="2" charset="-122"/>
              <a:cs typeface="Times New Roman" pitchFamily="18" charset="0"/>
            </a:endParaRPr>
          </a:p>
          <a:p>
            <a:pPr marL="571500" indent="-571500" eaLnBrk="0" hangingPunct="0">
              <a:buClr>
                <a:schemeClr val="bg1"/>
              </a:buClr>
              <a:buFont typeface="Wingdings" pitchFamily="2" charset="2"/>
              <a:buChar char="ü"/>
              <a:defRPr/>
            </a:pPr>
            <a:r>
              <a:rPr lang="sl-SI" altLang="zh-CN" sz="3600" b="1" dirty="0">
                <a:solidFill>
                  <a:srgbClr val="CC00FF"/>
                </a:solidFill>
                <a:latin typeface="Comic Sans MS" pitchFamily="66" charset="0"/>
                <a:ea typeface="SimSun" pitchFamily="2" charset="-122"/>
                <a:cs typeface="Times New Roman" pitchFamily="18" charset="0"/>
              </a:rPr>
              <a:t> zaposlenim,</a:t>
            </a:r>
          </a:p>
          <a:p>
            <a:pPr marL="571500" indent="-571500" eaLnBrk="0" hangingPunct="0">
              <a:buClr>
                <a:schemeClr val="bg1"/>
              </a:buClr>
              <a:buFont typeface="Wingdings" pitchFamily="2" charset="2"/>
              <a:buChar char="ü"/>
              <a:defRPr/>
            </a:pPr>
            <a:r>
              <a:rPr lang="sl-SI" altLang="zh-CN" sz="3600" b="1" dirty="0">
                <a:solidFill>
                  <a:srgbClr val="CC00FF"/>
                </a:solidFill>
                <a:latin typeface="Comic Sans MS" pitchFamily="66" charset="0"/>
                <a:ea typeface="SimSun" pitchFamily="2" charset="-122"/>
                <a:cs typeface="Times New Roman" pitchFamily="18" charset="0"/>
              </a:rPr>
              <a:t> poslovnim partnerjem in</a:t>
            </a:r>
          </a:p>
          <a:p>
            <a:pPr marL="571500" indent="-571500" eaLnBrk="0" hangingPunct="0">
              <a:buClr>
                <a:schemeClr val="bg1"/>
              </a:buClr>
              <a:buFont typeface="Wingdings" pitchFamily="2" charset="2"/>
              <a:buChar char="ü"/>
              <a:defRPr/>
            </a:pPr>
            <a:r>
              <a:rPr lang="sl-SI" altLang="zh-CN" sz="3600" b="1" dirty="0">
                <a:solidFill>
                  <a:srgbClr val="CC00FF"/>
                </a:solidFill>
                <a:latin typeface="Comic Sans MS" pitchFamily="66" charset="0"/>
                <a:ea typeface="SimSun" pitchFamily="2" charset="-122"/>
                <a:cs typeface="Times New Roman" pitchFamily="18" charset="0"/>
              </a:rPr>
              <a:t> strankam</a:t>
            </a:r>
            <a:r>
              <a:rPr lang="sl-SI" altLang="zh-CN" sz="3600" b="1" dirty="0" smtClean="0">
                <a:solidFill>
                  <a:srgbClr val="CC00FF"/>
                </a:solidFill>
                <a:latin typeface="Comic Sans MS" pitchFamily="66" charset="0"/>
                <a:ea typeface="SimSun" pitchFamily="2" charset="-122"/>
                <a:cs typeface="Times New Roman" pitchFamily="18" charset="0"/>
              </a:rPr>
              <a:t>,</a:t>
            </a:r>
          </a:p>
          <a:p>
            <a:pPr eaLnBrk="0" hangingPunct="0">
              <a:buClr>
                <a:schemeClr val="bg1"/>
              </a:buClr>
              <a:defRPr/>
            </a:pPr>
            <a:r>
              <a:rPr lang="sl-SI" altLang="zh-CN" sz="1600" b="1" dirty="0" smtClean="0">
                <a:solidFill>
                  <a:srgbClr val="FFFF00"/>
                </a:solidFill>
                <a:latin typeface="Comic Sans MS" pitchFamily="66" charset="0"/>
                <a:ea typeface="SimSun" pitchFamily="2" charset="-122"/>
                <a:cs typeface="Times New Roman" pitchFamily="18" charset="0"/>
              </a:rPr>
              <a:t> </a:t>
            </a:r>
            <a:endParaRPr lang="sl-SI" altLang="zh-CN" sz="1600" b="1" dirty="0">
              <a:solidFill>
                <a:srgbClr val="FFFF00"/>
              </a:solidFill>
              <a:latin typeface="Comic Sans MS" pitchFamily="66" charset="0"/>
              <a:ea typeface="SimSun" pitchFamily="2" charset="-122"/>
              <a:cs typeface="Times New Roman" pitchFamily="18" charset="0"/>
            </a:endParaRPr>
          </a:p>
          <a:p>
            <a:pPr algn="ctr" eaLnBrk="0" hangingPunct="0">
              <a:defRPr/>
            </a:pPr>
            <a:r>
              <a:rPr lang="sl-SI" altLang="zh-CN" sz="3600" b="1" dirty="0">
                <a:latin typeface="Comic Sans MS" pitchFamily="66" charset="0"/>
                <a:ea typeface="SimSun" pitchFamily="2" charset="-122"/>
                <a:cs typeface="Times New Roman" pitchFamily="18" charset="0"/>
              </a:rPr>
              <a:t>da se zavzema za </a:t>
            </a:r>
            <a:r>
              <a:rPr lang="sl-SI" altLang="zh-CN" sz="3600" b="1" dirty="0" smtClean="0">
                <a:latin typeface="Comic Sans MS" pitchFamily="66" charset="0"/>
                <a:ea typeface="SimSun" pitchFamily="2" charset="-122"/>
                <a:cs typeface="Times New Roman" pitchFamily="18" charset="0"/>
              </a:rPr>
              <a:t>prepoznavanje </a:t>
            </a:r>
            <a:r>
              <a:rPr lang="sl-SI" altLang="zh-CN" sz="3600" b="1" dirty="0">
                <a:latin typeface="Comic Sans MS" pitchFamily="66" charset="0"/>
                <a:ea typeface="SimSun" pitchFamily="2" charset="-122"/>
                <a:cs typeface="Times New Roman" pitchFamily="18" charset="0"/>
              </a:rPr>
              <a:t>in </a:t>
            </a:r>
            <a:r>
              <a:rPr lang="sl-SI" altLang="zh-CN" sz="3600" b="1" dirty="0" smtClean="0">
                <a:latin typeface="Comic Sans MS" pitchFamily="66" charset="0"/>
                <a:ea typeface="SimSun" pitchFamily="2" charset="-122"/>
                <a:cs typeface="Times New Roman" pitchFamily="18" charset="0"/>
              </a:rPr>
              <a:t>preprečevanje </a:t>
            </a:r>
            <a:r>
              <a:rPr lang="sl-SI" altLang="zh-CN" sz="3600" b="1" dirty="0">
                <a:latin typeface="Comic Sans MS" pitchFamily="66" charset="0"/>
                <a:ea typeface="SimSun" pitchFamily="2" charset="-122"/>
                <a:cs typeface="Times New Roman" pitchFamily="18" charset="0"/>
              </a:rPr>
              <a:t>nasilja, nadlegovanja, ustrahovanja ter trpinčenja na delovnem mestu.</a:t>
            </a:r>
          </a:p>
        </p:txBody>
      </p:sp>
    </p:spTree>
    <p:extLst>
      <p:ext uri="{BB962C8B-B14F-4D97-AF65-F5344CB8AC3E}">
        <p14:creationId xmlns:p14="http://schemas.microsoft.com/office/powerpoint/2010/main" val="561121316"/>
      </p:ext>
    </p:extLst>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4294967295"/>
          </p:nvPr>
        </p:nvSpPr>
        <p:spPr>
          <a:xfrm>
            <a:off x="358775" y="115888"/>
            <a:ext cx="8785225" cy="6624637"/>
          </a:xfrm>
          <a:ln/>
        </p:spPr>
        <p:style>
          <a:lnRef idx="1">
            <a:schemeClr val="accent6"/>
          </a:lnRef>
          <a:fillRef idx="2">
            <a:schemeClr val="accent6"/>
          </a:fillRef>
          <a:effectRef idx="1">
            <a:schemeClr val="accent6"/>
          </a:effectRef>
          <a:fontRef idx="minor">
            <a:schemeClr val="dk1"/>
          </a:fontRef>
        </p:style>
        <p:txBody>
          <a:bodyPr>
            <a:normAutofit/>
          </a:bodyPr>
          <a:lstStyle/>
          <a:p>
            <a:pPr algn="ctr">
              <a:lnSpc>
                <a:spcPct val="80000"/>
              </a:lnSpc>
              <a:buFontTx/>
              <a:buNone/>
            </a:pPr>
            <a:r>
              <a:rPr lang="sl-SI" sz="3600" b="1" dirty="0" smtClean="0">
                <a:latin typeface="Comic Sans MS" pitchFamily="66" charset="0"/>
              </a:rPr>
              <a:t>Politika mora jasno opredeliti glavna načela:</a:t>
            </a:r>
          </a:p>
          <a:p>
            <a:pPr algn="ctr">
              <a:lnSpc>
                <a:spcPct val="80000"/>
              </a:lnSpc>
              <a:buFontTx/>
              <a:buNone/>
            </a:pPr>
            <a:r>
              <a:rPr lang="sl-SI" sz="2000" b="1" dirty="0" smtClean="0">
                <a:latin typeface="Comic Sans MS" pitchFamily="66" charset="0"/>
              </a:rPr>
              <a:t> </a:t>
            </a:r>
          </a:p>
          <a:p>
            <a:pPr>
              <a:lnSpc>
                <a:spcPct val="80000"/>
              </a:lnSpc>
            </a:pPr>
            <a:r>
              <a:rPr lang="sl-SI" sz="4400" b="1" dirty="0" smtClean="0">
                <a:solidFill>
                  <a:srgbClr val="0000FF"/>
                </a:solidFill>
                <a:latin typeface="Comic Sans MS" pitchFamily="66" charset="0"/>
              </a:rPr>
              <a:t>da organizacija psihičnega nasilja ne bo dopuščala,</a:t>
            </a:r>
          </a:p>
          <a:p>
            <a:pPr marL="0" indent="0">
              <a:lnSpc>
                <a:spcPct val="80000"/>
              </a:lnSpc>
              <a:buNone/>
            </a:pPr>
            <a:endParaRPr lang="sl-SI" sz="1600" b="1" dirty="0" smtClean="0">
              <a:solidFill>
                <a:srgbClr val="0000FF"/>
              </a:solidFill>
              <a:latin typeface="Comic Sans MS" pitchFamily="66" charset="0"/>
            </a:endParaRPr>
          </a:p>
          <a:p>
            <a:pPr>
              <a:lnSpc>
                <a:spcPct val="80000"/>
              </a:lnSpc>
            </a:pPr>
            <a:r>
              <a:rPr lang="sl-SI" sz="4400" b="1" dirty="0" smtClean="0">
                <a:latin typeface="Comic Sans MS" pitchFamily="66" charset="0"/>
              </a:rPr>
              <a:t>da je psihično nasilje organizacijski problem in ga je mogoče reševati,</a:t>
            </a:r>
          </a:p>
          <a:p>
            <a:pPr marL="0" indent="0">
              <a:lnSpc>
                <a:spcPct val="80000"/>
              </a:lnSpc>
              <a:buNone/>
            </a:pPr>
            <a:r>
              <a:rPr lang="sl-SI" sz="1600" b="1" dirty="0" smtClean="0">
                <a:latin typeface="Comic Sans MS" pitchFamily="66" charset="0"/>
              </a:rPr>
              <a:t> </a:t>
            </a:r>
          </a:p>
          <a:p>
            <a:pPr>
              <a:lnSpc>
                <a:spcPct val="80000"/>
              </a:lnSpc>
            </a:pPr>
            <a:r>
              <a:rPr lang="sl-SI" sz="4400" b="1" dirty="0" smtClean="0">
                <a:solidFill>
                  <a:srgbClr val="009900"/>
                </a:solidFill>
                <a:latin typeface="Comic Sans MS" pitchFamily="66" charset="0"/>
              </a:rPr>
              <a:t>da ima vsak zaposlen pravico do spoštljivega odnosa itd.</a:t>
            </a:r>
            <a:r>
              <a:rPr lang="sl-SI" sz="3100" dirty="0" smtClean="0">
                <a:latin typeface="Comic Sans MS" pitchFamily="66" charset="0"/>
              </a:rPr>
              <a:t> </a:t>
            </a:r>
            <a:endParaRPr lang="sl-SI" sz="3100" b="1" dirty="0" smtClean="0">
              <a:solidFill>
                <a:srgbClr val="663300"/>
              </a:solidFill>
              <a:latin typeface="Comic Sans MS" pitchFamily="66" charset="0"/>
            </a:endParaRPr>
          </a:p>
          <a:p>
            <a:pPr algn="ctr">
              <a:lnSpc>
                <a:spcPct val="80000"/>
              </a:lnSpc>
              <a:buFontTx/>
              <a:buNone/>
            </a:pPr>
            <a:endParaRPr lang="sl-SI" sz="3300" b="1" dirty="0" smtClean="0">
              <a:solidFill>
                <a:srgbClr val="0000FF"/>
              </a:solidFill>
              <a:latin typeface="Comic Sans MS" pitchFamily="66" charset="0"/>
            </a:endParaRPr>
          </a:p>
        </p:txBody>
      </p:sp>
    </p:spTree>
    <p:extLst>
      <p:ext uri="{BB962C8B-B14F-4D97-AF65-F5344CB8AC3E}">
        <p14:creationId xmlns:p14="http://schemas.microsoft.com/office/powerpoint/2010/main" val="2328998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4294967295"/>
          </p:nvPr>
        </p:nvSpPr>
        <p:spPr>
          <a:xfrm>
            <a:off x="287338" y="188913"/>
            <a:ext cx="8856662" cy="6480175"/>
          </a:xfrm>
          <a:ln/>
        </p:spPr>
        <p:style>
          <a:lnRef idx="1">
            <a:schemeClr val="accent3"/>
          </a:lnRef>
          <a:fillRef idx="2">
            <a:schemeClr val="accent3"/>
          </a:fillRef>
          <a:effectRef idx="1">
            <a:schemeClr val="accent3"/>
          </a:effectRef>
          <a:fontRef idx="minor">
            <a:schemeClr val="dk1"/>
          </a:fontRef>
        </p:style>
        <p:txBody>
          <a:bodyPr>
            <a:normAutofit/>
          </a:bodyPr>
          <a:lstStyle/>
          <a:p>
            <a:pPr algn="ctr">
              <a:buFontTx/>
              <a:buNone/>
            </a:pPr>
            <a:r>
              <a:rPr lang="sl-SI" sz="3600" b="1" dirty="0" smtClean="0">
                <a:solidFill>
                  <a:srgbClr val="0000FF"/>
                </a:solidFill>
                <a:latin typeface="Comic Sans MS" pitchFamily="66" charset="0"/>
              </a:rPr>
              <a:t>Ukrepi</a:t>
            </a:r>
            <a:r>
              <a:rPr lang="sl-SI" sz="3600" dirty="0" smtClean="0">
                <a:latin typeface="Comic Sans MS" pitchFamily="66" charset="0"/>
              </a:rPr>
              <a:t> </a:t>
            </a:r>
            <a:r>
              <a:rPr lang="sl-SI" sz="3600" b="1" dirty="0" smtClean="0">
                <a:solidFill>
                  <a:srgbClr val="0000FF"/>
                </a:solidFill>
                <a:latin typeface="Comic Sans MS" pitchFamily="66" charset="0"/>
              </a:rPr>
              <a:t>preprečevanja psihičnega nasilja na delovnem mestu zajemajo tudi:</a:t>
            </a:r>
          </a:p>
          <a:p>
            <a:pPr algn="ctr">
              <a:buFontTx/>
              <a:buNone/>
            </a:pPr>
            <a:endParaRPr lang="sl-SI" sz="1600" b="1" dirty="0" smtClean="0">
              <a:solidFill>
                <a:srgbClr val="0000FF"/>
              </a:solidFill>
              <a:latin typeface="Comic Sans MS" pitchFamily="66" charset="0"/>
            </a:endParaRPr>
          </a:p>
          <a:p>
            <a:r>
              <a:rPr lang="sl-SI" sz="3600" b="1" dirty="0" smtClean="0">
                <a:solidFill>
                  <a:srgbClr val="CC00FF"/>
                </a:solidFill>
                <a:latin typeface="Comic Sans MS" pitchFamily="66" charset="0"/>
              </a:rPr>
              <a:t>seznanjanje zaposlenih o psihičnem nasilju in njegovih posledicah;</a:t>
            </a:r>
          </a:p>
          <a:p>
            <a:pPr marL="0" indent="0">
              <a:buNone/>
            </a:pPr>
            <a:endParaRPr lang="sl-SI" sz="1600" b="1" dirty="0" smtClean="0">
              <a:solidFill>
                <a:srgbClr val="990033"/>
              </a:solidFill>
              <a:latin typeface="Comic Sans MS" pitchFamily="66" charset="0"/>
            </a:endParaRPr>
          </a:p>
          <a:p>
            <a:r>
              <a:rPr lang="sl-SI" sz="3600" b="1" dirty="0" smtClean="0">
                <a:solidFill>
                  <a:srgbClr val="009900"/>
                </a:solidFill>
                <a:latin typeface="Comic Sans MS" pitchFamily="66" charset="0"/>
              </a:rPr>
              <a:t>pravočasno reševanje konfliktov;</a:t>
            </a:r>
          </a:p>
          <a:p>
            <a:pPr marL="0" indent="0">
              <a:buNone/>
            </a:pPr>
            <a:endParaRPr lang="sl-SI" sz="1600" b="1" dirty="0" smtClean="0">
              <a:solidFill>
                <a:srgbClr val="009900"/>
              </a:solidFill>
              <a:latin typeface="Comic Sans MS" pitchFamily="66" charset="0"/>
            </a:endParaRPr>
          </a:p>
          <a:p>
            <a:pPr algn="just"/>
            <a:r>
              <a:rPr lang="sl-SI" sz="3600" b="1" dirty="0" smtClean="0">
                <a:solidFill>
                  <a:srgbClr val="0000FF"/>
                </a:solidFill>
                <a:latin typeface="Comic Sans MS" pitchFamily="66" charset="0"/>
              </a:rPr>
              <a:t>oblikovanje jasnih zahtev in pričakovanj glede posameznih delovnih mest ter seznanjanje zaposlenih s temi zahtevami;</a:t>
            </a:r>
          </a:p>
          <a:p>
            <a:pPr>
              <a:buFontTx/>
              <a:buNone/>
            </a:pPr>
            <a:endParaRPr lang="sl-SI" sz="3600" dirty="0" smtClean="0">
              <a:solidFill>
                <a:srgbClr val="0000FF"/>
              </a:solidFill>
            </a:endParaRPr>
          </a:p>
        </p:txBody>
      </p:sp>
    </p:spTree>
    <p:extLst>
      <p:ext uri="{BB962C8B-B14F-4D97-AF65-F5344CB8AC3E}">
        <p14:creationId xmlns:p14="http://schemas.microsoft.com/office/powerpoint/2010/main" val="2134336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4294967295"/>
          </p:nvPr>
        </p:nvSpPr>
        <p:spPr>
          <a:xfrm>
            <a:off x="0" y="260350"/>
            <a:ext cx="8713788" cy="6480175"/>
          </a:xfrm>
        </p:spPr>
        <p:style>
          <a:lnRef idx="1">
            <a:schemeClr val="accent2"/>
          </a:lnRef>
          <a:fillRef idx="2">
            <a:schemeClr val="accent2"/>
          </a:fillRef>
          <a:effectRef idx="1">
            <a:schemeClr val="accent2"/>
          </a:effectRef>
          <a:fontRef idx="minor">
            <a:schemeClr val="dk1"/>
          </a:fontRef>
        </p:style>
        <p:txBody>
          <a:bodyPr>
            <a:normAutofit/>
          </a:bodyPr>
          <a:lstStyle/>
          <a:p>
            <a:pPr algn="ctr">
              <a:buFontTx/>
              <a:buNone/>
            </a:pPr>
            <a:r>
              <a:rPr lang="sl-SI" b="1" dirty="0" smtClean="0">
                <a:solidFill>
                  <a:schemeClr val="tx1"/>
                </a:solidFill>
                <a:latin typeface="Comic Sans MS" pitchFamily="66" charset="0"/>
              </a:rPr>
              <a:t> </a:t>
            </a:r>
            <a:r>
              <a:rPr lang="sl-SI" sz="4200" b="1" dirty="0" smtClean="0">
                <a:solidFill>
                  <a:srgbClr val="0000FF"/>
                </a:solidFill>
                <a:latin typeface="Comic Sans MS" pitchFamily="66" charset="0"/>
              </a:rPr>
              <a:t>V Sloveniji še nimamo svetovalcev-zaupnikov, na katere bi se žrtve lahko obrnile po pomoč, vendar je po zakonu delodajalec tisti, ki mora zagotavljati zdravje in varnosti pri delu, zato bi moral nuditi pomoč in svetovanje tudi v primerih psihičnega nasilja.</a:t>
            </a:r>
            <a:endParaRPr lang="sl-SI" sz="4200" b="1" dirty="0" smtClean="0">
              <a:solidFill>
                <a:srgbClr val="0000FF"/>
              </a:solidFill>
            </a:endParaRPr>
          </a:p>
        </p:txBody>
      </p:sp>
    </p:spTree>
    <p:extLst>
      <p:ext uri="{BB962C8B-B14F-4D97-AF65-F5344CB8AC3E}">
        <p14:creationId xmlns:p14="http://schemas.microsoft.com/office/powerpoint/2010/main" val="884754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93575"/>
            <a:ext cx="8838659" cy="66171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endParaRPr lang="sl-SI" sz="2400" b="1" dirty="0" smtClean="0">
              <a:solidFill>
                <a:srgbClr val="000000"/>
              </a:solidFill>
              <a:latin typeface="Comic Sans MS" panose="030F0702030302020204" pitchFamily="66" charset="0"/>
            </a:endParaRPr>
          </a:p>
          <a:p>
            <a:endParaRPr lang="sl-SI" sz="2400" b="1" dirty="0">
              <a:solidFill>
                <a:srgbClr val="000000"/>
              </a:solidFill>
              <a:latin typeface="Comic Sans MS" panose="030F0702030302020204" pitchFamily="66" charset="0"/>
            </a:endParaRPr>
          </a:p>
          <a:p>
            <a:r>
              <a:rPr lang="pt-BR" sz="2400" b="1" dirty="0" smtClean="0">
                <a:solidFill>
                  <a:srgbClr val="000000"/>
                </a:solidFill>
                <a:latin typeface="Comic Sans MS" panose="030F0702030302020204" pitchFamily="66" charset="0"/>
              </a:rPr>
              <a:t>Če </a:t>
            </a:r>
            <a:r>
              <a:rPr lang="pt-BR" sz="2400" b="1" dirty="0">
                <a:solidFill>
                  <a:srgbClr val="000000"/>
                </a:solidFill>
                <a:latin typeface="Comic Sans MS" panose="030F0702030302020204" pitchFamily="66" charset="0"/>
              </a:rPr>
              <a:t>moraš delati sam, se dogovori s </a:t>
            </a:r>
            <a:endParaRPr lang="sl-SI" sz="2400" b="1" dirty="0" smtClean="0">
              <a:solidFill>
                <a:srgbClr val="000000"/>
              </a:solidFill>
              <a:latin typeface="Comic Sans MS" panose="030F0702030302020204" pitchFamily="66" charset="0"/>
            </a:endParaRPr>
          </a:p>
          <a:p>
            <a:r>
              <a:rPr lang="pt-BR" sz="2400" b="1" dirty="0" smtClean="0">
                <a:solidFill>
                  <a:srgbClr val="000000"/>
                </a:solidFill>
                <a:latin typeface="Comic Sans MS" panose="030F0702030302020204" pitchFamily="66" charset="0"/>
              </a:rPr>
              <a:t>sodelavci ali</a:t>
            </a:r>
            <a:r>
              <a:rPr lang="sl-SI" sz="2400" b="1" dirty="0" smtClean="0">
                <a:solidFill>
                  <a:srgbClr val="000000"/>
                </a:solidFill>
                <a:latin typeface="Comic Sans MS" panose="030F0702030302020204" pitchFamily="66" charset="0"/>
              </a:rPr>
              <a:t> predpostavljenimi</a:t>
            </a:r>
            <a:r>
              <a:rPr lang="sl-SI" sz="2400" b="1" dirty="0">
                <a:solidFill>
                  <a:srgbClr val="000000"/>
                </a:solidFill>
                <a:latin typeface="Comic Sans MS" panose="030F0702030302020204" pitchFamily="66" charset="0"/>
              </a:rPr>
              <a:t>, da jih </a:t>
            </a:r>
            <a:r>
              <a:rPr lang="sl-SI" sz="2400" b="1" dirty="0" smtClean="0">
                <a:solidFill>
                  <a:srgbClr val="000000"/>
                </a:solidFill>
                <a:latin typeface="Comic Sans MS" panose="030F0702030302020204" pitchFamily="66" charset="0"/>
              </a:rPr>
              <a:t>lahko </a:t>
            </a:r>
            <a:r>
              <a:rPr lang="sl-SI" sz="2400" b="1" dirty="0">
                <a:solidFill>
                  <a:srgbClr val="000000"/>
                </a:solidFill>
                <a:latin typeface="Comic Sans MS" panose="030F0702030302020204" pitchFamily="66" charset="0"/>
              </a:rPr>
              <a:t>kadar koli pokličeš</a:t>
            </a:r>
            <a:r>
              <a:rPr lang="sl-SI" sz="2400" b="1" dirty="0" smtClean="0">
                <a:solidFill>
                  <a:srgbClr val="000000"/>
                </a:solidFill>
                <a:latin typeface="Comic Sans MS" panose="030F0702030302020204" pitchFamily="66" charset="0"/>
              </a:rPr>
              <a:t>, </a:t>
            </a:r>
            <a:r>
              <a:rPr lang="it-IT" sz="2400" b="1" dirty="0" smtClean="0">
                <a:solidFill>
                  <a:srgbClr val="000000"/>
                </a:solidFill>
                <a:latin typeface="Comic Sans MS" panose="030F0702030302020204" pitchFamily="66" charset="0"/>
              </a:rPr>
              <a:t>če </a:t>
            </a:r>
            <a:r>
              <a:rPr lang="it-IT" sz="2400" b="1" dirty="0">
                <a:solidFill>
                  <a:srgbClr val="000000"/>
                </a:solidFill>
                <a:latin typeface="Comic Sans MS" panose="030F0702030302020204" pitchFamily="66" charset="0"/>
              </a:rPr>
              <a:t>bi ti pretila nevarnost.</a:t>
            </a:r>
          </a:p>
          <a:p>
            <a:endParaRPr lang="sl-SI" sz="1400" b="1" dirty="0" smtClean="0">
              <a:solidFill>
                <a:srgbClr val="000000"/>
              </a:solidFill>
              <a:latin typeface="Comic Sans MS" panose="030F0702030302020204" pitchFamily="66" charset="0"/>
            </a:endParaRPr>
          </a:p>
          <a:p>
            <a:r>
              <a:rPr lang="it-IT" sz="2400" b="1" dirty="0" smtClean="0">
                <a:solidFill>
                  <a:srgbClr val="000000"/>
                </a:solidFill>
                <a:latin typeface="Comic Sans MS" panose="030F0702030302020204" pitchFamily="66" charset="0"/>
              </a:rPr>
              <a:t>Ob </a:t>
            </a:r>
            <a:r>
              <a:rPr lang="it-IT" sz="2400" b="1" dirty="0">
                <a:solidFill>
                  <a:srgbClr val="000000"/>
                </a:solidFill>
                <a:latin typeface="Comic Sans MS" panose="030F0702030302020204" pitchFamily="66" charset="0"/>
              </a:rPr>
              <a:t>poskusu ropa se ne delaj pogumnega in </a:t>
            </a:r>
            <a:endParaRPr lang="sl-SI" sz="2400" b="1" dirty="0" smtClean="0">
              <a:solidFill>
                <a:srgbClr val="000000"/>
              </a:solidFill>
              <a:latin typeface="Comic Sans MS" panose="030F0702030302020204" pitchFamily="66" charset="0"/>
            </a:endParaRPr>
          </a:p>
          <a:p>
            <a:r>
              <a:rPr lang="it-IT" sz="2400" b="1" dirty="0" smtClean="0">
                <a:solidFill>
                  <a:srgbClr val="000000"/>
                </a:solidFill>
                <a:latin typeface="Comic Sans MS" panose="030F0702030302020204" pitchFamily="66" charset="0"/>
              </a:rPr>
              <a:t>se ne</a:t>
            </a:r>
            <a:r>
              <a:rPr lang="sl-SI" sz="2400" b="1" dirty="0" smtClean="0">
                <a:solidFill>
                  <a:srgbClr val="000000"/>
                </a:solidFill>
                <a:latin typeface="Comic Sans MS" panose="030F0702030302020204" pitchFamily="66" charset="0"/>
              </a:rPr>
              <a:t> </a:t>
            </a:r>
            <a:r>
              <a:rPr lang="it-IT" sz="2400" b="1" dirty="0" smtClean="0">
                <a:solidFill>
                  <a:srgbClr val="000000"/>
                </a:solidFill>
                <a:latin typeface="Comic Sans MS" panose="030F0702030302020204" pitchFamily="66" charset="0"/>
              </a:rPr>
              <a:t>prepiraj </a:t>
            </a:r>
            <a:r>
              <a:rPr lang="it-IT" sz="2400" b="1" dirty="0">
                <a:solidFill>
                  <a:srgbClr val="000000"/>
                </a:solidFill>
                <a:latin typeface="Comic Sans MS" panose="030F0702030302020204" pitchFamily="66" charset="0"/>
              </a:rPr>
              <a:t>s tistimi, ki ti grozijo.</a:t>
            </a:r>
          </a:p>
          <a:p>
            <a:endParaRPr lang="sl-SI" sz="1400" b="1" dirty="0" smtClean="0">
              <a:solidFill>
                <a:srgbClr val="000000"/>
              </a:solidFill>
              <a:latin typeface="Comic Sans MS" panose="030F0702030302020204" pitchFamily="66" charset="0"/>
            </a:endParaRPr>
          </a:p>
          <a:p>
            <a:endParaRPr lang="sl-SI" sz="1600" b="1" dirty="0" smtClean="0">
              <a:solidFill>
                <a:srgbClr val="CC00FF"/>
              </a:solidFill>
              <a:latin typeface="Comic Sans MS" panose="030F0702030302020204" pitchFamily="66" charset="0"/>
            </a:endParaRPr>
          </a:p>
          <a:p>
            <a:pPr algn="just"/>
            <a:r>
              <a:rPr lang="sl-SI" sz="3200" b="1" dirty="0" smtClean="0">
                <a:solidFill>
                  <a:srgbClr val="CC00FF"/>
                </a:solidFill>
                <a:latin typeface="Comic Sans MS" panose="030F0702030302020204" pitchFamily="66" charset="0"/>
              </a:rPr>
              <a:t>Ne </a:t>
            </a:r>
            <a:r>
              <a:rPr lang="sl-SI" sz="3200" b="1" dirty="0">
                <a:solidFill>
                  <a:srgbClr val="CC00FF"/>
                </a:solidFill>
                <a:latin typeface="Comic Sans MS" panose="030F0702030302020204" pitchFamily="66" charset="0"/>
              </a:rPr>
              <a:t>počni drugim tega, kar ne želiš, da bi drugi </a:t>
            </a:r>
            <a:r>
              <a:rPr lang="sl-SI" sz="3200" b="1" dirty="0" smtClean="0">
                <a:solidFill>
                  <a:srgbClr val="CC00FF"/>
                </a:solidFill>
                <a:latin typeface="Comic Sans MS" panose="030F0702030302020204" pitchFamily="66" charset="0"/>
              </a:rPr>
              <a:t>delali </a:t>
            </a:r>
            <a:r>
              <a:rPr lang="pl-PL" sz="3200" b="1" dirty="0" smtClean="0">
                <a:solidFill>
                  <a:srgbClr val="CC00FF"/>
                </a:solidFill>
                <a:latin typeface="Comic Sans MS" panose="030F0702030302020204" pitchFamily="66" charset="0"/>
              </a:rPr>
              <a:t>tebi</a:t>
            </a:r>
            <a:r>
              <a:rPr lang="pl-PL" sz="3200" b="1" dirty="0">
                <a:solidFill>
                  <a:srgbClr val="CC00FF"/>
                </a:solidFill>
                <a:latin typeface="Comic Sans MS" panose="030F0702030302020204" pitchFamily="66" charset="0"/>
              </a:rPr>
              <a:t>. </a:t>
            </a:r>
            <a:endParaRPr lang="pl-PL" sz="3200" b="1" dirty="0" smtClean="0">
              <a:solidFill>
                <a:srgbClr val="CC00FF"/>
              </a:solidFill>
              <a:latin typeface="Comic Sans MS" panose="030F0702030302020204" pitchFamily="66" charset="0"/>
            </a:endParaRPr>
          </a:p>
          <a:p>
            <a:pPr algn="just"/>
            <a:endParaRPr lang="pl-PL" sz="1400" b="1" dirty="0">
              <a:solidFill>
                <a:srgbClr val="000000"/>
              </a:solidFill>
              <a:latin typeface="Comic Sans MS" panose="030F0702030302020204" pitchFamily="66" charset="0"/>
            </a:endParaRPr>
          </a:p>
          <a:p>
            <a:pPr algn="just"/>
            <a:r>
              <a:rPr lang="pl-PL" sz="2400" b="1" dirty="0" smtClean="0">
                <a:solidFill>
                  <a:srgbClr val="000000"/>
                </a:solidFill>
                <a:latin typeface="Comic Sans MS" panose="030F0702030302020204" pitchFamily="66" charset="0"/>
              </a:rPr>
              <a:t>Nesoglasja </a:t>
            </a:r>
            <a:r>
              <a:rPr lang="pl-PL" sz="2400" b="1" dirty="0">
                <a:solidFill>
                  <a:srgbClr val="000000"/>
                </a:solidFill>
                <a:latin typeface="Comic Sans MS" panose="030F0702030302020204" pitchFamily="66" charset="0"/>
              </a:rPr>
              <a:t>s sodelavci in strankami rešuj </a:t>
            </a:r>
            <a:r>
              <a:rPr lang="pl-PL" sz="2400" b="1" dirty="0" smtClean="0">
                <a:solidFill>
                  <a:srgbClr val="000000"/>
                </a:solidFill>
                <a:latin typeface="Comic Sans MS" panose="030F0702030302020204" pitchFamily="66" charset="0"/>
              </a:rPr>
              <a:t>na </a:t>
            </a:r>
            <a:r>
              <a:rPr lang="sl-SI" sz="2400" b="1" dirty="0" smtClean="0">
                <a:solidFill>
                  <a:srgbClr val="000000"/>
                </a:solidFill>
                <a:latin typeface="Comic Sans MS" panose="030F0702030302020204" pitchFamily="66" charset="0"/>
              </a:rPr>
              <a:t>miren </a:t>
            </a:r>
            <a:r>
              <a:rPr lang="sl-SI" sz="2400" b="1" dirty="0">
                <a:solidFill>
                  <a:srgbClr val="000000"/>
                </a:solidFill>
                <a:latin typeface="Comic Sans MS" panose="030F0702030302020204" pitchFamily="66" charset="0"/>
              </a:rPr>
              <a:t>in vljuden način</a:t>
            </a:r>
            <a:r>
              <a:rPr lang="sl-SI" sz="2400" b="1" dirty="0" smtClean="0">
                <a:solidFill>
                  <a:srgbClr val="000000"/>
                </a:solidFill>
                <a:latin typeface="Comic Sans MS" panose="030F0702030302020204" pitchFamily="66" charset="0"/>
              </a:rPr>
              <a:t>.</a:t>
            </a:r>
          </a:p>
          <a:p>
            <a:endParaRPr lang="sl-SI" sz="1400" b="1" dirty="0" smtClean="0">
              <a:solidFill>
                <a:srgbClr val="000000"/>
              </a:solidFill>
              <a:latin typeface="Comic Sans MS" panose="030F0702030302020204" pitchFamily="66" charset="0"/>
            </a:endParaRPr>
          </a:p>
          <a:p>
            <a:pPr algn="ctr"/>
            <a:r>
              <a:rPr lang="pt-BR" sz="2400" b="1" dirty="0" smtClean="0">
                <a:solidFill>
                  <a:srgbClr val="0000FF"/>
                </a:solidFill>
                <a:latin typeface="Comic Sans MS" panose="030F0702030302020204" pitchFamily="66" charset="0"/>
              </a:rPr>
              <a:t>O </a:t>
            </a:r>
            <a:r>
              <a:rPr lang="pt-BR" sz="2400" b="1" dirty="0">
                <a:solidFill>
                  <a:srgbClr val="0000FF"/>
                </a:solidFill>
                <a:latin typeface="Comic Sans MS" panose="030F0702030302020204" pitchFamily="66" charset="0"/>
              </a:rPr>
              <a:t>vsakem nasilju na delovnem mestu, duševnem ali</a:t>
            </a:r>
          </a:p>
          <a:p>
            <a:pPr algn="ctr"/>
            <a:r>
              <a:rPr lang="sl-SI" sz="2400" b="1" dirty="0">
                <a:solidFill>
                  <a:srgbClr val="0000FF"/>
                </a:solidFill>
                <a:latin typeface="Comic Sans MS" panose="030F0702030302020204" pitchFamily="66" charset="0"/>
              </a:rPr>
              <a:t>telesnem, moraš (ne glede na to, ali osebo poznaš ali</a:t>
            </a:r>
          </a:p>
          <a:p>
            <a:pPr algn="ctr"/>
            <a:r>
              <a:rPr lang="sl-SI" sz="2400" b="1" dirty="0">
                <a:solidFill>
                  <a:srgbClr val="0000FF"/>
                </a:solidFill>
                <a:latin typeface="Comic Sans MS" panose="030F0702030302020204" pitchFamily="66" charset="0"/>
              </a:rPr>
              <a:t>ne) TAKOJ obvestiti svoje predpostavljene ali policijo.</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7834" y="93575"/>
            <a:ext cx="2130337" cy="31914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93575"/>
            <a:ext cx="1683271" cy="7283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522413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4294967295"/>
          </p:nvPr>
        </p:nvSpPr>
        <p:spPr>
          <a:xfrm>
            <a:off x="395288" y="188913"/>
            <a:ext cx="8748712" cy="6480175"/>
          </a:xfrm>
        </p:spPr>
        <p:style>
          <a:lnRef idx="1">
            <a:schemeClr val="accent3"/>
          </a:lnRef>
          <a:fillRef idx="2">
            <a:schemeClr val="accent3"/>
          </a:fillRef>
          <a:effectRef idx="1">
            <a:schemeClr val="accent3"/>
          </a:effectRef>
          <a:fontRef idx="minor">
            <a:schemeClr val="dk1"/>
          </a:fontRef>
        </p:style>
        <p:txBody>
          <a:bodyPr/>
          <a:lstStyle/>
          <a:p>
            <a:pPr algn="ctr">
              <a:lnSpc>
                <a:spcPct val="80000"/>
              </a:lnSpc>
              <a:buFontTx/>
              <a:buNone/>
            </a:pPr>
            <a:r>
              <a:rPr lang="sl-SI" altLang="sl-SI" sz="4800" b="1" dirty="0" smtClean="0">
                <a:solidFill>
                  <a:srgbClr val="CC00FF"/>
                </a:solidFill>
                <a:latin typeface="Comic Sans MS" pitchFamily="66" charset="0"/>
              </a:rPr>
              <a:t>Kaj lahko storijo žrtve?</a:t>
            </a:r>
            <a:r>
              <a:rPr lang="sl-SI" altLang="sl-SI" sz="4400" b="1" dirty="0" smtClean="0">
                <a:solidFill>
                  <a:srgbClr val="CC00FF"/>
                </a:solidFill>
                <a:latin typeface="Comic Sans MS" pitchFamily="66" charset="0"/>
              </a:rPr>
              <a:t> </a:t>
            </a:r>
          </a:p>
          <a:p>
            <a:pPr algn="ctr">
              <a:lnSpc>
                <a:spcPct val="80000"/>
              </a:lnSpc>
              <a:buFontTx/>
              <a:buNone/>
            </a:pPr>
            <a:endParaRPr lang="sl-SI" altLang="sl-SI" sz="4400" b="1" dirty="0" smtClean="0">
              <a:solidFill>
                <a:srgbClr val="0000FF"/>
              </a:solidFill>
              <a:latin typeface="Comic Sans MS" pitchFamily="66" charset="0"/>
            </a:endParaRPr>
          </a:p>
          <a:p>
            <a:pPr algn="ctr">
              <a:lnSpc>
                <a:spcPct val="80000"/>
              </a:lnSpc>
              <a:buFontTx/>
              <a:buNone/>
            </a:pPr>
            <a:r>
              <a:rPr lang="sl-SI" altLang="sl-SI" sz="4400" b="1" dirty="0" smtClean="0">
                <a:solidFill>
                  <a:srgbClr val="0000FF"/>
                </a:solidFill>
                <a:latin typeface="Comic Sans MS" pitchFamily="66" charset="0"/>
              </a:rPr>
              <a:t>Čeprav bi žrtve najraje čim prej zbežale psihičnemu nasilju, pa je treba ravnati premišljeno, da ne bi pod težo čustev sprejeli kakšne </a:t>
            </a:r>
            <a:r>
              <a:rPr lang="sl-SI" altLang="sl-SI" sz="4400" b="1" dirty="0" err="1" smtClean="0">
                <a:solidFill>
                  <a:srgbClr val="0000FF"/>
                </a:solidFill>
                <a:latin typeface="Comic Sans MS" pitchFamily="66" charset="0"/>
              </a:rPr>
              <a:t>preuranjene</a:t>
            </a:r>
            <a:r>
              <a:rPr lang="sl-SI" altLang="sl-SI" sz="4400" b="1" dirty="0" smtClean="0">
                <a:solidFill>
                  <a:srgbClr val="0000FF"/>
                </a:solidFill>
                <a:latin typeface="Comic Sans MS" pitchFamily="66" charset="0"/>
              </a:rPr>
              <a:t> odločitve, na primer dali odpoved.</a:t>
            </a:r>
            <a:r>
              <a:rPr lang="sl-SI" altLang="sl-SI" sz="4400" b="1" dirty="0" smtClean="0">
                <a:latin typeface="Comic Sans MS" pitchFamily="66" charset="0"/>
              </a:rPr>
              <a:t> </a:t>
            </a:r>
            <a:endParaRPr lang="sl-SI" altLang="sl-SI" sz="4400" b="1" dirty="0" smtClean="0">
              <a:solidFill>
                <a:srgbClr val="800000"/>
              </a:solidFill>
            </a:endParaRPr>
          </a:p>
          <a:p>
            <a:pPr algn="ctr">
              <a:lnSpc>
                <a:spcPct val="80000"/>
              </a:lnSpc>
              <a:buFontTx/>
              <a:buNone/>
            </a:pPr>
            <a:endParaRPr lang="sl-SI" altLang="sl-SI" sz="4400" b="1" dirty="0" smtClean="0">
              <a:solidFill>
                <a:srgbClr val="0000FF"/>
              </a:solidFill>
              <a:latin typeface="Comic Sans MS" pitchFamily="66" charset="0"/>
            </a:endParaRPr>
          </a:p>
        </p:txBody>
      </p:sp>
    </p:spTree>
    <p:extLst>
      <p:ext uri="{BB962C8B-B14F-4D97-AF65-F5344CB8AC3E}">
        <p14:creationId xmlns:p14="http://schemas.microsoft.com/office/powerpoint/2010/main" val="137647374"/>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4294967295"/>
          </p:nvPr>
        </p:nvSpPr>
        <p:spPr>
          <a:xfrm>
            <a:off x="395288" y="188913"/>
            <a:ext cx="8748712" cy="6480175"/>
          </a:xfrm>
        </p:spPr>
        <p:style>
          <a:lnRef idx="1">
            <a:schemeClr val="accent5"/>
          </a:lnRef>
          <a:fillRef idx="2">
            <a:schemeClr val="accent5"/>
          </a:fillRef>
          <a:effectRef idx="1">
            <a:schemeClr val="accent5"/>
          </a:effectRef>
          <a:fontRef idx="minor">
            <a:schemeClr val="dk1"/>
          </a:fontRef>
        </p:style>
        <p:txBody>
          <a:bodyPr/>
          <a:lstStyle/>
          <a:p>
            <a:pPr algn="ctr">
              <a:lnSpc>
                <a:spcPct val="90000"/>
              </a:lnSpc>
              <a:buFontTx/>
              <a:buNone/>
            </a:pPr>
            <a:r>
              <a:rPr lang="sl-SI" altLang="sl-SI" sz="3600" b="1" dirty="0" smtClean="0">
                <a:latin typeface="Comic Sans MS" pitchFamily="66" charset="0"/>
              </a:rPr>
              <a:t> </a:t>
            </a:r>
            <a:r>
              <a:rPr lang="sl-SI" altLang="sl-SI" sz="4000" b="1" dirty="0" smtClean="0">
                <a:solidFill>
                  <a:srgbClr val="0000FF"/>
                </a:solidFill>
                <a:latin typeface="Comic Sans MS" pitchFamily="66" charset="0"/>
              </a:rPr>
              <a:t>Pred tem je namreč mogoče storiti še marsikaj</a:t>
            </a:r>
          </a:p>
          <a:p>
            <a:pPr>
              <a:lnSpc>
                <a:spcPct val="90000"/>
              </a:lnSpc>
              <a:buFontTx/>
              <a:buNone/>
            </a:pPr>
            <a:endParaRPr lang="sl-SI" altLang="sl-SI" sz="1600" b="1" dirty="0" smtClean="0">
              <a:solidFill>
                <a:srgbClr val="0000FF"/>
              </a:solidFill>
              <a:latin typeface="Comic Sans MS" pitchFamily="66" charset="0"/>
            </a:endParaRPr>
          </a:p>
          <a:p>
            <a:pPr algn="ctr">
              <a:lnSpc>
                <a:spcPct val="90000"/>
              </a:lnSpc>
              <a:buFontTx/>
              <a:buNone/>
            </a:pPr>
            <a:r>
              <a:rPr lang="sl-SI" altLang="sl-SI" sz="4000" b="1" dirty="0" smtClean="0">
                <a:solidFill>
                  <a:srgbClr val="CC00FF"/>
                </a:solidFill>
                <a:latin typeface="Comic Sans MS" pitchFamily="66" charset="0"/>
              </a:rPr>
              <a:t>Poiskati pomoč pri nadrejenih in/ali pri tistih, ki so v podjetju zadolženi:</a:t>
            </a:r>
          </a:p>
          <a:p>
            <a:pPr algn="ctr">
              <a:lnSpc>
                <a:spcPct val="90000"/>
              </a:lnSpc>
              <a:buFontTx/>
              <a:buNone/>
            </a:pPr>
            <a:endParaRPr lang="sl-SI" altLang="sl-SI" sz="4000" b="1" dirty="0" smtClean="0">
              <a:solidFill>
                <a:srgbClr val="CC00FF"/>
              </a:solidFill>
              <a:latin typeface="Comic Sans MS" pitchFamily="66" charset="0"/>
            </a:endParaRPr>
          </a:p>
          <a:p>
            <a:pPr>
              <a:lnSpc>
                <a:spcPct val="90000"/>
              </a:lnSpc>
            </a:pPr>
            <a:r>
              <a:rPr lang="sl-SI" altLang="sl-SI" sz="4000" b="1" dirty="0" smtClean="0">
                <a:solidFill>
                  <a:srgbClr val="0000FF"/>
                </a:solidFill>
                <a:latin typeface="Comic Sans MS" pitchFamily="66" charset="0"/>
              </a:rPr>
              <a:t>za zdravje in varnost pri delu,</a:t>
            </a:r>
          </a:p>
          <a:p>
            <a:pPr>
              <a:lnSpc>
                <a:spcPct val="90000"/>
              </a:lnSpc>
            </a:pPr>
            <a:r>
              <a:rPr lang="sl-SI" altLang="sl-SI" sz="4000" b="1" dirty="0" smtClean="0">
                <a:solidFill>
                  <a:srgbClr val="CC00FF"/>
                </a:solidFill>
                <a:latin typeface="Comic Sans MS" pitchFamily="66" charset="0"/>
              </a:rPr>
              <a:t>kadrovske zadeve ali </a:t>
            </a:r>
          </a:p>
          <a:p>
            <a:pPr>
              <a:lnSpc>
                <a:spcPct val="90000"/>
              </a:lnSpc>
            </a:pPr>
            <a:r>
              <a:rPr lang="sl-SI" altLang="sl-SI" sz="4000" b="1" dirty="0" smtClean="0">
                <a:solidFill>
                  <a:srgbClr val="0000FF"/>
                </a:solidFill>
                <a:latin typeface="Comic Sans MS" pitchFamily="66" charset="0"/>
              </a:rPr>
              <a:t>delavske pravice;</a:t>
            </a:r>
            <a:endParaRPr lang="sl-SI" altLang="sl-SI" sz="4000" dirty="0" smtClean="0">
              <a:solidFill>
                <a:srgbClr val="0000FF"/>
              </a:solidFill>
            </a:endParaRPr>
          </a:p>
        </p:txBody>
      </p:sp>
    </p:spTree>
    <p:extLst>
      <p:ext uri="{BB962C8B-B14F-4D97-AF65-F5344CB8AC3E}">
        <p14:creationId xmlns:p14="http://schemas.microsoft.com/office/powerpoint/2010/main" val="989595679"/>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4294967295"/>
          </p:nvPr>
        </p:nvSpPr>
        <p:spPr>
          <a:xfrm>
            <a:off x="395288" y="188913"/>
            <a:ext cx="8748712" cy="6480175"/>
          </a:xfrm>
        </p:spPr>
        <p:style>
          <a:lnRef idx="1">
            <a:schemeClr val="accent3"/>
          </a:lnRef>
          <a:fillRef idx="2">
            <a:schemeClr val="accent3"/>
          </a:fillRef>
          <a:effectRef idx="1">
            <a:schemeClr val="accent3"/>
          </a:effectRef>
          <a:fontRef idx="minor">
            <a:schemeClr val="dk1"/>
          </a:fontRef>
        </p:style>
        <p:txBody>
          <a:bodyPr/>
          <a:lstStyle/>
          <a:p>
            <a:pPr algn="just"/>
            <a:r>
              <a:rPr lang="sl-SI" altLang="sl-SI" sz="3600" b="1" dirty="0" smtClean="0">
                <a:solidFill>
                  <a:srgbClr val="0000FF"/>
                </a:solidFill>
                <a:latin typeface="Comic Sans MS" pitchFamily="66" charset="0"/>
              </a:rPr>
              <a:t>obrniti se na pooblaščenega zdravnika specialista medicine dela;</a:t>
            </a:r>
          </a:p>
          <a:p>
            <a:pPr algn="just"/>
            <a:r>
              <a:rPr lang="sl-SI" altLang="sl-SI" sz="3600" b="1" dirty="0" smtClean="0">
                <a:solidFill>
                  <a:srgbClr val="CC00FF"/>
                </a:solidFill>
                <a:latin typeface="Comic Sans MS" pitchFamily="66" charset="0"/>
              </a:rPr>
              <a:t>prositi za premestitev na drugo delovno mesto;</a:t>
            </a:r>
          </a:p>
          <a:p>
            <a:r>
              <a:rPr lang="sl-SI" altLang="sl-SI" sz="3600" b="1" dirty="0" smtClean="0">
                <a:solidFill>
                  <a:srgbClr val="0000FF"/>
                </a:solidFill>
                <a:latin typeface="Comic Sans MS" pitchFamily="66" charset="0"/>
              </a:rPr>
              <a:t>zbirati dokaze o psihičnem nasilju;</a:t>
            </a:r>
          </a:p>
          <a:p>
            <a:pPr algn="just"/>
            <a:r>
              <a:rPr lang="sl-SI" altLang="sl-SI" sz="3600" b="1" dirty="0" smtClean="0">
                <a:solidFill>
                  <a:srgbClr val="CC00FF"/>
                </a:solidFill>
                <a:latin typeface="Comic Sans MS" pitchFamily="66" charset="0"/>
              </a:rPr>
              <a:t>poiskati zaveznike (sodelavci, sindikalni zaupnik…);</a:t>
            </a:r>
          </a:p>
          <a:p>
            <a:pPr algn="just"/>
            <a:r>
              <a:rPr lang="sl-SI" altLang="sl-SI" sz="3600" b="1" dirty="0" smtClean="0">
                <a:solidFill>
                  <a:srgbClr val="0000FF"/>
                </a:solidFill>
                <a:latin typeface="Comic Sans MS" pitchFamily="66" charset="0"/>
              </a:rPr>
              <a:t>svojo izkušnjo deliti z ljudmi, ki so bili prav tako žrtve psihičnega nasilja.</a:t>
            </a:r>
          </a:p>
        </p:txBody>
      </p:sp>
    </p:spTree>
    <p:extLst>
      <p:ext uri="{BB962C8B-B14F-4D97-AF65-F5344CB8AC3E}">
        <p14:creationId xmlns:p14="http://schemas.microsoft.com/office/powerpoint/2010/main" val="4200685029"/>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95288" y="4292600"/>
            <a:ext cx="3600450" cy="64928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sl-SI" sz="2400" b="1" dirty="0">
                <a:solidFill>
                  <a:schemeClr val="tx1"/>
                </a:solidFill>
                <a:latin typeface="Comic Sans MS" pitchFamily="66" charset="0"/>
              </a:rPr>
              <a:t>Jaz sem </a:t>
            </a:r>
            <a:r>
              <a:rPr lang="sl-SI" sz="2400" b="1" dirty="0" err="1">
                <a:solidFill>
                  <a:schemeClr val="tx1"/>
                </a:solidFill>
                <a:latin typeface="Comic Sans MS" pitchFamily="66" charset="0"/>
              </a:rPr>
              <a:t>ok</a:t>
            </a:r>
            <a:r>
              <a:rPr lang="sl-SI" sz="2400" b="1" dirty="0">
                <a:solidFill>
                  <a:schemeClr val="tx1"/>
                </a:solidFill>
                <a:latin typeface="Comic Sans MS" pitchFamily="66" charset="0"/>
              </a:rPr>
              <a:t> – ti nisi </a:t>
            </a:r>
            <a:r>
              <a:rPr lang="sl-SI" sz="2400" b="1" dirty="0" err="1">
                <a:solidFill>
                  <a:schemeClr val="tx1"/>
                </a:solidFill>
                <a:latin typeface="Comic Sans MS" pitchFamily="66" charset="0"/>
              </a:rPr>
              <a:t>ok</a:t>
            </a:r>
            <a:endParaRPr lang="sl-SI" sz="2400" b="1" dirty="0">
              <a:solidFill>
                <a:schemeClr val="tx1"/>
              </a:solidFill>
              <a:latin typeface="Comic Sans MS" pitchFamily="66" charset="0"/>
            </a:endParaRPr>
          </a:p>
        </p:txBody>
      </p:sp>
      <p:sp>
        <p:nvSpPr>
          <p:cNvPr id="31747" name="Rectangle 3"/>
          <p:cNvSpPr>
            <a:spLocks noChangeArrowheads="1"/>
          </p:cNvSpPr>
          <p:nvPr/>
        </p:nvSpPr>
        <p:spPr bwMode="auto">
          <a:xfrm>
            <a:off x="468313" y="5516563"/>
            <a:ext cx="3527425" cy="72072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sl-SI" sz="2400" b="1">
                <a:solidFill>
                  <a:schemeClr val="tx1"/>
                </a:solidFill>
                <a:latin typeface="Comic Sans MS" pitchFamily="66" charset="0"/>
              </a:rPr>
              <a:t>Jaz nisem ok – ti si ok</a:t>
            </a:r>
          </a:p>
        </p:txBody>
      </p:sp>
      <p:sp>
        <p:nvSpPr>
          <p:cNvPr id="31748" name="Rectangle 4"/>
          <p:cNvSpPr>
            <a:spLocks noChangeArrowheads="1"/>
          </p:cNvSpPr>
          <p:nvPr/>
        </p:nvSpPr>
        <p:spPr bwMode="auto">
          <a:xfrm>
            <a:off x="4500563" y="5516563"/>
            <a:ext cx="3887787" cy="7207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sl-SI" sz="2400" b="1">
                <a:solidFill>
                  <a:schemeClr val="tx1"/>
                </a:solidFill>
                <a:latin typeface="Comic Sans MS" pitchFamily="66" charset="0"/>
              </a:rPr>
              <a:t>Jaz nisem ok – ti nisi ok</a:t>
            </a:r>
          </a:p>
        </p:txBody>
      </p:sp>
      <p:sp>
        <p:nvSpPr>
          <p:cNvPr id="31749" name="Rectangle 5"/>
          <p:cNvSpPr>
            <a:spLocks noChangeArrowheads="1"/>
          </p:cNvSpPr>
          <p:nvPr/>
        </p:nvSpPr>
        <p:spPr bwMode="auto">
          <a:xfrm>
            <a:off x="4572000" y="4292600"/>
            <a:ext cx="3816350" cy="64928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sl-SI" sz="2400" b="1">
                <a:solidFill>
                  <a:schemeClr val="tx1"/>
                </a:solidFill>
                <a:latin typeface="Comic Sans MS" pitchFamily="66" charset="0"/>
              </a:rPr>
              <a:t>Jaz sem ok – ti si ok</a:t>
            </a:r>
          </a:p>
        </p:txBody>
      </p:sp>
      <p:sp>
        <p:nvSpPr>
          <p:cNvPr id="31750" name="Text Box 6"/>
          <p:cNvSpPr txBox="1">
            <a:spLocks noChangeArrowheads="1"/>
          </p:cNvSpPr>
          <p:nvPr/>
        </p:nvSpPr>
        <p:spPr bwMode="auto">
          <a:xfrm>
            <a:off x="819314" y="116632"/>
            <a:ext cx="7675562" cy="7620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sl-SI" sz="4400" b="1" dirty="0">
                <a:solidFill>
                  <a:srgbClr val="0000FF"/>
                </a:solidFill>
                <a:latin typeface="Comic Sans MS" pitchFamily="66" charset="0"/>
              </a:rPr>
              <a:t>Vrednotenje sebe in drugih</a:t>
            </a:r>
            <a:r>
              <a:rPr lang="sl-SI" sz="4000" dirty="0">
                <a:solidFill>
                  <a:srgbClr val="0000FF"/>
                </a:solidFill>
              </a:rPr>
              <a:t> </a:t>
            </a:r>
          </a:p>
        </p:txBody>
      </p:sp>
      <p:sp>
        <p:nvSpPr>
          <p:cNvPr id="31751" name="Rectangle 7"/>
          <p:cNvSpPr>
            <a:spLocks noChangeArrowheads="1"/>
          </p:cNvSpPr>
          <p:nvPr/>
        </p:nvSpPr>
        <p:spPr bwMode="auto">
          <a:xfrm>
            <a:off x="468313" y="981075"/>
            <a:ext cx="8208143" cy="304698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sl-SI" sz="3200" b="1" dirty="0">
                <a:solidFill>
                  <a:srgbClr val="0000FF"/>
                </a:solidFill>
                <a:latin typeface="Comic Sans MS" pitchFamily="66" charset="0"/>
              </a:rPr>
              <a:t>Odnos do sebe in drugih se zrcali tudi skozi naša prepričanja in sistema vrednot, ki ga imamo. </a:t>
            </a:r>
          </a:p>
          <a:p>
            <a:pPr algn="ctr"/>
            <a:r>
              <a:rPr lang="sl-SI" sz="3200" b="1" dirty="0">
                <a:solidFill>
                  <a:srgbClr val="CC00FF"/>
                </a:solidFill>
                <a:latin typeface="Comic Sans MS" pitchFamily="66" charset="0"/>
              </a:rPr>
              <a:t>Lastna prepričanja o naši vrednosti oz. vrednosti drugih močno vplivajo na medsebojno komunikacijo in interakcijo.</a:t>
            </a:r>
            <a:r>
              <a:rPr lang="sl-SI" sz="2000" b="1" dirty="0">
                <a:solidFill>
                  <a:srgbClr val="CC00FF"/>
                </a:solidFill>
                <a:latin typeface="Comic Sans MS" pitchFamily="66" charset="0"/>
              </a:rPr>
              <a:t> </a:t>
            </a:r>
          </a:p>
        </p:txBody>
      </p:sp>
      <p:sp>
        <p:nvSpPr>
          <p:cNvPr id="31752" name="Rectangle 9"/>
          <p:cNvSpPr>
            <a:spLocks noChangeArrowheads="1"/>
          </p:cNvSpPr>
          <p:nvPr/>
        </p:nvSpPr>
        <p:spPr bwMode="auto">
          <a:xfrm>
            <a:off x="684213" y="4941888"/>
            <a:ext cx="2952750" cy="369332"/>
          </a:xfrm>
          <a:prstGeom prst="rect">
            <a:avLst/>
          </a:prstGeom>
          <a:noFill/>
          <a:ln w="9525">
            <a:noFill/>
            <a:miter lim="800000"/>
            <a:headEnd/>
            <a:tailEnd/>
          </a:ln>
        </p:spPr>
        <p:txBody>
          <a:bodyPr>
            <a:spAutoFit/>
          </a:bodyPr>
          <a:lstStyle/>
          <a:p>
            <a:pPr algn="ctr"/>
            <a:r>
              <a:rPr lang="sl-SI" sz="1800" dirty="0">
                <a:latin typeface="Comic Sans MS" pitchFamily="66" charset="0"/>
              </a:rPr>
              <a:t>     </a:t>
            </a:r>
            <a:r>
              <a:rPr lang="sl-SI" sz="1800" b="1" dirty="0">
                <a:latin typeface="Comic Sans MS" pitchFamily="66" charset="0"/>
              </a:rPr>
              <a:t>TEKMOVALNOST</a:t>
            </a:r>
            <a:r>
              <a:rPr lang="sl-SI" b="1" dirty="0"/>
              <a:t> </a:t>
            </a:r>
            <a:r>
              <a:rPr lang="sl-SI" dirty="0"/>
              <a:t>	</a:t>
            </a:r>
          </a:p>
        </p:txBody>
      </p:sp>
      <p:sp>
        <p:nvSpPr>
          <p:cNvPr id="31753" name="Rectangle 11"/>
          <p:cNvSpPr>
            <a:spLocks noChangeArrowheads="1"/>
          </p:cNvSpPr>
          <p:nvPr/>
        </p:nvSpPr>
        <p:spPr bwMode="auto">
          <a:xfrm>
            <a:off x="4643438" y="4941888"/>
            <a:ext cx="2952750" cy="369332"/>
          </a:xfrm>
          <a:prstGeom prst="rect">
            <a:avLst/>
          </a:prstGeom>
          <a:noFill/>
          <a:ln w="9525">
            <a:noFill/>
            <a:miter lim="800000"/>
            <a:headEnd/>
            <a:tailEnd/>
          </a:ln>
        </p:spPr>
        <p:txBody>
          <a:bodyPr>
            <a:spAutoFit/>
          </a:bodyPr>
          <a:lstStyle/>
          <a:p>
            <a:r>
              <a:rPr lang="sl-SI" sz="1800" b="1" dirty="0">
                <a:latin typeface="Comic Sans MS" pitchFamily="66" charset="0"/>
              </a:rPr>
              <a:t>       SODELOVANJE</a:t>
            </a:r>
            <a:r>
              <a:rPr lang="sl-SI" b="1" dirty="0">
                <a:latin typeface="Comic Sans MS" pitchFamily="66" charset="0"/>
              </a:rPr>
              <a:t> </a:t>
            </a:r>
            <a:r>
              <a:rPr lang="sl-SI" dirty="0"/>
              <a:t>	</a:t>
            </a:r>
          </a:p>
        </p:txBody>
      </p:sp>
      <p:sp>
        <p:nvSpPr>
          <p:cNvPr id="31754" name="Rectangle 12"/>
          <p:cNvSpPr>
            <a:spLocks noChangeArrowheads="1"/>
          </p:cNvSpPr>
          <p:nvPr/>
        </p:nvSpPr>
        <p:spPr bwMode="auto">
          <a:xfrm>
            <a:off x="755650" y="6324231"/>
            <a:ext cx="2954655" cy="369332"/>
          </a:xfrm>
          <a:prstGeom prst="rect">
            <a:avLst/>
          </a:prstGeom>
          <a:noFill/>
          <a:ln w="9525">
            <a:noFill/>
            <a:miter lim="800000"/>
            <a:headEnd/>
            <a:tailEnd/>
          </a:ln>
        </p:spPr>
        <p:txBody>
          <a:bodyPr wrap="none">
            <a:spAutoFit/>
          </a:bodyPr>
          <a:lstStyle/>
          <a:p>
            <a:r>
              <a:rPr lang="sl-SI" sz="1800" b="1" dirty="0">
                <a:latin typeface="Comic Sans MS" pitchFamily="66" charset="0"/>
              </a:rPr>
              <a:t>       PODREDITEV </a:t>
            </a:r>
            <a:r>
              <a:rPr lang="sl-SI" dirty="0"/>
              <a:t>	</a:t>
            </a:r>
          </a:p>
        </p:txBody>
      </p:sp>
      <p:sp>
        <p:nvSpPr>
          <p:cNvPr id="31755" name="Rectangle 13"/>
          <p:cNvSpPr>
            <a:spLocks noChangeArrowheads="1"/>
          </p:cNvSpPr>
          <p:nvPr/>
        </p:nvSpPr>
        <p:spPr bwMode="auto">
          <a:xfrm>
            <a:off x="4788024" y="6338887"/>
            <a:ext cx="3024187" cy="369332"/>
          </a:xfrm>
          <a:prstGeom prst="rect">
            <a:avLst/>
          </a:prstGeom>
          <a:noFill/>
          <a:ln w="9525">
            <a:noFill/>
            <a:miter lim="800000"/>
            <a:headEnd/>
            <a:tailEnd/>
          </a:ln>
        </p:spPr>
        <p:txBody>
          <a:bodyPr>
            <a:spAutoFit/>
          </a:bodyPr>
          <a:lstStyle/>
          <a:p>
            <a:r>
              <a:rPr lang="sl-SI" sz="1800" dirty="0">
                <a:latin typeface="Comic Sans MS" pitchFamily="66" charset="0"/>
              </a:rPr>
              <a:t>             </a:t>
            </a:r>
            <a:r>
              <a:rPr lang="sl-SI" sz="1800" b="1" dirty="0">
                <a:latin typeface="Comic Sans MS" pitchFamily="66" charset="0"/>
              </a:rPr>
              <a:t>KONFLIKT</a:t>
            </a:r>
            <a:r>
              <a:rPr lang="sl-SI" sz="1800" dirty="0">
                <a:latin typeface="Comic Sans MS" pitchFamily="66" charset="0"/>
              </a:rPr>
              <a:t> </a:t>
            </a:r>
            <a:r>
              <a:rPr lang="sl-SI" dirty="0"/>
              <a:t>	</a:t>
            </a:r>
          </a:p>
        </p:txBody>
      </p:sp>
    </p:spTree>
    <p:extLst>
      <p:ext uri="{BB962C8B-B14F-4D97-AF65-F5344CB8AC3E}">
        <p14:creationId xmlns:p14="http://schemas.microsoft.com/office/powerpoint/2010/main" val="108970372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4294967295"/>
          </p:nvPr>
        </p:nvSpPr>
        <p:spPr>
          <a:xfrm>
            <a:off x="395288" y="188913"/>
            <a:ext cx="8748712" cy="6480175"/>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just">
              <a:lnSpc>
                <a:spcPct val="80000"/>
              </a:lnSpc>
              <a:defRPr/>
            </a:pPr>
            <a:r>
              <a:rPr lang="sl-SI" altLang="sl-SI" b="1" dirty="0" smtClean="0">
                <a:solidFill>
                  <a:srgbClr val="CC00FF"/>
                </a:solidFill>
                <a:latin typeface="Comic Sans MS" pitchFamily="66" charset="0"/>
              </a:rPr>
              <a:t>Uspešno sodelovanje ko se oba udeleženca spoštujeta in upoštevata integriteto in avtonomnost posameznika. </a:t>
            </a:r>
          </a:p>
          <a:p>
            <a:pPr marL="0" indent="0" algn="just">
              <a:lnSpc>
                <a:spcPct val="80000"/>
              </a:lnSpc>
              <a:buFontTx/>
              <a:buNone/>
              <a:defRPr/>
            </a:pPr>
            <a:endParaRPr lang="sl-SI" altLang="sl-SI" b="1" dirty="0" smtClean="0">
              <a:solidFill>
                <a:srgbClr val="9900FF"/>
              </a:solidFill>
              <a:latin typeface="Comic Sans MS" pitchFamily="66" charset="0"/>
            </a:endParaRPr>
          </a:p>
          <a:p>
            <a:pPr algn="just">
              <a:lnSpc>
                <a:spcPct val="80000"/>
              </a:lnSpc>
              <a:defRPr/>
            </a:pPr>
            <a:r>
              <a:rPr lang="sl-SI" altLang="sl-SI" b="1" dirty="0" smtClean="0">
                <a:solidFill>
                  <a:srgbClr val="0000FF"/>
                </a:solidFill>
                <a:latin typeface="Comic Sans MS" pitchFamily="66" charset="0"/>
              </a:rPr>
              <a:t>Ostala prepričanja prinašajo patološke vzorce in onemogočajo uspešno komunikacijo. </a:t>
            </a:r>
          </a:p>
          <a:p>
            <a:pPr marL="0" indent="0" algn="just">
              <a:lnSpc>
                <a:spcPct val="80000"/>
              </a:lnSpc>
              <a:buFontTx/>
              <a:buNone/>
              <a:defRPr/>
            </a:pPr>
            <a:endParaRPr lang="sl-SI" altLang="sl-SI" b="1" dirty="0" smtClean="0">
              <a:solidFill>
                <a:srgbClr val="9900FF"/>
              </a:solidFill>
              <a:latin typeface="Comic Sans MS" pitchFamily="66" charset="0"/>
            </a:endParaRPr>
          </a:p>
          <a:p>
            <a:pPr algn="just">
              <a:lnSpc>
                <a:spcPct val="80000"/>
              </a:lnSpc>
              <a:defRPr/>
            </a:pPr>
            <a:r>
              <a:rPr lang="sl-SI" altLang="sl-SI" b="1" dirty="0" smtClean="0">
                <a:solidFill>
                  <a:srgbClr val="CC00FF"/>
                </a:solidFill>
                <a:latin typeface="Comic Sans MS" pitchFamily="66" charset="0"/>
              </a:rPr>
              <a:t>Večja verjetnost je, da bodo trpinčenje izvajale osebe, ki so prepričane, da drugi niso v redu (in s tem opravičevale nasilje), </a:t>
            </a:r>
          </a:p>
          <a:p>
            <a:pPr algn="just">
              <a:lnSpc>
                <a:spcPct val="80000"/>
              </a:lnSpc>
              <a:defRPr/>
            </a:pPr>
            <a:endParaRPr lang="sl-SI" altLang="sl-SI" b="1" dirty="0">
              <a:solidFill>
                <a:srgbClr val="9900FF"/>
              </a:solidFill>
              <a:latin typeface="Comic Sans MS" pitchFamily="66" charset="0"/>
            </a:endParaRPr>
          </a:p>
          <a:p>
            <a:pPr algn="just">
              <a:lnSpc>
                <a:spcPct val="80000"/>
              </a:lnSpc>
              <a:buFont typeface="Arial" panose="020B0604020202020204" pitchFamily="34" charset="0"/>
              <a:buChar char="•"/>
              <a:defRPr/>
            </a:pPr>
            <a:r>
              <a:rPr lang="sl-SI" altLang="sl-SI" b="1" dirty="0" smtClean="0">
                <a:solidFill>
                  <a:srgbClr val="0000FF"/>
                </a:solidFill>
                <a:latin typeface="Comic Sans MS" pitchFamily="66" charset="0"/>
              </a:rPr>
              <a:t>Vrednotenje sebe kot nisem v redu, lahko pripelje do zlorab in nasilja.</a:t>
            </a:r>
            <a:r>
              <a:rPr lang="sl-SI" altLang="sl-SI" dirty="0" smtClean="0">
                <a:solidFill>
                  <a:srgbClr val="0000FF"/>
                </a:solidFill>
              </a:rPr>
              <a:t> </a:t>
            </a:r>
          </a:p>
        </p:txBody>
      </p:sp>
    </p:spTree>
    <p:extLst>
      <p:ext uri="{BB962C8B-B14F-4D97-AF65-F5344CB8AC3E}">
        <p14:creationId xmlns:p14="http://schemas.microsoft.com/office/powerpoint/2010/main" val="1177485207"/>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0"/>
            <a:ext cx="1285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1"/>
          <p:cNvSpPr>
            <a:spLocks noChangeArrowheads="1"/>
          </p:cNvSpPr>
          <p:nvPr/>
        </p:nvSpPr>
        <p:spPr bwMode="auto">
          <a:xfrm>
            <a:off x="285750" y="142875"/>
            <a:ext cx="8643938"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1186" tIns="228528" bIns="0" anchor="ctr">
            <a:spAutoFit/>
          </a:bodyPr>
          <a:lstStyle/>
          <a:p>
            <a:pPr lvl="2" algn="ctr" eaLnBrk="0" hangingPunct="0"/>
            <a:endParaRPr lang="sl-SI" altLang="zh-CN" sz="2800">
              <a:latin typeface="Comic Sans MS" pitchFamily="66" charset="0"/>
            </a:endParaRPr>
          </a:p>
          <a:p>
            <a:pPr eaLnBrk="0" hangingPunct="0"/>
            <a:endParaRPr lang="sl-SI" altLang="zh-CN" sz="1200">
              <a:latin typeface="Times New Roman" pitchFamily="18" charset="0"/>
              <a:ea typeface="SimSun" pitchFamily="2" charset="-122"/>
            </a:endParaRPr>
          </a:p>
          <a:p>
            <a:pPr eaLnBrk="0" hangingPunct="0"/>
            <a:endParaRPr lang="sl-SI" altLang="zh-CN" sz="1200">
              <a:latin typeface="Times New Roman" pitchFamily="18" charset="0"/>
              <a:ea typeface="SimSun" pitchFamily="2" charset="-122"/>
            </a:endParaRPr>
          </a:p>
          <a:p>
            <a:pPr eaLnBrk="0" hangingPunct="0"/>
            <a:endParaRPr lang="sl-SI" altLang="zh-CN" sz="1200">
              <a:latin typeface="Times New Roman" pitchFamily="18" charset="0"/>
              <a:ea typeface="SimSun" pitchFamily="2" charset="-122"/>
            </a:endParaRPr>
          </a:p>
          <a:p>
            <a:pPr eaLnBrk="0" hangingPunct="0"/>
            <a:endParaRPr lang="sl-SI" altLang="zh-CN"/>
          </a:p>
        </p:txBody>
      </p:sp>
      <p:sp>
        <p:nvSpPr>
          <p:cNvPr id="22532" name="Rectangle 4"/>
          <p:cNvSpPr>
            <a:spLocks noChangeArrowheads="1"/>
          </p:cNvSpPr>
          <p:nvPr/>
        </p:nvSpPr>
        <p:spPr bwMode="auto">
          <a:xfrm>
            <a:off x="128560" y="260648"/>
            <a:ext cx="8930096" cy="627864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pPr marL="457200" indent="-457200" algn="just" eaLnBrk="0" hangingPunct="0">
              <a:buClr>
                <a:schemeClr val="bg1"/>
              </a:buClr>
              <a:buFont typeface="Wingdings" pitchFamily="2" charset="2"/>
              <a:buChar char="ü"/>
              <a:defRPr/>
            </a:pPr>
            <a:endParaRPr lang="sl-SI" sz="3000" b="1" dirty="0" smtClean="0">
              <a:solidFill>
                <a:srgbClr val="008000"/>
              </a:solidFill>
              <a:latin typeface="Comic Sans MS" pitchFamily="66" charset="0"/>
            </a:endParaRPr>
          </a:p>
          <a:p>
            <a:pPr algn="just" eaLnBrk="0" hangingPunct="0">
              <a:defRPr/>
            </a:pPr>
            <a:endParaRPr lang="sl-SI" sz="3000" b="1" dirty="0" smtClean="0">
              <a:solidFill>
                <a:srgbClr val="008000"/>
              </a:solidFill>
              <a:latin typeface="Comic Sans MS" pitchFamily="66" charset="0"/>
            </a:endParaRPr>
          </a:p>
          <a:p>
            <a:pPr marL="457200" indent="-457200" algn="just" eaLnBrk="0" hangingPunct="0">
              <a:buFont typeface="Wingdings" pitchFamily="2" charset="2"/>
              <a:buChar char="ü"/>
              <a:defRPr/>
            </a:pPr>
            <a:r>
              <a:rPr lang="sl-SI" sz="3000" b="1" dirty="0" smtClean="0">
                <a:solidFill>
                  <a:srgbClr val="CC00FF"/>
                </a:solidFill>
                <a:latin typeface="Comic Sans MS" pitchFamily="66" charset="0"/>
              </a:rPr>
              <a:t>5</a:t>
            </a:r>
            <a:r>
              <a:rPr lang="sl-SI" sz="3000" b="1" dirty="0">
                <a:solidFill>
                  <a:srgbClr val="CC00FF"/>
                </a:solidFill>
                <a:latin typeface="Comic Sans MS" pitchFamily="66" charset="0"/>
              </a:rPr>
              <a:t>  do 20 % evropskih delavcev </a:t>
            </a:r>
            <a:r>
              <a:rPr lang="sl-SI" sz="3000" b="1" dirty="0" smtClean="0">
                <a:solidFill>
                  <a:srgbClr val="CC00FF"/>
                </a:solidFill>
                <a:latin typeface="Comic Sans MS" pitchFamily="66" charset="0"/>
              </a:rPr>
              <a:t>izpostavljeno </a:t>
            </a:r>
            <a:r>
              <a:rPr lang="sl-SI" sz="3000" b="1" dirty="0">
                <a:solidFill>
                  <a:srgbClr val="CC00FF"/>
                </a:solidFill>
                <a:latin typeface="Comic Sans MS" pitchFamily="66" charset="0"/>
              </a:rPr>
              <a:t>je nasilju in nadlegovanju </a:t>
            </a:r>
            <a:r>
              <a:rPr lang="sl-SI" sz="3000" b="1" dirty="0" smtClean="0">
                <a:solidFill>
                  <a:srgbClr val="CC00FF"/>
                </a:solidFill>
                <a:latin typeface="Comic Sans MS" pitchFamily="66" charset="0"/>
              </a:rPr>
              <a:t>(</a:t>
            </a:r>
            <a:r>
              <a:rPr lang="sl-SI" sz="3000" b="1" dirty="0">
                <a:solidFill>
                  <a:srgbClr val="CC00FF"/>
                </a:solidFill>
                <a:latin typeface="Comic Sans MS" pitchFamily="66" charset="0"/>
              </a:rPr>
              <a:t>najnovejše poročilo EU-OSHA</a:t>
            </a:r>
            <a:r>
              <a:rPr lang="sl-SI" sz="3000" b="1" dirty="0" smtClean="0">
                <a:solidFill>
                  <a:srgbClr val="CC00FF"/>
                </a:solidFill>
                <a:latin typeface="Comic Sans MS" pitchFamily="66" charset="0"/>
              </a:rPr>
              <a:t>), </a:t>
            </a:r>
            <a:endParaRPr lang="sl-SI" sz="1200" b="1" dirty="0" smtClean="0">
              <a:solidFill>
                <a:srgbClr val="CC00FF"/>
              </a:solidFill>
              <a:latin typeface="Comic Sans MS" pitchFamily="66" charset="0"/>
            </a:endParaRPr>
          </a:p>
          <a:p>
            <a:pPr algn="just" eaLnBrk="0" hangingPunct="0">
              <a:defRPr/>
            </a:pPr>
            <a:endParaRPr lang="sl-SI" sz="1400" b="1" dirty="0">
              <a:solidFill>
                <a:srgbClr val="008000"/>
              </a:solidFill>
              <a:latin typeface="Comic Sans MS" pitchFamily="66" charset="0"/>
            </a:endParaRPr>
          </a:p>
          <a:p>
            <a:pPr marL="457200" indent="-457200" algn="just" eaLnBrk="0" hangingPunct="0">
              <a:buFont typeface="Wingdings" pitchFamily="2" charset="2"/>
              <a:buChar char="ü"/>
              <a:defRPr/>
            </a:pPr>
            <a:r>
              <a:rPr lang="sl-SI" sz="3000" b="1" dirty="0" smtClean="0">
                <a:solidFill>
                  <a:srgbClr val="0000FF"/>
                </a:solidFill>
                <a:latin typeface="Comic Sans MS" pitchFamily="66" charset="0"/>
              </a:rPr>
              <a:t>40 </a:t>
            </a:r>
            <a:r>
              <a:rPr lang="sl-SI" sz="3000" b="1" dirty="0">
                <a:solidFill>
                  <a:srgbClr val="0000FF"/>
                </a:solidFill>
                <a:latin typeface="Comic Sans MS" pitchFamily="66" charset="0"/>
              </a:rPr>
              <a:t>% evropskih </a:t>
            </a:r>
            <a:r>
              <a:rPr lang="sl-SI" sz="3000" b="1" dirty="0" err="1">
                <a:solidFill>
                  <a:srgbClr val="0000FF"/>
                </a:solidFill>
                <a:latin typeface="Comic Sans MS" pitchFamily="66" charset="0"/>
              </a:rPr>
              <a:t>menagerjev</a:t>
            </a:r>
            <a:r>
              <a:rPr lang="sl-SI" sz="3000" b="1" dirty="0">
                <a:solidFill>
                  <a:srgbClr val="0000FF"/>
                </a:solidFill>
                <a:latin typeface="Comic Sans MS" pitchFamily="66" charset="0"/>
              </a:rPr>
              <a:t> je </a:t>
            </a:r>
            <a:r>
              <a:rPr lang="sl-SI" sz="3000" b="1" dirty="0" smtClean="0">
                <a:solidFill>
                  <a:srgbClr val="0000FF"/>
                </a:solidFill>
                <a:latin typeface="Comic Sans MS" pitchFamily="66" charset="0"/>
              </a:rPr>
              <a:t>zaskrbljeno </a:t>
            </a:r>
            <a:r>
              <a:rPr lang="sl-SI" sz="3000" b="1" dirty="0">
                <a:solidFill>
                  <a:srgbClr val="0000FF"/>
                </a:solidFill>
                <a:latin typeface="Comic Sans MS" pitchFamily="66" charset="0"/>
              </a:rPr>
              <a:t>zaradi nasilja in nadlegovanja na </a:t>
            </a:r>
            <a:r>
              <a:rPr lang="sl-SI" sz="3000" b="1" dirty="0" smtClean="0">
                <a:solidFill>
                  <a:srgbClr val="0000FF"/>
                </a:solidFill>
                <a:latin typeface="Comic Sans MS" pitchFamily="66" charset="0"/>
              </a:rPr>
              <a:t>delovnem mestu,</a:t>
            </a:r>
            <a:endParaRPr lang="sl-SI" sz="3000" b="1" dirty="0">
              <a:solidFill>
                <a:srgbClr val="0000FF"/>
              </a:solidFill>
              <a:latin typeface="Comic Sans MS" pitchFamily="66" charset="0"/>
            </a:endParaRPr>
          </a:p>
          <a:p>
            <a:pPr algn="just" eaLnBrk="0" hangingPunct="0">
              <a:defRPr/>
            </a:pPr>
            <a:endParaRPr lang="sl-SI" sz="1400" b="1" dirty="0">
              <a:solidFill>
                <a:srgbClr val="008000"/>
              </a:solidFill>
              <a:latin typeface="Comic Sans MS" pitchFamily="66" charset="0"/>
            </a:endParaRPr>
          </a:p>
          <a:p>
            <a:pPr marL="457200" indent="-457200" algn="just" eaLnBrk="0" hangingPunct="0">
              <a:buFont typeface="Wingdings" pitchFamily="2" charset="2"/>
              <a:buChar char="ü"/>
              <a:defRPr/>
            </a:pPr>
            <a:r>
              <a:rPr lang="sl-SI" sz="3000" b="1" dirty="0">
                <a:solidFill>
                  <a:srgbClr val="CC00FF"/>
                </a:solidFill>
                <a:latin typeface="Comic Sans MS" pitchFamily="66" charset="0"/>
              </a:rPr>
              <a:t>25 % jih je uvedlo ustrezne ukrepe in postopke za njuno </a:t>
            </a:r>
            <a:r>
              <a:rPr lang="sl-SI" sz="3000" b="1" dirty="0" smtClean="0">
                <a:solidFill>
                  <a:srgbClr val="CC00FF"/>
                </a:solidFill>
                <a:latin typeface="Comic Sans MS" pitchFamily="66" charset="0"/>
              </a:rPr>
              <a:t>obvladovanje,</a:t>
            </a:r>
          </a:p>
          <a:p>
            <a:pPr algn="just" eaLnBrk="0" hangingPunct="0">
              <a:defRPr/>
            </a:pPr>
            <a:endParaRPr lang="sl-SI" sz="1400" b="1" dirty="0" smtClean="0">
              <a:solidFill>
                <a:srgbClr val="CC00FF"/>
              </a:solidFill>
              <a:latin typeface="Comic Sans MS" pitchFamily="66" charset="0"/>
            </a:endParaRPr>
          </a:p>
          <a:p>
            <a:pPr marL="457200" indent="-457200" algn="just" eaLnBrk="0" hangingPunct="0">
              <a:buFont typeface="Wingdings" pitchFamily="2" charset="2"/>
              <a:buChar char="ü"/>
              <a:defRPr/>
            </a:pPr>
            <a:r>
              <a:rPr lang="sl-SI" sz="3000" b="1" dirty="0" smtClean="0">
                <a:solidFill>
                  <a:srgbClr val="CC00FF"/>
                </a:solidFill>
                <a:latin typeface="Comic Sans MS" pitchFamily="66" charset="0"/>
              </a:rPr>
              <a:t>v </a:t>
            </a:r>
            <a:r>
              <a:rPr lang="sl-SI" sz="3000" b="1" dirty="0">
                <a:solidFill>
                  <a:srgbClr val="CC00FF"/>
                </a:solidFill>
                <a:latin typeface="Comic Sans MS" pitchFamily="66" charset="0"/>
              </a:rPr>
              <a:t>nekaterih državah je to storilo le 10 % </a:t>
            </a:r>
            <a:r>
              <a:rPr lang="sl-SI" sz="3000" b="1" dirty="0" err="1">
                <a:solidFill>
                  <a:srgbClr val="CC00FF"/>
                </a:solidFill>
                <a:latin typeface="Comic Sans MS" pitchFamily="66" charset="0"/>
              </a:rPr>
              <a:t>managerjev</a:t>
            </a:r>
            <a:r>
              <a:rPr lang="sl-SI" sz="3000" b="1" dirty="0" smtClean="0">
                <a:solidFill>
                  <a:srgbClr val="CC00FF"/>
                </a:solidFill>
                <a:latin typeface="Comic Sans MS" pitchFamily="66" charset="0"/>
              </a:rPr>
              <a:t>.</a:t>
            </a:r>
            <a:endParaRPr lang="sl-SI" altLang="zh-CN" sz="3000" b="1" dirty="0">
              <a:solidFill>
                <a:srgbClr val="CC00FF"/>
              </a:solidFill>
              <a:latin typeface="Times New Roman" pitchFamily="18" charset="0"/>
              <a:ea typeface="SimSun" pitchFamily="2" charset="-122"/>
            </a:endParaRPr>
          </a:p>
        </p:txBody>
      </p:sp>
      <p:sp>
        <p:nvSpPr>
          <p:cNvPr id="2" name="Title 1"/>
          <p:cNvSpPr>
            <a:spLocks noGrp="1"/>
          </p:cNvSpPr>
          <p:nvPr>
            <p:ph type="title"/>
          </p:nvPr>
        </p:nvSpPr>
        <p:spPr>
          <a:xfrm>
            <a:off x="492919" y="159147"/>
            <a:ext cx="8229600" cy="729853"/>
          </a:xfrm>
        </p:spPr>
        <p:txBody>
          <a:bodyPr>
            <a:normAutofit fontScale="90000"/>
          </a:bodyPr>
          <a:lstStyle/>
          <a:p>
            <a:r>
              <a:rPr lang="sl-SI" b="1" kern="0" dirty="0" smtClean="0">
                <a:solidFill>
                  <a:srgbClr val="0000FF"/>
                </a:solidFill>
                <a:latin typeface="Comic Sans MS" pitchFamily="66" charset="0"/>
              </a:rPr>
              <a:t>Razširjenost </a:t>
            </a:r>
            <a:r>
              <a:rPr lang="sl-SI" b="1" kern="0" dirty="0">
                <a:solidFill>
                  <a:srgbClr val="0000FF"/>
                </a:solidFill>
                <a:latin typeface="Comic Sans MS" pitchFamily="66" charset="0"/>
              </a:rPr>
              <a:t>psihičnega </a:t>
            </a:r>
            <a:r>
              <a:rPr lang="sl-SI" b="1" kern="0" dirty="0" smtClean="0">
                <a:solidFill>
                  <a:srgbClr val="0000FF"/>
                </a:solidFill>
                <a:latin typeface="Comic Sans MS" pitchFamily="66" charset="0"/>
              </a:rPr>
              <a:t>nasilja</a:t>
            </a:r>
            <a:endParaRPr lang="sl-SI" dirty="0">
              <a:solidFill>
                <a:srgbClr val="0000FF"/>
              </a:solidFill>
            </a:endParaRPr>
          </a:p>
        </p:txBody>
      </p:sp>
    </p:spTree>
    <p:extLst>
      <p:ext uri="{BB962C8B-B14F-4D97-AF65-F5344CB8AC3E}">
        <p14:creationId xmlns:p14="http://schemas.microsoft.com/office/powerpoint/2010/main" val="4020052565"/>
      </p:ext>
    </p:extLst>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4294967295"/>
          </p:nvPr>
        </p:nvSpPr>
        <p:spPr>
          <a:xfrm>
            <a:off x="441325" y="122238"/>
            <a:ext cx="8702675" cy="6553200"/>
          </a:xfrm>
          <a:ln/>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just">
              <a:lnSpc>
                <a:spcPct val="90000"/>
              </a:lnSpc>
              <a:buFont typeface="Wingdings" pitchFamily="2" charset="2"/>
              <a:buNone/>
            </a:pPr>
            <a:endParaRPr lang="sl-SI" sz="1000" b="1" dirty="0">
              <a:solidFill>
                <a:srgbClr val="0000FF"/>
              </a:solidFill>
              <a:latin typeface="Comic Sans MS" pitchFamily="66" charset="0"/>
            </a:endParaRPr>
          </a:p>
          <a:p>
            <a:pPr algn="just">
              <a:lnSpc>
                <a:spcPct val="90000"/>
              </a:lnSpc>
              <a:buFont typeface="Wingdings" pitchFamily="2" charset="2"/>
              <a:buChar char="ü"/>
            </a:pPr>
            <a:r>
              <a:rPr lang="sl-SI" sz="3500" b="1" dirty="0" smtClean="0">
                <a:solidFill>
                  <a:srgbClr val="0000FF"/>
                </a:solidFill>
                <a:latin typeface="Comic Sans MS" pitchFamily="66" charset="0"/>
              </a:rPr>
              <a:t>Številne raziskave pa kažejo, da je v Evropi od 1 do 4 % zaposlenih žrtev psihičnega nasilja, od 8 in 10 % pa je občasnih žrtev</a:t>
            </a:r>
            <a:r>
              <a:rPr lang="sl-SI" sz="3300" b="1" dirty="0" smtClean="0">
                <a:solidFill>
                  <a:srgbClr val="0000FF"/>
                </a:solidFill>
                <a:latin typeface="Comic Sans MS" pitchFamily="66" charset="0"/>
              </a:rPr>
              <a:t>.</a:t>
            </a:r>
          </a:p>
          <a:p>
            <a:pPr marL="0" indent="0" algn="just">
              <a:lnSpc>
                <a:spcPct val="90000"/>
              </a:lnSpc>
              <a:buNone/>
            </a:pPr>
            <a:endParaRPr lang="sl-SI" sz="1500" b="1" dirty="0" smtClean="0">
              <a:solidFill>
                <a:srgbClr val="0000FF"/>
              </a:solidFill>
            </a:endParaRPr>
          </a:p>
          <a:p>
            <a:pPr algn="just">
              <a:lnSpc>
                <a:spcPct val="90000"/>
              </a:lnSpc>
              <a:buFont typeface="Wingdings" pitchFamily="2" charset="2"/>
              <a:buChar char="ü"/>
            </a:pPr>
            <a:r>
              <a:rPr lang="sl-SI" sz="3500" b="1" dirty="0" smtClean="0">
                <a:solidFill>
                  <a:srgbClr val="CC00FF"/>
                </a:solidFill>
                <a:latin typeface="Comic Sans MS" pitchFamily="66" charset="0"/>
              </a:rPr>
              <a:t>V večini držav se psihično nasilje pogosteje pojavlja v javnem kot v zasebnem sektorju</a:t>
            </a:r>
            <a:r>
              <a:rPr lang="sl-SI" sz="3300" b="1" dirty="0" smtClean="0">
                <a:solidFill>
                  <a:srgbClr val="CC00FF"/>
                </a:solidFill>
                <a:latin typeface="Comic Sans MS" pitchFamily="66" charset="0"/>
              </a:rPr>
              <a:t>.</a:t>
            </a:r>
          </a:p>
          <a:p>
            <a:pPr marL="0" indent="0" algn="just">
              <a:lnSpc>
                <a:spcPct val="90000"/>
              </a:lnSpc>
              <a:buNone/>
            </a:pPr>
            <a:endParaRPr lang="sl-SI" sz="1500" b="1" dirty="0" smtClean="0">
              <a:solidFill>
                <a:srgbClr val="0000FF"/>
              </a:solidFill>
              <a:latin typeface="Comic Sans MS" pitchFamily="66" charset="0"/>
            </a:endParaRPr>
          </a:p>
          <a:p>
            <a:pPr algn="just">
              <a:lnSpc>
                <a:spcPct val="90000"/>
              </a:lnSpc>
              <a:buFont typeface="Wingdings" pitchFamily="2" charset="2"/>
              <a:buChar char="ü"/>
            </a:pPr>
            <a:r>
              <a:rPr lang="sl-SI" sz="3500" b="1" dirty="0">
                <a:solidFill>
                  <a:srgbClr val="0000FF"/>
                </a:solidFill>
                <a:latin typeface="Comic Sans MS" pitchFamily="66" charset="0"/>
              </a:rPr>
              <a:t>Največ je v </a:t>
            </a:r>
            <a:r>
              <a:rPr lang="sl-SI" sz="3500" b="1" dirty="0" smtClean="0">
                <a:solidFill>
                  <a:srgbClr val="0000FF"/>
                </a:solidFill>
                <a:latin typeface="Comic Sans MS" pitchFamily="66" charset="0"/>
              </a:rPr>
              <a:t>zdravstvu </a:t>
            </a:r>
            <a:r>
              <a:rPr lang="sl-SI" sz="3500" b="1" dirty="0">
                <a:solidFill>
                  <a:srgbClr val="0000FF"/>
                </a:solidFill>
                <a:latin typeface="Comic Sans MS" pitchFamily="66" charset="0"/>
              </a:rPr>
              <a:t>in socialnem varstvu ter v izobraževanju in ga več kot 50 % </a:t>
            </a:r>
            <a:r>
              <a:rPr lang="sl-SI" sz="3500" b="1" dirty="0" err="1" smtClean="0">
                <a:solidFill>
                  <a:srgbClr val="0000FF"/>
                </a:solidFill>
                <a:latin typeface="Comic Sans MS" pitchFamily="66" charset="0"/>
              </a:rPr>
              <a:t>managerjev</a:t>
            </a:r>
            <a:r>
              <a:rPr lang="sl-SI" sz="3500" b="1" dirty="0" smtClean="0">
                <a:solidFill>
                  <a:srgbClr val="0000FF"/>
                </a:solidFill>
                <a:latin typeface="Comic Sans MS" pitchFamily="66" charset="0"/>
              </a:rPr>
              <a:t>. </a:t>
            </a:r>
            <a:r>
              <a:rPr lang="sl-SI" sz="3500" b="1" dirty="0">
                <a:solidFill>
                  <a:srgbClr val="0000FF"/>
                </a:solidFill>
                <a:latin typeface="Comic Sans MS" pitchFamily="66" charset="0"/>
              </a:rPr>
              <a:t>izpostavlja kot problem </a:t>
            </a:r>
            <a:r>
              <a:rPr lang="sl-SI" sz="3500" b="1" dirty="0" smtClean="0">
                <a:solidFill>
                  <a:srgbClr val="0000FF"/>
                </a:solidFill>
                <a:latin typeface="Comic Sans MS" pitchFamily="66" charset="0"/>
              </a:rPr>
              <a:t>zagotavljanja </a:t>
            </a:r>
            <a:r>
              <a:rPr lang="sl-SI" sz="3500" b="1" dirty="0">
                <a:solidFill>
                  <a:srgbClr val="0000FF"/>
                </a:solidFill>
                <a:latin typeface="Comic Sans MS" pitchFamily="66" charset="0"/>
              </a:rPr>
              <a:t>VZD</a:t>
            </a:r>
            <a:r>
              <a:rPr lang="sl-SI" sz="3600" b="1" dirty="0">
                <a:solidFill>
                  <a:srgbClr val="0000FF"/>
                </a:solidFill>
                <a:latin typeface="Comic Sans MS" pitchFamily="66" charset="0"/>
              </a:rPr>
              <a:t>.</a:t>
            </a:r>
            <a:endParaRPr lang="sl-SI" sz="3300" b="1" dirty="0" smtClean="0">
              <a:solidFill>
                <a:srgbClr val="0000FF"/>
              </a:solidFill>
            </a:endParaRPr>
          </a:p>
          <a:p>
            <a:pPr algn="just">
              <a:lnSpc>
                <a:spcPct val="90000"/>
              </a:lnSpc>
              <a:buFont typeface="Wingdings" pitchFamily="2" charset="2"/>
              <a:buNone/>
            </a:pPr>
            <a:endParaRPr lang="sl-SI" sz="3300" b="1" dirty="0" smtClean="0">
              <a:solidFill>
                <a:srgbClr val="0000FF"/>
              </a:solidFill>
            </a:endParaRPr>
          </a:p>
          <a:p>
            <a:pPr algn="just">
              <a:lnSpc>
                <a:spcPct val="90000"/>
              </a:lnSpc>
              <a:buFont typeface="Wingdings" pitchFamily="2" charset="2"/>
              <a:buNone/>
            </a:pPr>
            <a:r>
              <a:rPr lang="sl-SI" sz="1000" b="1" dirty="0" smtClean="0">
                <a:solidFill>
                  <a:srgbClr val="0000FF"/>
                </a:solidFill>
                <a:latin typeface="Comic Sans MS" pitchFamily="66" charset="0"/>
              </a:rPr>
              <a:t> </a:t>
            </a:r>
          </a:p>
        </p:txBody>
      </p:sp>
    </p:spTree>
    <p:extLst>
      <p:ext uri="{BB962C8B-B14F-4D97-AF65-F5344CB8AC3E}">
        <p14:creationId xmlns:p14="http://schemas.microsoft.com/office/powerpoint/2010/main" val="500706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
          <p:cNvSpPr>
            <a:spLocks noChangeArrowheads="1"/>
          </p:cNvSpPr>
          <p:nvPr/>
        </p:nvSpPr>
        <p:spPr bwMode="auto">
          <a:xfrm>
            <a:off x="285750" y="142875"/>
            <a:ext cx="8643938"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1186" tIns="228528" bIns="0" anchor="ctr">
            <a:spAutoFit/>
          </a:bodyPr>
          <a:lstStyle/>
          <a:p>
            <a:pPr lvl="2" algn="ctr" eaLnBrk="0" hangingPunct="0"/>
            <a:endParaRPr lang="sl-SI" altLang="zh-CN" sz="2800">
              <a:latin typeface="Comic Sans MS" pitchFamily="66" charset="0"/>
            </a:endParaRPr>
          </a:p>
          <a:p>
            <a:pPr eaLnBrk="0" hangingPunct="0"/>
            <a:endParaRPr lang="sl-SI" altLang="zh-CN" sz="1200">
              <a:latin typeface="Times New Roman" pitchFamily="18" charset="0"/>
              <a:ea typeface="SimSun" pitchFamily="2" charset="-122"/>
            </a:endParaRPr>
          </a:p>
          <a:p>
            <a:pPr eaLnBrk="0" hangingPunct="0"/>
            <a:endParaRPr lang="sl-SI" altLang="zh-CN" sz="1200">
              <a:latin typeface="Times New Roman" pitchFamily="18" charset="0"/>
              <a:ea typeface="SimSun" pitchFamily="2" charset="-122"/>
            </a:endParaRPr>
          </a:p>
          <a:p>
            <a:pPr eaLnBrk="0" hangingPunct="0"/>
            <a:endParaRPr lang="sl-SI" altLang="zh-CN" sz="1200">
              <a:latin typeface="Times New Roman" pitchFamily="18" charset="0"/>
              <a:ea typeface="SimSun" pitchFamily="2" charset="-122"/>
            </a:endParaRPr>
          </a:p>
          <a:p>
            <a:pPr eaLnBrk="0" hangingPunct="0"/>
            <a:endParaRPr lang="sl-SI" altLang="zh-CN"/>
          </a:p>
        </p:txBody>
      </p:sp>
      <p:sp>
        <p:nvSpPr>
          <p:cNvPr id="22532" name="Rectangle 4"/>
          <p:cNvSpPr>
            <a:spLocks noChangeArrowheads="1"/>
          </p:cNvSpPr>
          <p:nvPr/>
        </p:nvSpPr>
        <p:spPr bwMode="auto">
          <a:xfrm>
            <a:off x="107028" y="142875"/>
            <a:ext cx="8929467" cy="658641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just" eaLnBrk="0" hangingPunct="0">
              <a:defRPr/>
            </a:pPr>
            <a:r>
              <a:rPr lang="sl-SI" sz="3400" b="1" dirty="0" smtClean="0">
                <a:solidFill>
                  <a:srgbClr val="0000FF"/>
                </a:solidFill>
                <a:latin typeface="Comic Sans MS" pitchFamily="66" charset="0"/>
              </a:rPr>
              <a:t>Stalna </a:t>
            </a:r>
            <a:r>
              <a:rPr lang="sl-SI" sz="3400" b="1" dirty="0">
                <a:solidFill>
                  <a:srgbClr val="0000FF"/>
                </a:solidFill>
                <a:latin typeface="Comic Sans MS" pitchFamily="66" charset="0"/>
              </a:rPr>
              <a:t>prisotnost </a:t>
            </a:r>
            <a:r>
              <a:rPr lang="sl-SI" sz="3400" b="1" dirty="0" smtClean="0">
                <a:solidFill>
                  <a:srgbClr val="0000FF"/>
                </a:solidFill>
                <a:latin typeface="Comic Sans MS" pitchFamily="66" charset="0"/>
              </a:rPr>
              <a:t>nadlegovanja </a:t>
            </a:r>
            <a:r>
              <a:rPr lang="sl-SI" sz="3400" b="1" dirty="0">
                <a:solidFill>
                  <a:srgbClr val="0000FF"/>
                </a:solidFill>
                <a:latin typeface="Comic Sans MS" pitchFamily="66" charset="0"/>
              </a:rPr>
              <a:t>na </a:t>
            </a:r>
            <a:r>
              <a:rPr lang="sl-SI" sz="3400" b="1" dirty="0" smtClean="0">
                <a:solidFill>
                  <a:srgbClr val="0000FF"/>
                </a:solidFill>
                <a:latin typeface="Comic Sans MS" pitchFamily="66" charset="0"/>
              </a:rPr>
              <a:t>delovnem mestu vodi </a:t>
            </a:r>
            <a:r>
              <a:rPr lang="sl-SI" sz="3400" b="1" dirty="0">
                <a:solidFill>
                  <a:srgbClr val="0000FF"/>
                </a:solidFill>
                <a:latin typeface="Comic Sans MS" pitchFamily="66" charset="0"/>
              </a:rPr>
              <a:t>v</a:t>
            </a:r>
            <a:r>
              <a:rPr lang="sl-SI" sz="3400" b="1" dirty="0" smtClean="0">
                <a:solidFill>
                  <a:srgbClr val="0000FF"/>
                </a:solidFill>
                <a:latin typeface="Comic Sans MS" pitchFamily="66" charset="0"/>
              </a:rPr>
              <a:t>:</a:t>
            </a:r>
          </a:p>
          <a:p>
            <a:pPr eaLnBrk="0" hangingPunct="0">
              <a:defRPr/>
            </a:pPr>
            <a:endParaRPr lang="sl-SI" sz="1400" b="1" dirty="0">
              <a:solidFill>
                <a:srgbClr val="0000FF"/>
              </a:solidFill>
              <a:latin typeface="Comic Sans MS" pitchFamily="66" charset="0"/>
            </a:endParaRPr>
          </a:p>
          <a:p>
            <a:pPr marL="457200" indent="-457200" eaLnBrk="0" hangingPunct="0">
              <a:buClr>
                <a:srgbClr val="0000FF"/>
              </a:buClr>
              <a:buFont typeface="Wingdings" pitchFamily="2" charset="2"/>
              <a:buChar char="ü"/>
              <a:defRPr/>
            </a:pPr>
            <a:r>
              <a:rPr lang="sl-SI" sz="3400" b="1" dirty="0">
                <a:solidFill>
                  <a:srgbClr val="CC00FF"/>
                </a:solidFill>
                <a:latin typeface="Comic Sans MS" pitchFamily="66" charset="0"/>
              </a:rPr>
              <a:t>stres, </a:t>
            </a:r>
          </a:p>
          <a:p>
            <a:pPr marL="457200" indent="-457200" eaLnBrk="0" hangingPunct="0">
              <a:buClr>
                <a:srgbClr val="0000FF"/>
              </a:buClr>
              <a:buFont typeface="Wingdings" pitchFamily="2" charset="2"/>
              <a:buChar char="ü"/>
              <a:defRPr/>
            </a:pPr>
            <a:r>
              <a:rPr lang="sl-SI" sz="3400" b="1" dirty="0">
                <a:solidFill>
                  <a:srgbClr val="CC00FF"/>
                </a:solidFill>
                <a:latin typeface="Comic Sans MS" pitchFamily="66" charset="0"/>
              </a:rPr>
              <a:t>daljše odsotnosti z dela zaradi bolezni,</a:t>
            </a:r>
          </a:p>
          <a:p>
            <a:pPr marL="457200" indent="-457200" eaLnBrk="0" hangingPunct="0">
              <a:buClr>
                <a:srgbClr val="0000FF"/>
              </a:buClr>
              <a:buFont typeface="Wingdings" pitchFamily="2" charset="2"/>
              <a:buChar char="ü"/>
              <a:defRPr/>
            </a:pPr>
            <a:r>
              <a:rPr lang="sl-SI" sz="3400" b="1" dirty="0">
                <a:solidFill>
                  <a:srgbClr val="CC00FF"/>
                </a:solidFill>
                <a:latin typeface="Comic Sans MS" pitchFamily="66" charset="0"/>
              </a:rPr>
              <a:t>lahko pa celo v samomor.</a:t>
            </a:r>
          </a:p>
          <a:p>
            <a:pPr eaLnBrk="0" hangingPunct="0">
              <a:defRPr/>
            </a:pPr>
            <a:endParaRPr lang="sl-SI" sz="3400" b="1" dirty="0" smtClean="0">
              <a:solidFill>
                <a:schemeClr val="tx1"/>
              </a:solidFill>
              <a:latin typeface="Comic Sans MS" pitchFamily="66" charset="0"/>
            </a:endParaRPr>
          </a:p>
          <a:p>
            <a:pPr eaLnBrk="0" hangingPunct="0">
              <a:defRPr/>
            </a:pPr>
            <a:r>
              <a:rPr lang="sl-SI" sz="3400" b="1" dirty="0" smtClean="0">
                <a:solidFill>
                  <a:srgbClr val="0000FF"/>
                </a:solidFill>
                <a:latin typeface="Comic Sans MS" pitchFamily="66" charset="0"/>
              </a:rPr>
              <a:t>Ekonomske </a:t>
            </a:r>
            <a:r>
              <a:rPr lang="sl-SI" sz="3400" b="1" dirty="0">
                <a:solidFill>
                  <a:srgbClr val="0000FF"/>
                </a:solidFill>
                <a:latin typeface="Comic Sans MS" pitchFamily="66" charset="0"/>
              </a:rPr>
              <a:t>posledice tega so:</a:t>
            </a:r>
          </a:p>
          <a:p>
            <a:pPr eaLnBrk="0" hangingPunct="0">
              <a:defRPr/>
            </a:pPr>
            <a:endParaRPr lang="sl-SI" sz="3400" b="1" dirty="0">
              <a:solidFill>
                <a:schemeClr val="tx1"/>
              </a:solidFill>
              <a:latin typeface="Comic Sans MS" pitchFamily="66" charset="0"/>
            </a:endParaRPr>
          </a:p>
          <a:p>
            <a:pPr marL="457200" indent="-457200" eaLnBrk="0" hangingPunct="0">
              <a:buClr>
                <a:srgbClr val="0000FF"/>
              </a:buClr>
              <a:buFont typeface="Wingdings" pitchFamily="2" charset="2"/>
              <a:buChar char="ü"/>
              <a:defRPr/>
            </a:pPr>
            <a:r>
              <a:rPr lang="sl-SI" sz="3400" b="1" dirty="0">
                <a:solidFill>
                  <a:srgbClr val="CC00FF"/>
                </a:solidFill>
                <a:latin typeface="Comic Sans MS" pitchFamily="66" charset="0"/>
              </a:rPr>
              <a:t>nižja produktivnost,</a:t>
            </a:r>
          </a:p>
          <a:p>
            <a:pPr marL="457200" indent="-457200" eaLnBrk="0" hangingPunct="0">
              <a:buClr>
                <a:srgbClr val="0000FF"/>
              </a:buClr>
              <a:buFont typeface="Wingdings" pitchFamily="2" charset="2"/>
              <a:buChar char="ü"/>
              <a:defRPr/>
            </a:pPr>
            <a:r>
              <a:rPr lang="sl-SI" sz="3400" b="1" dirty="0">
                <a:solidFill>
                  <a:srgbClr val="CC00FF"/>
                </a:solidFill>
                <a:latin typeface="Comic Sans MS" pitchFamily="66" charset="0"/>
              </a:rPr>
              <a:t>daljše odsotnosti z dela zaradi bolezni, </a:t>
            </a:r>
          </a:p>
          <a:p>
            <a:pPr marL="457200" indent="-457200" eaLnBrk="0" hangingPunct="0">
              <a:buClr>
                <a:srgbClr val="0000FF"/>
              </a:buClr>
              <a:buFont typeface="Wingdings" pitchFamily="2" charset="2"/>
              <a:buChar char="ü"/>
              <a:defRPr/>
            </a:pPr>
            <a:r>
              <a:rPr lang="sl-SI" sz="3400" b="1" dirty="0">
                <a:solidFill>
                  <a:srgbClr val="CC00FF"/>
                </a:solidFill>
                <a:latin typeface="Comic Sans MS" pitchFamily="66" charset="0"/>
              </a:rPr>
              <a:t>večja fluktuacija zaposlenih ter </a:t>
            </a:r>
          </a:p>
          <a:p>
            <a:pPr marL="457200" indent="-457200" eaLnBrk="0" hangingPunct="0">
              <a:buClr>
                <a:srgbClr val="0000FF"/>
              </a:buClr>
              <a:buFont typeface="Wingdings" pitchFamily="2" charset="2"/>
              <a:buChar char="ü"/>
              <a:defRPr/>
            </a:pPr>
            <a:r>
              <a:rPr lang="sl-SI" sz="3400" b="1" dirty="0">
                <a:solidFill>
                  <a:srgbClr val="CC00FF"/>
                </a:solidFill>
                <a:latin typeface="Comic Sans MS" pitchFamily="66" charset="0"/>
              </a:rPr>
              <a:t>porast invalidskih upokojitev.</a:t>
            </a:r>
            <a:endParaRPr lang="sl-SI" altLang="zh-CN" sz="3400" b="1" dirty="0">
              <a:solidFill>
                <a:srgbClr val="CC00FF"/>
              </a:solidFill>
              <a:latin typeface="Comic Sans MS" pitchFamily="66" charset="0"/>
              <a:ea typeface="SimSun" pitchFamily="2" charset="-122"/>
              <a:cs typeface="Times New Roman" pitchFamily="18" charset="0"/>
            </a:endParaRPr>
          </a:p>
        </p:txBody>
      </p:sp>
    </p:spTree>
    <p:extLst>
      <p:ext uri="{BB962C8B-B14F-4D97-AF65-F5344CB8AC3E}">
        <p14:creationId xmlns:p14="http://schemas.microsoft.com/office/powerpoint/2010/main" val="1071761871"/>
      </p:ext>
    </p:extLst>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4256067"/>
              </p:ext>
            </p:extLst>
          </p:nvPr>
        </p:nvGraphicFramePr>
        <p:xfrm>
          <a:off x="250825" y="188913"/>
          <a:ext cx="8713788" cy="6480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8887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50825" y="5084763"/>
            <a:ext cx="8497888" cy="1020762"/>
          </a:xfrm>
          <a:prstGeom prst="rect">
            <a:avLst/>
          </a:prstGeom>
          <a:noFill/>
          <a:ln w="9525">
            <a:noFill/>
            <a:miter lim="800000"/>
            <a:headEnd/>
            <a:tailEnd/>
          </a:ln>
        </p:spPr>
        <p:txBody>
          <a:bodyPr bIns="0">
            <a:spAutoFit/>
          </a:bodyPr>
          <a:lstStyle/>
          <a:p>
            <a:pPr algn="ctr"/>
            <a:endParaRPr lang="sl-SI" sz="2000" b="1">
              <a:solidFill>
                <a:srgbClr val="4D4D4D"/>
              </a:solidFill>
              <a:latin typeface="Times New Roman" pitchFamily="18" charset="0"/>
            </a:endParaRPr>
          </a:p>
          <a:p>
            <a:pPr algn="ctr"/>
            <a:endParaRPr lang="sl-SI" sz="2000" b="1">
              <a:solidFill>
                <a:srgbClr val="4D4D4D"/>
              </a:solidFill>
              <a:latin typeface="Times New Roman" pitchFamily="18" charset="0"/>
            </a:endParaRPr>
          </a:p>
          <a:p>
            <a:pPr algn="ctr"/>
            <a:r>
              <a:rPr lang="sl-SI" sz="2400" i="1">
                <a:solidFill>
                  <a:srgbClr val="0000FF"/>
                </a:solidFill>
                <a:latin typeface="Times New Roman" pitchFamily="18" charset="0"/>
                <a:cs typeface="Times New Roman" pitchFamily="18" charset="0"/>
              </a:rPr>
              <a:t>       </a:t>
            </a:r>
            <a:endParaRPr lang="sl-SI" sz="2400" b="1" i="1">
              <a:solidFill>
                <a:srgbClr val="CC0099"/>
              </a:solidFill>
              <a:latin typeface="Times New Roman" pitchFamily="18" charset="0"/>
              <a:cs typeface="Times New Roman" pitchFamily="18" charset="0"/>
            </a:endParaRPr>
          </a:p>
        </p:txBody>
      </p:sp>
      <p:pic>
        <p:nvPicPr>
          <p:cNvPr id="1026" name="Picture 2" descr="http://www.produktivnost.si/wp-content/uploads/2012/07/Odnos-med-stresom-in-zmogljivostjo-zaposlenih.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73" y="836712"/>
            <a:ext cx="8423791" cy="5544616"/>
          </a:xfrm>
          <a:prstGeom prst="round2DiagRect">
            <a:avLst>
              <a:gd name="adj1" fmla="val 16667"/>
              <a:gd name="adj2" fmla="val 0"/>
            </a:avLst>
          </a:prstGeom>
          <a:ln w="88900" cap="sq">
            <a:solidFill>
              <a:srgbClr val="CCFFCC"/>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682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ravokotnik 1"/>
          <p:cNvSpPr>
            <a:spLocks noChangeArrowheads="1"/>
          </p:cNvSpPr>
          <p:nvPr/>
        </p:nvSpPr>
        <p:spPr bwMode="auto">
          <a:xfrm>
            <a:off x="107950" y="115888"/>
            <a:ext cx="8928100" cy="6556375"/>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pPr>
            <a:r>
              <a:rPr lang="sl-SI" altLang="sl-SI" sz="2800" b="1" dirty="0">
                <a:solidFill>
                  <a:srgbClr val="0000FF"/>
                </a:solidFill>
                <a:latin typeface="Comic Sans MS" pitchFamily="66" charset="0"/>
              </a:rPr>
              <a:t>Trpinčenje je naš skupen problem in zanj smo odgovorni vsi. </a:t>
            </a:r>
          </a:p>
          <a:p>
            <a:pPr eaLnBrk="1" hangingPunct="1">
              <a:spcBef>
                <a:spcPct val="0"/>
              </a:spcBef>
              <a:buFontTx/>
              <a:buNone/>
            </a:pPr>
            <a:endParaRPr lang="sl-SI" altLang="sl-SI" sz="2800" b="1" dirty="0">
              <a:solidFill>
                <a:srgbClr val="0000FF"/>
              </a:solidFill>
              <a:latin typeface="Comic Sans MS" pitchFamily="66" charset="0"/>
            </a:endParaRPr>
          </a:p>
          <a:p>
            <a:pPr eaLnBrk="1" hangingPunct="1">
              <a:spcBef>
                <a:spcPct val="0"/>
              </a:spcBef>
              <a:buFontTx/>
              <a:buNone/>
            </a:pPr>
            <a:r>
              <a:rPr lang="sl-SI" altLang="sl-SI" sz="2800" b="1" dirty="0">
                <a:solidFill>
                  <a:srgbClr val="CC00FF"/>
                </a:solidFill>
                <a:latin typeface="Comic Sans MS" pitchFamily="66" charset="0"/>
              </a:rPr>
              <a:t>Ne smemo si zatiskati oči, da ga ni. </a:t>
            </a:r>
            <a:r>
              <a:rPr lang="sl-SI" altLang="sl-SI" sz="2800" b="1" dirty="0">
                <a:solidFill>
                  <a:srgbClr val="0000FF"/>
                </a:solidFill>
                <a:latin typeface="Comic Sans MS" pitchFamily="66" charset="0"/>
              </a:rPr>
              <a:t>Pa to vemo? </a:t>
            </a:r>
          </a:p>
          <a:p>
            <a:pPr eaLnBrk="1" hangingPunct="1">
              <a:spcBef>
                <a:spcPct val="0"/>
              </a:spcBef>
              <a:buFontTx/>
              <a:buNone/>
            </a:pPr>
            <a:endParaRPr lang="sl-SI" altLang="sl-SI" sz="1400" b="1" dirty="0">
              <a:solidFill>
                <a:srgbClr val="0000FF"/>
              </a:solidFill>
              <a:latin typeface="Comic Sans MS" pitchFamily="66" charset="0"/>
            </a:endParaRPr>
          </a:p>
          <a:p>
            <a:pPr eaLnBrk="1" hangingPunct="1">
              <a:spcBef>
                <a:spcPct val="0"/>
              </a:spcBef>
              <a:buFontTx/>
              <a:buNone/>
            </a:pPr>
            <a:r>
              <a:rPr lang="sl-SI" altLang="sl-SI" sz="2800" b="1" dirty="0">
                <a:solidFill>
                  <a:srgbClr val="0000FF"/>
                </a:solidFill>
                <a:latin typeface="Comic Sans MS" pitchFamily="66" charset="0"/>
              </a:rPr>
              <a:t>Četudi vemo, smo premalo odločni, da bi reagirali. </a:t>
            </a:r>
          </a:p>
          <a:p>
            <a:pPr eaLnBrk="1" hangingPunct="1">
              <a:spcBef>
                <a:spcPct val="0"/>
              </a:spcBef>
              <a:buFontTx/>
              <a:buNone/>
            </a:pPr>
            <a:r>
              <a:rPr lang="sl-SI" altLang="sl-SI" sz="1400" b="1" dirty="0">
                <a:solidFill>
                  <a:srgbClr val="0000FF"/>
                </a:solidFill>
                <a:latin typeface="Comic Sans MS" pitchFamily="66" charset="0"/>
              </a:rPr>
              <a:t> </a:t>
            </a:r>
          </a:p>
          <a:p>
            <a:pPr eaLnBrk="1" hangingPunct="1">
              <a:spcBef>
                <a:spcPct val="0"/>
              </a:spcBef>
              <a:buFontTx/>
              <a:buNone/>
            </a:pPr>
            <a:r>
              <a:rPr lang="sl-SI" altLang="sl-SI" sz="2800" b="1" dirty="0">
                <a:solidFill>
                  <a:srgbClr val="CC00FF"/>
                </a:solidFill>
                <a:latin typeface="Comic Sans MS" pitchFamily="66" charset="0"/>
              </a:rPr>
              <a:t>Najbolje je »ne videti« in »ne dvigovati prahu«. </a:t>
            </a:r>
          </a:p>
          <a:p>
            <a:pPr eaLnBrk="1" hangingPunct="1">
              <a:spcBef>
                <a:spcPct val="0"/>
              </a:spcBef>
              <a:buFontTx/>
              <a:buNone/>
            </a:pPr>
            <a:endParaRPr lang="sl-SI" altLang="sl-SI" sz="1400" b="1" dirty="0">
              <a:solidFill>
                <a:srgbClr val="0000FF"/>
              </a:solidFill>
              <a:latin typeface="Comic Sans MS" pitchFamily="66" charset="0"/>
            </a:endParaRPr>
          </a:p>
          <a:p>
            <a:pPr eaLnBrk="1" hangingPunct="1">
              <a:spcBef>
                <a:spcPct val="0"/>
              </a:spcBef>
              <a:buFontTx/>
              <a:buNone/>
            </a:pPr>
            <a:r>
              <a:rPr lang="sl-SI" altLang="sl-SI" sz="2800" b="1" dirty="0">
                <a:solidFill>
                  <a:srgbClr val="0000FF"/>
                </a:solidFill>
                <a:latin typeface="Comic Sans MS" pitchFamily="66" charset="0"/>
              </a:rPr>
              <a:t>Primer:</a:t>
            </a:r>
          </a:p>
          <a:p>
            <a:pPr eaLnBrk="1" hangingPunct="1">
              <a:spcBef>
                <a:spcPct val="0"/>
              </a:spcBef>
              <a:buFontTx/>
              <a:buNone/>
            </a:pPr>
            <a:endParaRPr lang="sl-SI" altLang="sl-SI" sz="1400" b="1" dirty="0">
              <a:solidFill>
                <a:srgbClr val="0000FF"/>
              </a:solidFill>
              <a:latin typeface="Comic Sans MS" pitchFamily="66" charset="0"/>
            </a:endParaRPr>
          </a:p>
          <a:p>
            <a:pPr algn="just" eaLnBrk="1" hangingPunct="1">
              <a:spcBef>
                <a:spcPct val="0"/>
              </a:spcBef>
              <a:buFontTx/>
              <a:buNone/>
            </a:pPr>
            <a:r>
              <a:rPr lang="sl-SI" altLang="sl-SI" sz="2800" b="1" dirty="0">
                <a:solidFill>
                  <a:srgbClr val="CC00FF"/>
                </a:solidFill>
                <a:latin typeface="Comic Sans MS" pitchFamily="66" charset="0"/>
              </a:rPr>
              <a:t>V službi sodelavci nasilja ne odobravajo, niso pa se pripravljeni izpostaviti, četudi jim določena (voljena) funkcija v javnem zavodu to nalaga. </a:t>
            </a:r>
          </a:p>
          <a:p>
            <a:pPr eaLnBrk="1" hangingPunct="1">
              <a:spcBef>
                <a:spcPct val="0"/>
              </a:spcBef>
              <a:buFontTx/>
              <a:buNone/>
            </a:pPr>
            <a:endParaRPr lang="sl-SI" altLang="sl-SI" sz="2800" b="1" dirty="0">
              <a:solidFill>
                <a:srgbClr val="0000FF"/>
              </a:solidFill>
              <a:latin typeface="Comic Sans MS" pitchFamily="66" charset="0"/>
            </a:endParaRPr>
          </a:p>
          <a:p>
            <a:pPr algn="ctr" eaLnBrk="1" hangingPunct="1">
              <a:spcBef>
                <a:spcPct val="0"/>
              </a:spcBef>
              <a:buFontTx/>
              <a:buNone/>
            </a:pPr>
            <a:r>
              <a:rPr lang="sl-SI" altLang="sl-SI" sz="2800" b="1" u="sng" dirty="0">
                <a:solidFill>
                  <a:srgbClr val="0000FF"/>
                </a:solidFill>
                <a:latin typeface="Comic Sans MS" pitchFamily="66" charset="0"/>
              </a:rPr>
              <a:t>Pa ne gre le za funkcijo pomemben je človeški odnos! </a:t>
            </a:r>
          </a:p>
        </p:txBody>
      </p:sp>
    </p:spTree>
    <p:extLst>
      <p:ext uri="{BB962C8B-B14F-4D97-AF65-F5344CB8AC3E}">
        <p14:creationId xmlns:p14="http://schemas.microsoft.com/office/powerpoint/2010/main" val="2363175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7602" y="116632"/>
            <a:ext cx="8856984" cy="655564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sl-SI" sz="2400" b="1" dirty="0">
                <a:solidFill>
                  <a:srgbClr val="008000"/>
                </a:solidFill>
                <a:latin typeface="Comic Sans MS" panose="030F0702030302020204" pitchFamily="66" charset="0"/>
                <a:hlinkClick r:id="rId2"/>
              </a:rPr>
              <a:t>Ko te strese </a:t>
            </a:r>
            <a:r>
              <a:rPr lang="sl-SI" sz="2400" b="1" dirty="0" smtClean="0">
                <a:solidFill>
                  <a:srgbClr val="008000"/>
                </a:solidFill>
                <a:latin typeface="Comic Sans MS" panose="030F0702030302020204" pitchFamily="66" charset="0"/>
                <a:hlinkClick r:id="rId2"/>
              </a:rPr>
              <a:t>stres</a:t>
            </a:r>
            <a:endParaRPr lang="sl-SI" sz="2400" b="1" dirty="0" smtClean="0">
              <a:solidFill>
                <a:srgbClr val="008000"/>
              </a:solidFill>
              <a:latin typeface="Comic Sans MS" panose="030F0702030302020204" pitchFamily="66" charset="0"/>
            </a:endParaRPr>
          </a:p>
          <a:p>
            <a:pPr algn="just"/>
            <a:endParaRPr lang="sl-SI" sz="2200" b="1" dirty="0" smtClean="0">
              <a:latin typeface="Comic Sans MS" panose="030F0702030302020204" pitchFamily="66" charset="0"/>
            </a:endParaRPr>
          </a:p>
          <a:p>
            <a:pPr algn="just"/>
            <a:r>
              <a:rPr lang="sl-SI" sz="2200" b="1" dirty="0" smtClean="0">
                <a:solidFill>
                  <a:srgbClr val="008000"/>
                </a:solidFill>
                <a:latin typeface="Comic Sans MS" panose="030F0702030302020204" pitchFamily="66" charset="0"/>
              </a:rPr>
              <a:t>Stres </a:t>
            </a:r>
            <a:r>
              <a:rPr lang="sl-SI" sz="2200" b="1" dirty="0">
                <a:solidFill>
                  <a:srgbClr val="008000"/>
                </a:solidFill>
                <a:latin typeface="Comic Sans MS" panose="030F0702030302020204" pitchFamily="66" charset="0"/>
              </a:rPr>
              <a:t>na delovnem mestu botruje visokemu odstotku izgubljenih delovnih dni, število oseb, ki trpijo zaradi njega, pa narašča</a:t>
            </a:r>
            <a:r>
              <a:rPr lang="sl-SI" sz="2200" b="1" dirty="0" smtClean="0">
                <a:solidFill>
                  <a:srgbClr val="008000"/>
                </a:solidFill>
                <a:latin typeface="Comic Sans MS" panose="030F0702030302020204" pitchFamily="66" charset="0"/>
              </a:rPr>
              <a:t>.</a:t>
            </a:r>
          </a:p>
          <a:p>
            <a:pPr algn="just"/>
            <a:endParaRPr lang="sl-SI" sz="2200" b="1" dirty="0">
              <a:solidFill>
                <a:srgbClr val="008000"/>
              </a:solidFill>
              <a:latin typeface="Comic Sans MS" panose="030F0702030302020204" pitchFamily="66" charset="0"/>
            </a:endParaRPr>
          </a:p>
          <a:p>
            <a:pPr algn="just"/>
            <a:r>
              <a:rPr lang="sl-SI" sz="2200" b="1" dirty="0" smtClean="0">
                <a:solidFill>
                  <a:srgbClr val="008000"/>
                </a:solidFill>
                <a:latin typeface="Comic Sans MS" panose="030F0702030302020204" pitchFamily="66" charset="0"/>
              </a:rPr>
              <a:t>Nekateri razlogi </a:t>
            </a:r>
            <a:r>
              <a:rPr lang="sl-SI" sz="2200" b="1" dirty="0">
                <a:solidFill>
                  <a:srgbClr val="008000"/>
                </a:solidFill>
                <a:latin typeface="Comic Sans MS" panose="030F0702030302020204" pitchFamily="66" charset="0"/>
              </a:rPr>
              <a:t>za stres na delovnem </a:t>
            </a:r>
            <a:r>
              <a:rPr lang="sl-SI" sz="2200" b="1" dirty="0" smtClean="0">
                <a:solidFill>
                  <a:srgbClr val="008000"/>
                </a:solidFill>
                <a:latin typeface="Comic Sans MS" panose="030F0702030302020204" pitchFamily="66" charset="0"/>
              </a:rPr>
              <a:t>mestu so: </a:t>
            </a:r>
            <a:r>
              <a:rPr lang="sl-SI" sz="2200" b="1" dirty="0">
                <a:solidFill>
                  <a:srgbClr val="008000"/>
                </a:solidFill>
                <a:latin typeface="Comic Sans MS" panose="030F0702030302020204" pitchFamily="66" charset="0"/>
              </a:rPr>
              <a:t>pretirane zahteve, slab nadzor, neprestan pritisk, nesprejemljivo obnašanje, nespoštljivost, spremembe, slabo načrtovanje in nasprotujoča si navodila, ki povzročajo napake, utrujenost, </a:t>
            </a:r>
            <a:r>
              <a:rPr lang="sl-SI" sz="2200" b="1" dirty="0" err="1">
                <a:solidFill>
                  <a:srgbClr val="008000"/>
                </a:solidFill>
                <a:latin typeface="Comic Sans MS" panose="030F0702030302020204" pitchFamily="66" charset="0"/>
              </a:rPr>
              <a:t>pregorelost</a:t>
            </a:r>
            <a:r>
              <a:rPr lang="sl-SI" sz="2200" b="1" dirty="0">
                <a:solidFill>
                  <a:srgbClr val="008000"/>
                </a:solidFill>
                <a:latin typeface="Comic Sans MS" panose="030F0702030302020204" pitchFamily="66" charset="0"/>
              </a:rPr>
              <a:t>, izčrpanost in </a:t>
            </a:r>
            <a:r>
              <a:rPr lang="sl-SI" sz="2200" b="1" dirty="0" smtClean="0">
                <a:solidFill>
                  <a:srgbClr val="008000"/>
                </a:solidFill>
                <a:latin typeface="Comic Sans MS" panose="030F0702030302020204" pitchFamily="66" charset="0"/>
              </a:rPr>
              <a:t>neučinkovitost ipd.</a:t>
            </a:r>
          </a:p>
          <a:p>
            <a:pPr algn="just"/>
            <a:endParaRPr lang="sl-SI" sz="2200" b="1" dirty="0">
              <a:solidFill>
                <a:srgbClr val="008000"/>
              </a:solidFill>
              <a:latin typeface="Comic Sans MS" panose="030F0702030302020204" pitchFamily="66" charset="0"/>
            </a:endParaRPr>
          </a:p>
          <a:p>
            <a:pPr algn="just"/>
            <a:r>
              <a:rPr lang="sl-SI" sz="2200" b="1" dirty="0">
                <a:solidFill>
                  <a:srgbClr val="008000"/>
                </a:solidFill>
                <a:latin typeface="Comic Sans MS" panose="030F0702030302020204" pitchFamily="66" charset="0"/>
              </a:rPr>
              <a:t>Psihosocialna tveganja na delovnem mestu je mogoče uspešno obvladovati, kar lahko ugodno vpliva na dobro počutje delavcev in učinkovitost podjetij. </a:t>
            </a:r>
            <a:endParaRPr lang="sl-SI" sz="2200" b="1" dirty="0" smtClean="0">
              <a:solidFill>
                <a:srgbClr val="008000"/>
              </a:solidFill>
              <a:latin typeface="Comic Sans MS" panose="030F0702030302020204" pitchFamily="66" charset="0"/>
            </a:endParaRPr>
          </a:p>
          <a:p>
            <a:pPr algn="just"/>
            <a:endParaRPr lang="sl-SI" sz="2200" b="1" dirty="0">
              <a:solidFill>
                <a:srgbClr val="008000"/>
              </a:solidFill>
              <a:latin typeface="Comic Sans MS" panose="030F0702030302020204" pitchFamily="66" charset="0"/>
            </a:endParaRPr>
          </a:p>
          <a:p>
            <a:pPr algn="just"/>
            <a:r>
              <a:rPr lang="sl-SI" sz="2200" b="1" dirty="0" smtClean="0">
                <a:solidFill>
                  <a:srgbClr val="008000"/>
                </a:solidFill>
                <a:latin typeface="Comic Sans MS" panose="030F0702030302020204" pitchFamily="66" charset="0"/>
              </a:rPr>
              <a:t>Bistvo </a:t>
            </a:r>
            <a:r>
              <a:rPr lang="sl-SI" sz="2200" b="1" dirty="0">
                <a:solidFill>
                  <a:srgbClr val="008000"/>
                </a:solidFill>
                <a:latin typeface="Comic Sans MS" panose="030F0702030302020204" pitchFamily="66" charset="0"/>
              </a:rPr>
              <a:t>je </a:t>
            </a:r>
            <a:r>
              <a:rPr lang="sl-SI" sz="2200" b="1" dirty="0" smtClean="0">
                <a:solidFill>
                  <a:srgbClr val="008000"/>
                </a:solidFill>
                <a:latin typeface="Comic Sans MS" panose="030F0702030302020204" pitchFamily="66" charset="0"/>
              </a:rPr>
              <a:t>preprečevanje!!! </a:t>
            </a:r>
          </a:p>
          <a:p>
            <a:pPr algn="just"/>
            <a:endParaRPr lang="sl-SI" sz="2200" b="1" dirty="0">
              <a:solidFill>
                <a:srgbClr val="008000"/>
              </a:solidFill>
              <a:latin typeface="Comic Sans MS" panose="030F0702030302020204" pitchFamily="66" charset="0"/>
            </a:endParaRPr>
          </a:p>
          <a:p>
            <a:pPr algn="just"/>
            <a:r>
              <a:rPr lang="sl-SI" sz="2200" b="1" dirty="0" smtClean="0">
                <a:solidFill>
                  <a:srgbClr val="008000"/>
                </a:solidFill>
                <a:latin typeface="Comic Sans MS" panose="030F0702030302020204" pitchFamily="66" charset="0"/>
              </a:rPr>
              <a:t>Film naj bi spodbudil razpravo </a:t>
            </a:r>
            <a:r>
              <a:rPr lang="sl-SI" sz="2200" b="1" dirty="0">
                <a:solidFill>
                  <a:srgbClr val="008000"/>
                </a:solidFill>
                <a:latin typeface="Comic Sans MS" panose="030F0702030302020204" pitchFamily="66" charset="0"/>
              </a:rPr>
              <a:t>o nekaterih najtežjih izzivih, s katerimi se soočajo zaposleni, vodstvo in nadzorniki</a:t>
            </a:r>
            <a:r>
              <a:rPr lang="sl-SI" sz="2200" b="1" dirty="0" smtClean="0">
                <a:solidFill>
                  <a:srgbClr val="008000"/>
                </a:solidFill>
                <a:latin typeface="Comic Sans MS" panose="030F0702030302020204" pitchFamily="66" charset="0"/>
              </a:rPr>
              <a:t>.</a:t>
            </a:r>
            <a:endParaRPr lang="sl-SI" sz="2200" b="1" dirty="0">
              <a:solidFill>
                <a:srgbClr val="008000"/>
              </a:solidFill>
              <a:latin typeface="Comic Sans MS" panose="030F0702030302020204" pitchFamily="66" charset="0"/>
            </a:endParaRPr>
          </a:p>
        </p:txBody>
      </p:sp>
    </p:spTree>
    <p:extLst>
      <p:ext uri="{BB962C8B-B14F-4D97-AF65-F5344CB8AC3E}">
        <p14:creationId xmlns:p14="http://schemas.microsoft.com/office/powerpoint/2010/main" val="333697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1520" y="274638"/>
            <a:ext cx="8640960" cy="1143000"/>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sl-SI" sz="3200" b="1" dirty="0">
                <a:solidFill>
                  <a:schemeClr val="bg1"/>
                </a:solidFill>
                <a:latin typeface="Comic Sans MS" pitchFamily="66" charset="0"/>
              </a:rPr>
              <a:t>NOVOSTI ZAKONA O VARNOSTI IN ZDRAVJU PRI DELU (ZVZD) ŠT.43/11.</a:t>
            </a:r>
          </a:p>
        </p:txBody>
      </p:sp>
      <p:sp>
        <p:nvSpPr>
          <p:cNvPr id="3" name="Ograda besedila 2"/>
          <p:cNvSpPr>
            <a:spLocks noGrp="1"/>
          </p:cNvSpPr>
          <p:nvPr>
            <p:ph type="body" idx="1"/>
          </p:nvPr>
        </p:nvSpPr>
        <p:spPr>
          <a:xfrm>
            <a:off x="323528" y="1535112"/>
            <a:ext cx="4032448" cy="1245816"/>
          </a:xfr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sl-SI" dirty="0">
                <a:latin typeface="Comic Sans MS" pitchFamily="66" charset="0"/>
              </a:rPr>
              <a:t>PROMOCIJA ZDRAVJA </a:t>
            </a:r>
            <a:endParaRPr lang="sl-SI" dirty="0" smtClean="0">
              <a:latin typeface="Comic Sans MS" pitchFamily="66" charset="0"/>
            </a:endParaRPr>
          </a:p>
          <a:p>
            <a:pPr algn="ctr"/>
            <a:r>
              <a:rPr lang="sl-SI" dirty="0" smtClean="0">
                <a:latin typeface="Comic Sans MS" pitchFamily="66" charset="0"/>
              </a:rPr>
              <a:t>NA </a:t>
            </a:r>
            <a:r>
              <a:rPr lang="sl-SI" dirty="0">
                <a:latin typeface="Comic Sans MS" pitchFamily="66" charset="0"/>
              </a:rPr>
              <a:t>DELOVNEM </a:t>
            </a:r>
            <a:endParaRPr lang="sl-SI" dirty="0" smtClean="0">
              <a:latin typeface="Comic Sans MS" pitchFamily="66" charset="0"/>
            </a:endParaRPr>
          </a:p>
          <a:p>
            <a:pPr algn="ctr"/>
            <a:r>
              <a:rPr lang="sl-SI" dirty="0" smtClean="0">
                <a:latin typeface="Comic Sans MS" pitchFamily="66" charset="0"/>
              </a:rPr>
              <a:t>MESTU</a:t>
            </a:r>
            <a:endParaRPr lang="sl-SI" dirty="0">
              <a:latin typeface="Comic Sans MS" pitchFamily="66" charset="0"/>
            </a:endParaRPr>
          </a:p>
        </p:txBody>
      </p:sp>
      <p:sp>
        <p:nvSpPr>
          <p:cNvPr id="8" name="Ograda besedila 2"/>
          <p:cNvSpPr>
            <a:spLocks noGrp="1"/>
          </p:cNvSpPr>
          <p:nvPr>
            <p:ph type="body" sz="quarter" idx="3"/>
          </p:nvPr>
        </p:nvSpPr>
        <p:spPr>
          <a:xfrm>
            <a:off x="4572000" y="1535113"/>
            <a:ext cx="4321175" cy="1246187"/>
          </a:xfr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indent="0" algn="ctr">
              <a:buNone/>
            </a:pPr>
            <a:r>
              <a:rPr lang="sl-SI" dirty="0" smtClean="0">
                <a:latin typeface="Comic Sans MS" pitchFamily="66" charset="0"/>
              </a:rPr>
              <a:t>OBVLADOVANJE </a:t>
            </a:r>
          </a:p>
          <a:p>
            <a:pPr marL="0" indent="0" algn="ctr">
              <a:buNone/>
            </a:pPr>
            <a:r>
              <a:rPr lang="pt-BR" dirty="0" smtClean="0">
                <a:latin typeface="Comic Sans MS" pitchFamily="66" charset="0"/>
              </a:rPr>
              <a:t>PSIHO</a:t>
            </a:r>
            <a:r>
              <a:rPr lang="sl-SI" dirty="0">
                <a:latin typeface="Comic Sans MS" pitchFamily="66" charset="0"/>
              </a:rPr>
              <a:t>SOCIALNIH </a:t>
            </a:r>
            <a:endParaRPr lang="sl-SI" dirty="0" smtClean="0">
              <a:latin typeface="Comic Sans MS" pitchFamily="66" charset="0"/>
            </a:endParaRPr>
          </a:p>
          <a:p>
            <a:pPr marL="0" indent="0" algn="ctr">
              <a:buNone/>
            </a:pPr>
            <a:r>
              <a:rPr lang="sl-SI" dirty="0" smtClean="0">
                <a:latin typeface="Comic Sans MS" pitchFamily="66" charset="0"/>
              </a:rPr>
              <a:t>TVEGANJ NA </a:t>
            </a:r>
            <a:r>
              <a:rPr lang="sl-SI" dirty="0" err="1" smtClean="0">
                <a:latin typeface="Comic Sans MS" pitchFamily="66" charset="0"/>
              </a:rPr>
              <a:t>D.MESTU</a:t>
            </a:r>
            <a:endParaRPr lang="sl-SI" dirty="0"/>
          </a:p>
        </p:txBody>
      </p:sp>
      <p:sp>
        <p:nvSpPr>
          <p:cNvPr id="14" name="AutoShape 4" descr="http://www.google.si/url?sa=i&amp;source=images&amp;cd=&amp;docid=tIbqovC29-9YfM&amp;tbnid=IB4pGwwqZu5iwM:&amp;ved=0CAUQjBwwAA&amp;url=http%3A%2F%2Fwww.aktivni.si%2Fmedia%2Fcache%2Fupload%2FPhoto%2F2013%2F04%2F21%2Fstres-sluzba-izgorelost_article_image.jpg&amp;ei=tFyiUcjwD-6p7Aa8rIDoCw&amp;psig=AFQjCNGukGdXg-Rp8A17ofkp0sdPM2ZZfg&amp;ust=136968146030855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5" name="AutoShape 6" descr="http://www.google.si/url?sa=i&amp;source=images&amp;cd=&amp;docid=tIbqovC29-9YfM&amp;tbnid=IB4pGwwqZu5iwM:&amp;ved=0CAUQjBwwAA&amp;url=http%3A%2F%2Fwww.aktivni.si%2Fmedia%2Fcache%2Fupload%2FPhoto%2F2013%2F04%2F21%2Fstres-sluzba-izgorelost_article_image.jpg&amp;ei=tFyiUcjwD-6p7Aa8rIDoCw&amp;psig=AFQjCNGukGdXg-Rp8A17ofkp0sdPM2ZZfg&amp;ust=1369681460308552"/>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6" name="AutoShape 8" descr="http://www.google.si/url?sa=i&amp;source=images&amp;cd=&amp;docid=tIbqovC29-9YfM&amp;tbnid=IB4pGwwqZu5iwM:&amp;ved=0CAUQjBwwAA&amp;url=http%3A%2F%2Fwww.aktivni.si%2Fmedia%2Fcache%2Fupload%2FPhoto%2F2013%2F04%2F21%2Fstres-sluzba-izgorelost_article_image.jpg&amp;ei=tFyiUcjwD-6p7Aa8rIDoCw&amp;psig=AFQjCNGukGdXg-Rp8A17ofkp0sdPM2ZZfg&amp;ust=1369681460308552"/>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7" name="AutoShape 14" descr="http://www.google.si/url?sa=i&amp;source=images&amp;cd=&amp;docid=tIbqovC29-9YfM&amp;tbnid=IB4pGwwqZu5iwM:&amp;ved=0CAUQjBwwAA&amp;url=http%3A%2F%2Fwww.rts.si%2Fvideo_images%2Fs5_270_big%2F2.jpg%3F1347041641&amp;ei=tFyiUcjwD-6p7Aa8rIDoCw&amp;psig=AFQjCNGukGdXg-Rp8A17ofkp0sdPM2ZZfg&amp;ust=1369681460308552"/>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8" name="AutoShape 16" descr="http://www.google.si/url?sa=i&amp;source=images&amp;cd=&amp;docid=tIbqovC29-9YfM&amp;tbnid=IB4pGwwqZu5iwM:&amp;ved=0CAUQjBwwAA&amp;url=http%3A%2F%2Fwww.rts.si%2Fvideo_images%2Fs5_270_big%2F2.jpg%3F1347041641&amp;ei=tFyiUcjwD-6p7Aa8rIDoCw&amp;psig=AFQjCNGukGdXg-Rp8A17ofkp0sdPM2ZZfg&amp;ust=1369681460308552"/>
          <p:cNvSpPr>
            <a:spLocks noChangeAspect="1" noChangeArrowheads="1"/>
          </p:cNvSpPr>
          <p:nvPr/>
        </p:nvSpPr>
        <p:spPr bwMode="auto">
          <a:xfrm>
            <a:off x="6731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9" name="AutoShape 18" descr="http://www.google.si/url?sa=i&amp;source=images&amp;cd=&amp;docid=tIbqovC29-9YfM&amp;tbnid=IB4pGwwqZu5iwM:&amp;ved=0CAUQjBwwAA&amp;url=http%3A%2F%2Fwww.rts.si%2Fvideo_images%2Fs5_270_big%2F2.jpg%3F1347041641&amp;ei=tFyiUcjwD-6p7Aa8rIDoCw&amp;psig=AFQjCNGukGdXg-Rp8A17ofkp0sdPM2ZZfg&amp;ust=1369681460308552"/>
          <p:cNvSpPr>
            <a:spLocks noChangeAspect="1" noChangeArrowheads="1"/>
          </p:cNvSpPr>
          <p:nvPr/>
        </p:nvSpPr>
        <p:spPr bwMode="auto">
          <a:xfrm>
            <a:off x="8255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20" name="AutoShape 20" descr="http://www.google.si/url?sa=i&amp;source=images&amp;cd=&amp;docid=tIbqovC29-9YfM&amp;tbnid=IB4pGwwqZu5iwM:&amp;ved=0CAUQjBwwAA&amp;url=http%3A%2F%2Fwww.rts.si%2Fvideo_images%2Fs5_270_big%2F2.jpg%3F1347041641&amp;ei=tFyiUcjwD-6p7Aa8rIDoCw&amp;psig=AFQjCNGukGdXg-Rp8A17ofkp0sdPM2ZZfg&amp;ust=1369681460308552"/>
          <p:cNvSpPr>
            <a:spLocks noChangeAspect="1" noChangeArrowheads="1"/>
          </p:cNvSpPr>
          <p:nvPr/>
        </p:nvSpPr>
        <p:spPr bwMode="auto">
          <a:xfrm>
            <a:off x="9779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2070" name="Picture 22" descr="http://www.delo.si/assets/media/picture/20110331/stres.jpg?rev=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12976"/>
            <a:ext cx="4383596" cy="276299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8" name="Picture 24" descr="http://www.skrivnost-zdravja.si/blog/wp-content/uploads/2009/09/kol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80" y="3212976"/>
            <a:ext cx="4073292" cy="3093037"/>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181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0" y="0"/>
            <a:ext cx="9144000" cy="6858000"/>
          </a:xfrm>
        </p:spPr>
        <p:txBody>
          <a:bodyPr/>
          <a:lstStyle/>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algn="just" eaLnBrk="1" hangingPunct="1">
              <a:lnSpc>
                <a:spcPct val="80000"/>
              </a:lnSpc>
              <a:spcBef>
                <a:spcPct val="50000"/>
              </a:spcBef>
              <a:buClr>
                <a:srgbClr val="008000"/>
              </a:buClr>
              <a:buFont typeface="Wingdings" pitchFamily="2" charset="2"/>
              <a:buNone/>
            </a:pPr>
            <a:r>
              <a:rPr lang="sl-SI" sz="900" smtClean="0"/>
              <a:t> </a:t>
            </a:r>
          </a:p>
        </p:txBody>
      </p:sp>
      <p:graphicFrame>
        <p:nvGraphicFramePr>
          <p:cNvPr id="4" name="Diagram 3"/>
          <p:cNvGraphicFramePr/>
          <p:nvPr>
            <p:extLst>
              <p:ext uri="{D42A27DB-BD31-4B8C-83A1-F6EECF244321}">
                <p14:modId xmlns:p14="http://schemas.microsoft.com/office/powerpoint/2010/main" val="115906501"/>
              </p:ext>
            </p:extLst>
          </p:nvPr>
        </p:nvGraphicFramePr>
        <p:xfrm>
          <a:off x="142844" y="142852"/>
          <a:ext cx="8715436" cy="6572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8584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0"/>
            <a:ext cx="1285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38411" y="655637"/>
            <a:ext cx="8586822" cy="5262979"/>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a:spAutoFit/>
          </a:bodyPr>
          <a:lstStyle/>
          <a:p>
            <a:pPr>
              <a:defRPr/>
            </a:pPr>
            <a:r>
              <a:rPr lang="sl-SI" sz="4800" b="1" dirty="0">
                <a:solidFill>
                  <a:schemeClr val="bg1"/>
                </a:solidFill>
                <a:latin typeface="Comic Sans MS" pitchFamily="66" charset="0"/>
              </a:rPr>
              <a:t>6. člen - delodajalec mora načrtovati in izvajati PZD.</a:t>
            </a:r>
          </a:p>
          <a:p>
            <a:pPr>
              <a:defRPr/>
            </a:pPr>
            <a:endParaRPr lang="sl-SI" sz="4800" b="1" dirty="0">
              <a:solidFill>
                <a:srgbClr val="FFFF00"/>
              </a:solidFill>
              <a:latin typeface="Comic Sans MS" pitchFamily="66" charset="0"/>
            </a:endParaRPr>
          </a:p>
          <a:p>
            <a:pPr>
              <a:defRPr/>
            </a:pPr>
            <a:r>
              <a:rPr lang="sl-SI" sz="4800" b="1" dirty="0">
                <a:solidFill>
                  <a:srgbClr val="FFFF00"/>
                </a:solidFill>
                <a:latin typeface="Comic Sans MS" pitchFamily="66" charset="0"/>
              </a:rPr>
              <a:t>32. Člen - delodajalec mora za PZD zagotoviti potrebna sredstva in spremljati njeno izvajanje.</a:t>
            </a:r>
          </a:p>
        </p:txBody>
      </p:sp>
    </p:spTree>
    <p:extLst>
      <p:ext uri="{BB962C8B-B14F-4D97-AF65-F5344CB8AC3E}">
        <p14:creationId xmlns:p14="http://schemas.microsoft.com/office/powerpoint/2010/main" val="680668828"/>
      </p:ext>
    </p:extLst>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0"/>
            <a:ext cx="1285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42910" y="357166"/>
            <a:ext cx="7995591" cy="1171624"/>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929977" tIns="55880" rIns="55880" bIns="55880" spcCol="1270" anchor="ctr"/>
          <a:lstStyle/>
          <a:p>
            <a:pPr defTabSz="977900">
              <a:lnSpc>
                <a:spcPct val="90000"/>
              </a:lnSpc>
              <a:spcAft>
                <a:spcPct val="35000"/>
              </a:spcAft>
              <a:defRPr/>
            </a:pPr>
            <a:r>
              <a:rPr lang="sl-SI" sz="2200" b="1" dirty="0">
                <a:latin typeface="Comic Sans MS" pitchFamily="66" charset="0"/>
              </a:rPr>
              <a:t> </a:t>
            </a:r>
            <a:endParaRPr lang="sl-SI" sz="2200" dirty="0">
              <a:latin typeface="Comic Sans MS" pitchFamily="66" charset="0"/>
            </a:endParaRPr>
          </a:p>
        </p:txBody>
      </p:sp>
      <p:graphicFrame>
        <p:nvGraphicFramePr>
          <p:cNvPr id="13" name="Diagram 12"/>
          <p:cNvGraphicFramePr/>
          <p:nvPr/>
        </p:nvGraphicFramePr>
        <p:xfrm>
          <a:off x="142844" y="142852"/>
          <a:ext cx="8858344" cy="6572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7872485"/>
      </p:ext>
    </p:extLst>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0"/>
            <a:ext cx="1285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42910" y="357166"/>
            <a:ext cx="7995591" cy="1171624"/>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929977" tIns="55880" rIns="55880" bIns="55880" spcCol="1270" anchor="ctr"/>
          <a:lstStyle/>
          <a:p>
            <a:pPr defTabSz="977900">
              <a:lnSpc>
                <a:spcPct val="90000"/>
              </a:lnSpc>
              <a:spcAft>
                <a:spcPct val="35000"/>
              </a:spcAft>
              <a:defRPr/>
            </a:pPr>
            <a:r>
              <a:rPr lang="sl-SI" sz="2200" b="1" dirty="0">
                <a:latin typeface="Comic Sans MS" pitchFamily="66" charset="0"/>
              </a:rPr>
              <a:t> </a:t>
            </a:r>
            <a:endParaRPr lang="sl-SI" sz="2200" dirty="0">
              <a:latin typeface="Comic Sans MS" pitchFamily="66" charset="0"/>
            </a:endParaRPr>
          </a:p>
        </p:txBody>
      </p:sp>
      <p:graphicFrame>
        <p:nvGraphicFramePr>
          <p:cNvPr id="13" name="Diagram 12"/>
          <p:cNvGraphicFramePr/>
          <p:nvPr/>
        </p:nvGraphicFramePr>
        <p:xfrm>
          <a:off x="0" y="142852"/>
          <a:ext cx="9001156" cy="6572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4225781"/>
      </p:ext>
    </p:extLst>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0"/>
            <a:ext cx="1285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avokotnik 1"/>
          <p:cNvSpPr/>
          <p:nvPr/>
        </p:nvSpPr>
        <p:spPr>
          <a:xfrm>
            <a:off x="107504" y="116632"/>
            <a:ext cx="8928992" cy="6494085"/>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3200" b="1" dirty="0">
                <a:solidFill>
                  <a:srgbClr val="FFFF00"/>
                </a:solidFill>
                <a:latin typeface="Comic Sans MS" pitchFamily="66" charset="0"/>
              </a:rPr>
              <a:t>V EU-27-delavci se največ pritožujejo nad:</a:t>
            </a:r>
          </a:p>
          <a:p>
            <a:pPr>
              <a:defRPr/>
            </a:pPr>
            <a:r>
              <a:rPr lang="sl-SI" sz="3200" b="1" dirty="0">
                <a:solidFill>
                  <a:schemeClr val="bg1"/>
                </a:solidFill>
                <a:latin typeface="Comic Sans MS" pitchFamily="66" charset="0"/>
              </a:rPr>
              <a:t> </a:t>
            </a:r>
            <a:endParaRPr lang="sl-SI" sz="3200" dirty="0">
              <a:solidFill>
                <a:schemeClr val="bg1"/>
              </a:solidFill>
              <a:latin typeface="Comic Sans MS" pitchFamily="66" charset="0"/>
            </a:endParaRPr>
          </a:p>
          <a:p>
            <a:pPr marL="457200" indent="-457200">
              <a:buClr>
                <a:srgbClr val="FFFF00"/>
              </a:buClr>
              <a:buFont typeface="Wingdings" pitchFamily="2" charset="2"/>
              <a:buChar char="ü"/>
              <a:defRPr/>
            </a:pPr>
            <a:r>
              <a:rPr lang="sl-SI" sz="3200" b="1" dirty="0">
                <a:solidFill>
                  <a:schemeClr val="bg1"/>
                </a:solidFill>
                <a:latin typeface="Comic Sans MS" pitchFamily="66" charset="0"/>
              </a:rPr>
              <a:t>bolečinami v hrbtu-25 %, </a:t>
            </a:r>
          </a:p>
          <a:p>
            <a:pPr>
              <a:buClr>
                <a:srgbClr val="FFFF00"/>
              </a:buClr>
              <a:defRPr/>
            </a:pPr>
            <a:endParaRPr lang="sl-SI" sz="3200" b="1" dirty="0">
              <a:solidFill>
                <a:schemeClr val="bg1"/>
              </a:solidFill>
              <a:latin typeface="Comic Sans MS" pitchFamily="66" charset="0"/>
            </a:endParaRPr>
          </a:p>
          <a:p>
            <a:pPr marL="457200" indent="-457200">
              <a:buClr>
                <a:srgbClr val="FFFF00"/>
              </a:buClr>
              <a:buFont typeface="Wingdings" pitchFamily="2" charset="2"/>
              <a:buChar char="ü"/>
              <a:defRPr/>
            </a:pPr>
            <a:r>
              <a:rPr lang="sl-SI" sz="3200" b="1" dirty="0">
                <a:solidFill>
                  <a:schemeClr val="bg1"/>
                </a:solidFill>
                <a:latin typeface="Comic Sans MS" pitchFamily="66" charset="0"/>
              </a:rPr>
              <a:t>bolečinami v mišicah-23 %,</a:t>
            </a:r>
          </a:p>
          <a:p>
            <a:pPr>
              <a:buClr>
                <a:srgbClr val="FFFF00"/>
              </a:buClr>
              <a:defRPr/>
            </a:pPr>
            <a:endParaRPr lang="sl-SI" sz="3200" b="1" dirty="0">
              <a:solidFill>
                <a:schemeClr val="bg1"/>
              </a:solidFill>
              <a:latin typeface="Comic Sans MS" pitchFamily="66" charset="0"/>
            </a:endParaRPr>
          </a:p>
          <a:p>
            <a:pPr marL="457200" indent="-457200">
              <a:buClr>
                <a:srgbClr val="FFFF00"/>
              </a:buClr>
              <a:buFont typeface="Wingdings" pitchFamily="2" charset="2"/>
              <a:buChar char="ü"/>
              <a:defRPr/>
            </a:pPr>
            <a:r>
              <a:rPr lang="sl-SI" sz="3200" b="1" dirty="0">
                <a:solidFill>
                  <a:schemeClr val="bg1"/>
                </a:solidFill>
                <a:latin typeface="Comic Sans MS" pitchFamily="66" charset="0"/>
              </a:rPr>
              <a:t>ponavljajočim gibom dlani ali rok-62 % (1/4 delovnega časa so izpostavljeni), </a:t>
            </a:r>
          </a:p>
          <a:p>
            <a:pPr>
              <a:buClr>
                <a:srgbClr val="FFFF00"/>
              </a:buClr>
              <a:defRPr/>
            </a:pPr>
            <a:endParaRPr lang="sl-SI" sz="3200" b="1" dirty="0">
              <a:solidFill>
                <a:schemeClr val="bg1"/>
              </a:solidFill>
              <a:latin typeface="Comic Sans MS" pitchFamily="66" charset="0"/>
            </a:endParaRPr>
          </a:p>
          <a:p>
            <a:pPr marL="457200" indent="-457200">
              <a:buClr>
                <a:srgbClr val="FFFF00"/>
              </a:buClr>
              <a:buFont typeface="Wingdings" pitchFamily="2" charset="2"/>
              <a:buChar char="ü"/>
              <a:defRPr/>
            </a:pPr>
            <a:r>
              <a:rPr lang="sl-SI" sz="3200" b="1" dirty="0">
                <a:solidFill>
                  <a:schemeClr val="bg1"/>
                </a:solidFill>
                <a:latin typeface="Comic Sans MS" pitchFamily="66" charset="0"/>
              </a:rPr>
              <a:t>bolečim ali utrujajočim položajem-46 %,</a:t>
            </a:r>
          </a:p>
          <a:p>
            <a:pPr>
              <a:buClr>
                <a:srgbClr val="FFFF00"/>
              </a:buClr>
              <a:defRPr/>
            </a:pPr>
            <a:r>
              <a:rPr lang="sl-SI" sz="3200" b="1" dirty="0">
                <a:solidFill>
                  <a:schemeClr val="bg1"/>
                </a:solidFill>
                <a:latin typeface="Comic Sans MS" pitchFamily="66" charset="0"/>
              </a:rPr>
              <a:t>          </a:t>
            </a:r>
          </a:p>
          <a:p>
            <a:pPr marL="457200" indent="-457200">
              <a:buClr>
                <a:srgbClr val="FFFF00"/>
              </a:buClr>
              <a:buFont typeface="Wingdings" pitchFamily="2" charset="2"/>
              <a:buChar char="ü"/>
              <a:defRPr/>
            </a:pPr>
            <a:r>
              <a:rPr lang="sl-SI" sz="3200" b="1" dirty="0">
                <a:solidFill>
                  <a:schemeClr val="bg1"/>
                </a:solidFill>
                <a:latin typeface="Comic Sans MS" pitchFamily="66" charset="0"/>
              </a:rPr>
              <a:t>premeščanju ali premikanju težkih bremen-35 %.</a:t>
            </a:r>
            <a:endParaRPr lang="sl-SI" sz="3200" dirty="0">
              <a:solidFill>
                <a:schemeClr val="bg1"/>
              </a:solidFill>
              <a:latin typeface="Comic Sans MS" pitchFamily="66" charset="0"/>
            </a:endParaRPr>
          </a:p>
        </p:txBody>
      </p:sp>
    </p:spTree>
    <p:extLst>
      <p:ext uri="{BB962C8B-B14F-4D97-AF65-F5344CB8AC3E}">
        <p14:creationId xmlns:p14="http://schemas.microsoft.com/office/powerpoint/2010/main" val="704483172"/>
      </p:ext>
    </p:extLst>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16632"/>
            <a:ext cx="8786874" cy="707886"/>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4000" b="1" dirty="0">
                <a:solidFill>
                  <a:srgbClr val="FFFF00"/>
                </a:solidFill>
                <a:latin typeface="Comic Sans MS" pitchFamily="66" charset="0"/>
              </a:rPr>
              <a:t>PROMOCIJA ZDRAVJA PRI DELU</a:t>
            </a:r>
            <a:endParaRPr lang="sl-SI" sz="4000" dirty="0">
              <a:solidFill>
                <a:srgbClr val="FFFF00"/>
              </a:solidFill>
            </a:endParaRPr>
          </a:p>
        </p:txBody>
      </p:sp>
      <p:pic>
        <p:nvPicPr>
          <p:cNvPr id="6" name="Slika 5" descr="http://www.zfm.si/shared_images/variations/600x600/ostali-produkti/vzorci-obvezne-dokumentacije.jpg"/>
          <p:cNvPicPr/>
          <p:nvPr/>
        </p:nvPicPr>
        <p:blipFill>
          <a:blip r:embed="rId2">
            <a:extLst>
              <a:ext uri="{28A0092B-C50C-407E-A947-70E740481C1C}">
                <a14:useLocalDpi xmlns:a14="http://schemas.microsoft.com/office/drawing/2010/main" val="0"/>
              </a:ext>
            </a:extLst>
          </a:blip>
          <a:srcRect/>
          <a:stretch>
            <a:fillRect/>
          </a:stretch>
        </p:blipFill>
        <p:spPr bwMode="auto">
          <a:xfrm>
            <a:off x="1835696" y="980728"/>
            <a:ext cx="5715000" cy="5715000"/>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99991908"/>
      </p:ext>
    </p:extLst>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204788" y="115888"/>
            <a:ext cx="8856662" cy="6586537"/>
          </a:xfrm>
          <a:prstGeom prst="rect">
            <a:avLst/>
          </a:prstGeom>
        </p:spPr>
        <p:txBody>
          <a:bodyPr>
            <a:spAutoFit/>
          </a:bodyPr>
          <a:lstStyle/>
          <a:p>
            <a:pPr algn="just">
              <a:defRPr/>
            </a:pPr>
            <a:r>
              <a:rPr lang="sl-SI" sz="2600" b="1" dirty="0">
                <a:solidFill>
                  <a:srgbClr val="CC00FF"/>
                </a:solidFill>
                <a:latin typeface="Comic Sans MS" panose="030F0702030302020204" pitchFamily="66" charset="0"/>
              </a:rPr>
              <a:t>Delodajalci večinoma izdelajo izjavo o varnosti z oceno tveganja, vendar pogosto ne poznajo njene vsebine in ne razumejo v celoti, kaj naj ocena tveganja: </a:t>
            </a:r>
          </a:p>
          <a:p>
            <a:pPr algn="just">
              <a:defRPr/>
            </a:pPr>
            <a:r>
              <a:rPr lang="sl-SI" sz="1600" b="1" dirty="0">
                <a:solidFill>
                  <a:srgbClr val="0000FF"/>
                </a:solidFill>
                <a:latin typeface="Comic Sans MS" panose="030F0702030302020204" pitchFamily="66" charset="0"/>
              </a:rPr>
              <a:t> </a:t>
            </a:r>
          </a:p>
          <a:p>
            <a:pPr marL="457200" indent="-457200" algn="just">
              <a:buFont typeface="Wingdings" panose="05000000000000000000" pitchFamily="2" charset="2"/>
              <a:buChar char="ü"/>
              <a:defRPr/>
            </a:pPr>
            <a:r>
              <a:rPr lang="sl-SI" sz="2400" b="1" dirty="0">
                <a:solidFill>
                  <a:srgbClr val="0000FF"/>
                </a:solidFill>
                <a:latin typeface="Comic Sans MS" panose="030F0702030302020204" pitchFamily="66" charset="0"/>
              </a:rPr>
              <a:t>predstavljala, </a:t>
            </a:r>
          </a:p>
          <a:p>
            <a:pPr marL="457200" indent="-457200" algn="just">
              <a:buFont typeface="Wingdings" panose="05000000000000000000" pitchFamily="2" charset="2"/>
              <a:buChar char="ü"/>
              <a:defRPr/>
            </a:pPr>
            <a:r>
              <a:rPr lang="sl-SI" sz="2400" b="1" dirty="0">
                <a:solidFill>
                  <a:srgbClr val="0000FF"/>
                </a:solidFill>
                <a:latin typeface="Comic Sans MS" panose="030F0702030302020204" pitchFamily="66" charset="0"/>
              </a:rPr>
              <a:t>čemu je namenjena, </a:t>
            </a:r>
          </a:p>
          <a:p>
            <a:pPr marL="457200" indent="-457200" algn="just">
              <a:buFont typeface="Wingdings" panose="05000000000000000000" pitchFamily="2" charset="2"/>
              <a:buChar char="ü"/>
              <a:defRPr/>
            </a:pPr>
            <a:r>
              <a:rPr lang="sl-SI" sz="2400" b="1" dirty="0">
                <a:solidFill>
                  <a:srgbClr val="0000FF"/>
                </a:solidFill>
                <a:latin typeface="Comic Sans MS" panose="030F0702030302020204" pitchFamily="66" charset="0"/>
              </a:rPr>
              <a:t>zakaj jo sploh imajo in </a:t>
            </a:r>
          </a:p>
          <a:p>
            <a:pPr marL="457200" indent="-457200" algn="just">
              <a:buFont typeface="Wingdings" panose="05000000000000000000" pitchFamily="2" charset="2"/>
              <a:buChar char="ü"/>
              <a:defRPr/>
            </a:pPr>
            <a:r>
              <a:rPr lang="sl-SI" sz="2400" b="1" dirty="0">
                <a:solidFill>
                  <a:srgbClr val="0000FF"/>
                </a:solidFill>
                <a:latin typeface="Comic Sans MS" panose="030F0702030302020204" pitchFamily="66" charset="0"/>
              </a:rPr>
              <a:t>kako jo lahko uporabijo. </a:t>
            </a:r>
          </a:p>
          <a:p>
            <a:pPr algn="just">
              <a:defRPr/>
            </a:pPr>
            <a:r>
              <a:rPr lang="sl-SI" sz="1600" b="1" dirty="0">
                <a:solidFill>
                  <a:srgbClr val="0000FF"/>
                </a:solidFill>
                <a:latin typeface="Comic Sans MS" panose="030F0702030302020204" pitchFamily="66" charset="0"/>
              </a:rPr>
              <a:t> </a:t>
            </a:r>
          </a:p>
          <a:p>
            <a:pPr algn="just">
              <a:defRPr/>
            </a:pPr>
            <a:r>
              <a:rPr lang="sl-SI" sz="2600" b="1" dirty="0">
                <a:solidFill>
                  <a:srgbClr val="CC00FF"/>
                </a:solidFill>
                <a:latin typeface="Comic Sans MS" panose="030F0702030302020204" pitchFamily="66" charset="0"/>
              </a:rPr>
              <a:t>Zato je treba v delovnih okoljih graditi takšno varnostno kulturo, v kateri se bodo tako vodstva podjetij kot drugi zaposleni zavedali pomena ocene tveganja za:</a:t>
            </a:r>
          </a:p>
          <a:p>
            <a:pPr algn="just">
              <a:defRPr/>
            </a:pPr>
            <a:endParaRPr lang="sl-SI" sz="1400" b="1" dirty="0">
              <a:solidFill>
                <a:srgbClr val="0000FF"/>
              </a:solidFill>
              <a:latin typeface="Comic Sans MS" panose="030F0702030302020204" pitchFamily="66" charset="0"/>
            </a:endParaRPr>
          </a:p>
          <a:p>
            <a:pPr marL="457200" indent="-457200" algn="just">
              <a:buFont typeface="Wingdings" panose="05000000000000000000" pitchFamily="2" charset="2"/>
              <a:buChar char="ü"/>
              <a:defRPr/>
            </a:pPr>
            <a:r>
              <a:rPr lang="sl-SI" sz="2400" b="1" dirty="0">
                <a:solidFill>
                  <a:srgbClr val="0000FF"/>
                </a:solidFill>
                <a:latin typeface="Comic Sans MS" panose="030F0702030302020204" pitchFamily="66" charset="0"/>
              </a:rPr>
              <a:t>varnost in zdravje pri delu, </a:t>
            </a:r>
          </a:p>
          <a:p>
            <a:pPr marL="457200" indent="-457200" algn="just">
              <a:buFont typeface="Wingdings" panose="05000000000000000000" pitchFamily="2" charset="2"/>
              <a:buChar char="ü"/>
              <a:defRPr/>
            </a:pPr>
            <a:r>
              <a:rPr lang="sl-SI" sz="2400" b="1" dirty="0">
                <a:solidFill>
                  <a:srgbClr val="0000FF"/>
                </a:solidFill>
                <a:latin typeface="Comic Sans MS" panose="030F0702030302020204" pitchFamily="66" charset="0"/>
              </a:rPr>
              <a:t>pripadnost organizaciji ter </a:t>
            </a:r>
          </a:p>
          <a:p>
            <a:pPr marL="457200" indent="-457200" algn="just">
              <a:buFont typeface="Wingdings" panose="05000000000000000000" pitchFamily="2" charset="2"/>
              <a:buChar char="ü"/>
              <a:defRPr/>
            </a:pPr>
            <a:r>
              <a:rPr lang="sl-SI" sz="2400" b="1" dirty="0">
                <a:solidFill>
                  <a:srgbClr val="0000FF"/>
                </a:solidFill>
                <a:latin typeface="Comic Sans MS" panose="030F0702030302020204" pitchFamily="66" charset="0"/>
              </a:rPr>
              <a:t>njeno uspešnost na trgu.</a:t>
            </a:r>
          </a:p>
        </p:txBody>
      </p:sp>
    </p:spTree>
    <p:extLst>
      <p:ext uri="{BB962C8B-B14F-4D97-AF65-F5344CB8AC3E}">
        <p14:creationId xmlns:p14="http://schemas.microsoft.com/office/powerpoint/2010/main" val="3593904590"/>
      </p:ext>
    </p:extLst>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2910" y="357166"/>
            <a:ext cx="7995591" cy="1171624"/>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929977" tIns="55880" rIns="55880" bIns="55880" spcCol="1270" anchor="ctr"/>
          <a:lstStyle/>
          <a:p>
            <a:pPr defTabSz="977900">
              <a:lnSpc>
                <a:spcPct val="90000"/>
              </a:lnSpc>
              <a:spcAft>
                <a:spcPct val="35000"/>
              </a:spcAft>
              <a:defRPr/>
            </a:pPr>
            <a:r>
              <a:rPr lang="sl-SI" sz="2200" b="1" dirty="0">
                <a:latin typeface="Comic Sans MS" pitchFamily="66" charset="0"/>
              </a:rPr>
              <a:t> </a:t>
            </a:r>
            <a:endParaRPr lang="sl-SI" sz="2200" dirty="0">
              <a:latin typeface="Comic Sans MS" pitchFamily="66" charset="0"/>
            </a:endParaRPr>
          </a:p>
        </p:txBody>
      </p:sp>
      <p:sp>
        <p:nvSpPr>
          <p:cNvPr id="2" name="Pravokotnik 1"/>
          <p:cNvSpPr/>
          <p:nvPr/>
        </p:nvSpPr>
        <p:spPr>
          <a:xfrm>
            <a:off x="179388" y="115888"/>
            <a:ext cx="8785225" cy="6340475"/>
          </a:xfrm>
          <a:prstGeom prst="rect">
            <a:avLst/>
          </a:prstGeom>
        </p:spPr>
        <p:txBody>
          <a:bodyPr>
            <a:spAutoFit/>
          </a:bodyPr>
          <a:lstStyle/>
          <a:p>
            <a:pPr algn="just">
              <a:defRPr/>
            </a:pPr>
            <a:r>
              <a:rPr lang="sl-SI" sz="3200" b="1" dirty="0">
                <a:solidFill>
                  <a:srgbClr val="0000FF"/>
                </a:solidFill>
                <a:latin typeface="Comic Sans MS" panose="030F0702030302020204" pitchFamily="66" charset="0"/>
              </a:rPr>
              <a:t>Po dostopnih podatkih duševne motnje vse bolj onesposabljajo našo zmožnost za delo in ustvarjalno življenje. </a:t>
            </a:r>
          </a:p>
          <a:p>
            <a:pPr algn="just">
              <a:defRPr/>
            </a:pPr>
            <a:endParaRPr lang="sl-SI" b="1" dirty="0">
              <a:solidFill>
                <a:srgbClr val="9900CC"/>
              </a:solidFill>
              <a:latin typeface="Comic Sans MS" panose="030F0702030302020204" pitchFamily="66" charset="0"/>
            </a:endParaRPr>
          </a:p>
          <a:p>
            <a:pPr algn="just">
              <a:defRPr/>
            </a:pPr>
            <a:r>
              <a:rPr lang="sl-SI" sz="3200" b="1" dirty="0">
                <a:solidFill>
                  <a:srgbClr val="CC00FF"/>
                </a:solidFill>
                <a:latin typeface="Comic Sans MS" panose="030F0702030302020204" pitchFamily="66" charset="0"/>
              </a:rPr>
              <a:t>Na področju javnega zdravja si prizadevajo za oblikovanje programov:</a:t>
            </a:r>
          </a:p>
          <a:p>
            <a:pPr algn="just">
              <a:defRPr/>
            </a:pPr>
            <a:endParaRPr lang="sl-SI" b="1" dirty="0">
              <a:solidFill>
                <a:srgbClr val="9900CC"/>
              </a:solidFill>
              <a:latin typeface="Comic Sans MS" panose="030F0702030302020204" pitchFamily="66" charset="0"/>
            </a:endParaRPr>
          </a:p>
          <a:p>
            <a:pPr marL="457200" indent="-457200" algn="just">
              <a:buFont typeface="Wingdings" panose="05000000000000000000" pitchFamily="2" charset="2"/>
              <a:buChar char="ü"/>
              <a:defRPr/>
            </a:pPr>
            <a:r>
              <a:rPr lang="sl-SI" sz="3000" b="1" dirty="0">
                <a:solidFill>
                  <a:srgbClr val="0000FF"/>
                </a:solidFill>
                <a:latin typeface="Comic Sans MS" panose="030F0702030302020204" pitchFamily="66" charset="0"/>
              </a:rPr>
              <a:t>s katerimi bi izboljšali duševno zdravje ljudi, </a:t>
            </a:r>
          </a:p>
          <a:p>
            <a:pPr algn="just">
              <a:defRPr/>
            </a:pPr>
            <a:endParaRPr lang="sl-SI" sz="1600" b="1" dirty="0">
              <a:solidFill>
                <a:srgbClr val="0000FF"/>
              </a:solidFill>
              <a:latin typeface="Comic Sans MS" panose="030F0702030302020204" pitchFamily="66" charset="0"/>
            </a:endParaRPr>
          </a:p>
          <a:p>
            <a:pPr marL="457200" indent="-457200" algn="just">
              <a:buFont typeface="Wingdings" panose="05000000000000000000" pitchFamily="2" charset="2"/>
              <a:buChar char="ü"/>
              <a:defRPr/>
            </a:pPr>
            <a:r>
              <a:rPr lang="sl-SI" sz="3000" b="1" dirty="0">
                <a:solidFill>
                  <a:srgbClr val="0000FF"/>
                </a:solidFill>
                <a:latin typeface="Comic Sans MS" panose="030F0702030302020204" pitchFamily="66" charset="0"/>
              </a:rPr>
              <a:t>preprečevali duševne motnje in</a:t>
            </a:r>
          </a:p>
          <a:p>
            <a:pPr algn="just">
              <a:defRPr/>
            </a:pPr>
            <a:r>
              <a:rPr lang="sl-SI" sz="1600" b="1" dirty="0">
                <a:solidFill>
                  <a:srgbClr val="0000FF"/>
                </a:solidFill>
                <a:latin typeface="Comic Sans MS" panose="030F0702030302020204" pitchFamily="66" charset="0"/>
              </a:rPr>
              <a:t> </a:t>
            </a:r>
          </a:p>
          <a:p>
            <a:pPr marL="457200" indent="-457200" algn="just">
              <a:buFont typeface="Wingdings" panose="05000000000000000000" pitchFamily="2" charset="2"/>
              <a:buChar char="ü"/>
              <a:defRPr/>
            </a:pPr>
            <a:r>
              <a:rPr lang="sl-SI" sz="3000" b="1" dirty="0">
                <a:solidFill>
                  <a:srgbClr val="0000FF"/>
                </a:solidFill>
                <a:latin typeface="Comic Sans MS" panose="030F0702030302020204" pitchFamily="66" charset="0"/>
              </a:rPr>
              <a:t>pomagali obolelim za čim hitrejšemu okrevanju in ponovnemu vključevanju v družbo.</a:t>
            </a:r>
          </a:p>
        </p:txBody>
      </p:sp>
    </p:spTree>
    <p:extLst>
      <p:ext uri="{BB962C8B-B14F-4D97-AF65-F5344CB8AC3E}">
        <p14:creationId xmlns:p14="http://schemas.microsoft.com/office/powerpoint/2010/main" val="1709578889"/>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285750" y="142875"/>
            <a:ext cx="8643938"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1186" tIns="228528" bIns="0" anchor="ctr">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lvl="2" algn="ctr">
              <a:spcBef>
                <a:spcPct val="0"/>
              </a:spcBef>
              <a:buFontTx/>
              <a:buNone/>
            </a:pPr>
            <a:endParaRPr lang="sl-SI" altLang="zh-CN" sz="2800">
              <a:latin typeface="Comic Sans MS" pitchFamily="66" charset="0"/>
            </a:endParaRPr>
          </a:p>
          <a:p>
            <a:pPr>
              <a:spcBef>
                <a:spcPct val="0"/>
              </a:spcBef>
              <a:buFontTx/>
              <a:buNone/>
            </a:pPr>
            <a:endParaRPr lang="sl-SI" altLang="zh-CN" sz="1200">
              <a:latin typeface="Times New Roman" pitchFamily="18" charset="0"/>
              <a:ea typeface="SimSun" pitchFamily="2" charset="-122"/>
            </a:endParaRPr>
          </a:p>
          <a:p>
            <a:pPr>
              <a:spcBef>
                <a:spcPct val="0"/>
              </a:spcBef>
              <a:buFontTx/>
              <a:buNone/>
            </a:pPr>
            <a:endParaRPr lang="sl-SI" altLang="zh-CN" sz="1200">
              <a:latin typeface="Times New Roman" pitchFamily="18" charset="0"/>
              <a:ea typeface="SimSun" pitchFamily="2" charset="-122"/>
            </a:endParaRPr>
          </a:p>
          <a:p>
            <a:pPr>
              <a:spcBef>
                <a:spcPct val="0"/>
              </a:spcBef>
              <a:buFontTx/>
              <a:buNone/>
            </a:pPr>
            <a:endParaRPr lang="sl-SI" altLang="zh-CN" sz="1200">
              <a:latin typeface="Times New Roman" pitchFamily="18" charset="0"/>
              <a:ea typeface="SimSun" pitchFamily="2" charset="-122"/>
            </a:endParaRPr>
          </a:p>
          <a:p>
            <a:pPr>
              <a:spcBef>
                <a:spcPct val="0"/>
              </a:spcBef>
              <a:buFontTx/>
              <a:buNone/>
            </a:pPr>
            <a:endParaRPr lang="sl-SI" altLang="zh-CN" sz="1800">
              <a:latin typeface="Arial" pitchFamily="34" charset="0"/>
            </a:endParaRPr>
          </a:p>
        </p:txBody>
      </p:sp>
      <p:sp>
        <p:nvSpPr>
          <p:cNvPr id="2" name="Pravokotnik 1"/>
          <p:cNvSpPr/>
          <p:nvPr/>
        </p:nvSpPr>
        <p:spPr>
          <a:xfrm>
            <a:off x="250825" y="142875"/>
            <a:ext cx="8785225" cy="667861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sl-SI" sz="2800" b="1" dirty="0">
                <a:solidFill>
                  <a:srgbClr val="CC00FF"/>
                </a:solidFill>
                <a:latin typeface="Comic Sans MS" panose="030F0702030302020204" pitchFamily="66" charset="0"/>
              </a:rPr>
              <a:t>Nekatere študije ugotavljajo, da so trpinčenju najbolj izpostavljeni: </a:t>
            </a:r>
            <a:endParaRPr lang="sl-SI" sz="2800" dirty="0">
              <a:solidFill>
                <a:srgbClr val="CC00FF"/>
              </a:solidFill>
              <a:latin typeface="Comic Sans MS" panose="030F0702030302020204" pitchFamily="66" charset="0"/>
            </a:endParaRPr>
          </a:p>
          <a:p>
            <a:pPr>
              <a:defRPr/>
            </a:pPr>
            <a:r>
              <a:rPr lang="sl-SI" sz="1600" dirty="0"/>
              <a:t> </a:t>
            </a:r>
          </a:p>
          <a:p>
            <a:pPr marL="285750" indent="-285750">
              <a:buFont typeface="Arial" panose="020B0604020202020204" pitchFamily="34" charset="0"/>
              <a:buChar char="•"/>
              <a:defRPr/>
            </a:pPr>
            <a:r>
              <a:rPr lang="sl-SI" sz="2800" b="1" dirty="0">
                <a:solidFill>
                  <a:srgbClr val="0000FF"/>
                </a:solidFill>
                <a:latin typeface="Comic Sans MS" panose="030F0702030302020204" pitchFamily="66" charset="0"/>
              </a:rPr>
              <a:t>zelo uspešni delavci, strokovnjaki, </a:t>
            </a:r>
          </a:p>
          <a:p>
            <a:pPr marL="285750" indent="-285750">
              <a:buFont typeface="Arial" panose="020B0604020202020204" pitchFamily="34" charset="0"/>
              <a:buChar char="•"/>
              <a:defRPr/>
            </a:pPr>
            <a:r>
              <a:rPr lang="sl-SI" sz="2800" b="1" dirty="0">
                <a:solidFill>
                  <a:srgbClr val="0000FF"/>
                </a:solidFill>
                <a:latin typeface="Comic Sans MS" panose="030F0702030302020204" pitchFamily="66" charset="0"/>
              </a:rPr>
              <a:t>zavzeti, ki želijo prostovoljno opraviti kakšno delo, </a:t>
            </a:r>
          </a:p>
          <a:p>
            <a:pPr marL="285750" indent="-285750">
              <a:buFont typeface="Arial" panose="020B0604020202020204" pitchFamily="34" charset="0"/>
              <a:buChar char="•"/>
              <a:defRPr/>
            </a:pPr>
            <a:r>
              <a:rPr lang="sl-SI" sz="2800" b="1" dirty="0">
                <a:solidFill>
                  <a:srgbClr val="0000FF"/>
                </a:solidFill>
                <a:latin typeface="Comic Sans MS" panose="030F0702030302020204" pitchFamily="66" charset="0"/>
              </a:rPr>
              <a:t>osebe z visoko integriteto, </a:t>
            </a:r>
          </a:p>
          <a:p>
            <a:pPr marL="285750" indent="-285750">
              <a:buFont typeface="Arial" panose="020B0604020202020204" pitchFamily="34" charset="0"/>
              <a:buChar char="•"/>
              <a:defRPr/>
            </a:pPr>
            <a:r>
              <a:rPr lang="sl-SI" sz="2800" b="1" dirty="0">
                <a:solidFill>
                  <a:srgbClr val="0000FF"/>
                </a:solidFill>
                <a:latin typeface="Comic Sans MS" panose="030F0702030302020204" pitchFamily="66" charset="0"/>
              </a:rPr>
              <a:t>osebe z visokimi etičnimi standardi, </a:t>
            </a:r>
          </a:p>
          <a:p>
            <a:pPr marL="285750" indent="-285750">
              <a:buFont typeface="Arial" panose="020B0604020202020204" pitchFamily="34" charset="0"/>
              <a:buChar char="•"/>
              <a:defRPr/>
            </a:pPr>
            <a:r>
              <a:rPr lang="sl-SI" sz="2800" b="1" dirty="0">
                <a:solidFill>
                  <a:srgbClr val="0000FF"/>
                </a:solidFill>
                <a:latin typeface="Comic Sans MS" panose="030F0702030302020204" pitchFamily="66" charset="0"/>
              </a:rPr>
              <a:t>osebe, ki se odkrito zavzemajo za človekove pravice in spoštovanje sodelavcev. </a:t>
            </a:r>
          </a:p>
          <a:p>
            <a:pPr>
              <a:defRPr/>
            </a:pPr>
            <a:r>
              <a:rPr lang="sl-SI" sz="2400" b="1" dirty="0">
                <a:latin typeface="Comic Sans MS" panose="030F0702030302020204" pitchFamily="66" charset="0"/>
              </a:rPr>
              <a:t> </a:t>
            </a:r>
          </a:p>
          <a:p>
            <a:pPr algn="just">
              <a:defRPr/>
            </a:pPr>
            <a:r>
              <a:rPr lang="sl-SI" sz="2400" b="1" i="1" dirty="0">
                <a:solidFill>
                  <a:srgbClr val="CC00FF"/>
                </a:solidFill>
                <a:latin typeface="Comic Sans MS" panose="030F0702030302020204" pitchFamily="66" charset="0"/>
              </a:rPr>
              <a:t>»</a:t>
            </a:r>
            <a:r>
              <a:rPr lang="sl-SI" sz="2400" b="1" i="1" dirty="0" err="1">
                <a:solidFill>
                  <a:srgbClr val="CC00FF"/>
                </a:solidFill>
                <a:latin typeface="Comic Sans MS" panose="030F0702030302020204" pitchFamily="66" charset="0"/>
              </a:rPr>
              <a:t>Mobing</a:t>
            </a:r>
            <a:r>
              <a:rPr lang="sl-SI" sz="2400" b="1" i="1" dirty="0">
                <a:solidFill>
                  <a:srgbClr val="CC00FF"/>
                </a:solidFill>
                <a:latin typeface="Comic Sans MS" panose="030F0702030302020204" pitchFamily="66" charset="0"/>
              </a:rPr>
              <a:t> na intelektualno zahtevnih delovnih mestih se pogosto začne z organizacijskim oporekanjem delovnim postopkom in politiki. Problem je, da večina vodstev ignorira </a:t>
            </a:r>
            <a:r>
              <a:rPr lang="sl-SI" sz="2400" b="1" dirty="0">
                <a:solidFill>
                  <a:srgbClr val="CC00FF"/>
                </a:solidFill>
                <a:latin typeface="Comic Sans MS" panose="030F0702030302020204" pitchFamily="66" charset="0"/>
              </a:rPr>
              <a:t>s </a:t>
            </a:r>
            <a:r>
              <a:rPr lang="sl-SI" sz="2400" b="1" i="1" dirty="0">
                <a:solidFill>
                  <a:srgbClr val="CC00FF"/>
                </a:solidFill>
                <a:latin typeface="Comic Sans MS" panose="030F0702030302020204" pitchFamily="66" charset="0"/>
              </a:rPr>
              <a:t>svojo glavo misleče posameznike.« </a:t>
            </a:r>
            <a:r>
              <a:rPr lang="sl-SI" sz="2400" b="1" i="1" dirty="0">
                <a:solidFill>
                  <a:srgbClr val="0000FF"/>
                </a:solidFill>
                <a:latin typeface="Comic Sans MS" panose="030F0702030302020204" pitchFamily="66" charset="0"/>
              </a:rPr>
              <a:t>(</a:t>
            </a:r>
            <a:r>
              <a:rPr lang="sl-SI" sz="2400" b="1" dirty="0" err="1">
                <a:solidFill>
                  <a:srgbClr val="0000FF"/>
                </a:solidFill>
                <a:latin typeface="Comic Sans MS" panose="030F0702030302020204" pitchFamily="66" charset="0"/>
              </a:rPr>
              <a:t>dr.Dušan</a:t>
            </a:r>
            <a:r>
              <a:rPr lang="sl-SI" sz="2400" b="1" dirty="0">
                <a:solidFill>
                  <a:srgbClr val="0000FF"/>
                </a:solidFill>
                <a:latin typeface="Comic Sans MS" panose="030F0702030302020204" pitchFamily="66" charset="0"/>
              </a:rPr>
              <a:t> Nolimal, Inštitut za varovanje zdravja). </a:t>
            </a:r>
            <a:endParaRPr lang="sl-SI" sz="1600" dirty="0">
              <a:solidFill>
                <a:srgbClr val="0000FF"/>
              </a:solidFill>
            </a:endParaRPr>
          </a:p>
        </p:txBody>
      </p:sp>
    </p:spTree>
    <p:extLst>
      <p:ext uri="{BB962C8B-B14F-4D97-AF65-F5344CB8AC3E}">
        <p14:creationId xmlns:p14="http://schemas.microsoft.com/office/powerpoint/2010/main" val="3193344680"/>
      </p:ext>
    </p:extLst>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0"/>
            <a:ext cx="1285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2247" y="644470"/>
            <a:ext cx="8786874" cy="6124754"/>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lvl="0" algn="ctr">
              <a:defRPr/>
            </a:pPr>
            <a:r>
              <a:rPr lang="sl-SI" sz="4400" b="1" dirty="0" smtClean="0">
                <a:solidFill>
                  <a:srgbClr val="FFFF00"/>
                </a:solidFill>
                <a:latin typeface="Comic Sans MS" pitchFamily="66" charset="0"/>
              </a:rPr>
              <a:t>Promocija </a:t>
            </a:r>
            <a:r>
              <a:rPr lang="sl-SI" sz="4400" b="1" dirty="0">
                <a:solidFill>
                  <a:srgbClr val="FFFF00"/>
                </a:solidFill>
                <a:latin typeface="Comic Sans MS" pitchFamily="66" charset="0"/>
              </a:rPr>
              <a:t>zdravja na delovnem mestu </a:t>
            </a:r>
            <a:r>
              <a:rPr lang="sl-SI" sz="4400" b="1" dirty="0" smtClean="0">
                <a:solidFill>
                  <a:srgbClr val="FFFF00"/>
                </a:solidFill>
                <a:latin typeface="Comic Sans MS" pitchFamily="66" charset="0"/>
              </a:rPr>
              <a:t>zajema:</a:t>
            </a:r>
          </a:p>
          <a:p>
            <a:pPr lvl="0" algn="ctr">
              <a:defRPr/>
            </a:pPr>
            <a:endParaRPr lang="sl-SI" sz="2000" b="1" dirty="0" smtClean="0">
              <a:solidFill>
                <a:srgbClr val="FFFF00"/>
              </a:solidFill>
              <a:latin typeface="Comic Sans MS" pitchFamily="66" charset="0"/>
            </a:endParaRPr>
          </a:p>
          <a:p>
            <a:pPr marL="571500" lvl="0" indent="-571500">
              <a:buFont typeface="Wingdings" pitchFamily="2" charset="2"/>
              <a:buChar char="Ø"/>
              <a:defRPr/>
            </a:pPr>
            <a:r>
              <a:rPr lang="sl-SI" sz="3600" b="1" dirty="0" smtClean="0">
                <a:solidFill>
                  <a:schemeClr val="bg1"/>
                </a:solidFill>
                <a:latin typeface="Comic Sans MS" pitchFamily="66" charset="0"/>
              </a:rPr>
              <a:t>skupna </a:t>
            </a:r>
            <a:r>
              <a:rPr lang="sl-SI" sz="3600" b="1" dirty="0">
                <a:solidFill>
                  <a:schemeClr val="bg1"/>
                </a:solidFill>
                <a:latin typeface="Comic Sans MS" pitchFamily="66" charset="0"/>
              </a:rPr>
              <a:t>prizadevanja delodajalcev</a:t>
            </a:r>
            <a:r>
              <a:rPr lang="sl-SI" sz="3600" b="1" dirty="0" smtClean="0">
                <a:solidFill>
                  <a:schemeClr val="bg1"/>
                </a:solidFill>
                <a:latin typeface="Comic Sans MS" pitchFamily="66" charset="0"/>
              </a:rPr>
              <a:t>,</a:t>
            </a:r>
          </a:p>
          <a:p>
            <a:pPr marL="571500" lvl="0" indent="-571500">
              <a:buFont typeface="Wingdings" pitchFamily="2" charset="2"/>
              <a:buChar char="Ø"/>
              <a:defRPr/>
            </a:pPr>
            <a:r>
              <a:rPr lang="sl-SI" sz="3600" b="1" dirty="0" smtClean="0">
                <a:solidFill>
                  <a:schemeClr val="bg1"/>
                </a:solidFill>
                <a:latin typeface="Comic Sans MS" pitchFamily="66" charset="0"/>
              </a:rPr>
              <a:t>delavcev </a:t>
            </a:r>
            <a:r>
              <a:rPr lang="sl-SI" sz="3600" b="1" dirty="0">
                <a:solidFill>
                  <a:schemeClr val="bg1"/>
                </a:solidFill>
                <a:latin typeface="Comic Sans MS" pitchFamily="66" charset="0"/>
              </a:rPr>
              <a:t>in </a:t>
            </a:r>
            <a:endParaRPr lang="sl-SI" sz="3600" b="1" dirty="0" smtClean="0">
              <a:solidFill>
                <a:schemeClr val="bg1"/>
              </a:solidFill>
              <a:latin typeface="Comic Sans MS" pitchFamily="66" charset="0"/>
            </a:endParaRPr>
          </a:p>
          <a:p>
            <a:pPr marL="571500" lvl="0" indent="-571500">
              <a:buFont typeface="Wingdings" pitchFamily="2" charset="2"/>
              <a:buChar char="Ø"/>
              <a:defRPr/>
            </a:pPr>
            <a:r>
              <a:rPr lang="sl-SI" sz="3600" b="1" dirty="0" smtClean="0">
                <a:solidFill>
                  <a:schemeClr val="bg1"/>
                </a:solidFill>
                <a:latin typeface="Comic Sans MS" pitchFamily="66" charset="0"/>
              </a:rPr>
              <a:t>družbe </a:t>
            </a:r>
            <a:r>
              <a:rPr lang="sl-SI" sz="3600" b="1" dirty="0">
                <a:solidFill>
                  <a:schemeClr val="bg1"/>
                </a:solidFill>
                <a:latin typeface="Comic Sans MS" pitchFamily="66" charset="0"/>
              </a:rPr>
              <a:t>za izboljšanje zdravja in dobrega počutja na delovnem mestu</a:t>
            </a:r>
            <a:r>
              <a:rPr lang="sl-SI" sz="3600" b="1" dirty="0" smtClean="0">
                <a:solidFill>
                  <a:schemeClr val="bg1"/>
                </a:solidFill>
                <a:latin typeface="Comic Sans MS" pitchFamily="66" charset="0"/>
              </a:rPr>
              <a:t>.</a:t>
            </a:r>
          </a:p>
          <a:p>
            <a:pPr>
              <a:defRPr/>
            </a:pPr>
            <a:endParaRPr lang="sl-SI" altLang="zh-CN" sz="3200" b="1" dirty="0" smtClean="0">
              <a:solidFill>
                <a:srgbClr val="FFFF00"/>
              </a:solidFill>
              <a:latin typeface="Comic Sans MS" pitchFamily="66" charset="0"/>
              <a:ea typeface="Calibri" pitchFamily="34" charset="0"/>
              <a:cs typeface="Times New Roman" pitchFamily="18" charset="0"/>
            </a:endParaRPr>
          </a:p>
          <a:p>
            <a:pPr algn="ctr">
              <a:defRPr/>
            </a:pPr>
            <a:r>
              <a:rPr lang="sl-SI" altLang="zh-CN" sz="3600" b="1" dirty="0" smtClean="0">
                <a:solidFill>
                  <a:srgbClr val="FFFF00"/>
                </a:solidFill>
                <a:latin typeface="Comic Sans MS" pitchFamily="66" charset="0"/>
                <a:ea typeface="Calibri" pitchFamily="34" charset="0"/>
                <a:cs typeface="Times New Roman" pitchFamily="18" charset="0"/>
              </a:rPr>
              <a:t>Obvezno </a:t>
            </a:r>
            <a:r>
              <a:rPr lang="sl-SI" altLang="zh-CN" sz="3600" b="1" dirty="0">
                <a:solidFill>
                  <a:srgbClr val="FFFF00"/>
                </a:solidFill>
                <a:latin typeface="Comic Sans MS" pitchFamily="66" charset="0"/>
                <a:ea typeface="Calibri" pitchFamily="34" charset="0"/>
                <a:cs typeface="Times New Roman" pitchFamily="18" charset="0"/>
              </a:rPr>
              <a:t>vključiti delavce in upoštevat njihove potrebe in stališča</a:t>
            </a:r>
            <a:r>
              <a:rPr lang="sl-SI" altLang="zh-CN" sz="3600" b="1" dirty="0" smtClean="0">
                <a:solidFill>
                  <a:srgbClr val="FFFF00"/>
                </a:solidFill>
                <a:latin typeface="Comic Sans MS" pitchFamily="66" charset="0"/>
                <a:ea typeface="Calibri" pitchFamily="34" charset="0"/>
                <a:cs typeface="Times New Roman" pitchFamily="18" charset="0"/>
              </a:rPr>
              <a:t>.</a:t>
            </a:r>
            <a:endParaRPr lang="sl-SI" sz="3600" b="1" dirty="0">
              <a:solidFill>
                <a:schemeClr val="bg1"/>
              </a:solidFill>
              <a:latin typeface="Comic Sans MS" pitchFamily="66" charset="0"/>
            </a:endParaRPr>
          </a:p>
        </p:txBody>
      </p:sp>
      <p:sp>
        <p:nvSpPr>
          <p:cNvPr id="2" name="Pravokotnik 1"/>
          <p:cNvSpPr/>
          <p:nvPr/>
        </p:nvSpPr>
        <p:spPr>
          <a:xfrm>
            <a:off x="2389522" y="11708"/>
            <a:ext cx="3906840" cy="584775"/>
          </a:xfrm>
          <a:prstGeom prst="rect">
            <a:avLst/>
          </a:prstGeom>
        </p:spPr>
        <p:txBody>
          <a:bodyPr wrap="none">
            <a:spAutoFit/>
          </a:bodyPr>
          <a:lstStyle/>
          <a:p>
            <a:pPr algn="ctr">
              <a:spcBef>
                <a:spcPct val="0"/>
              </a:spcBef>
              <a:buFontTx/>
              <a:buNone/>
            </a:pPr>
            <a:r>
              <a:rPr lang="sl-SI" altLang="zh-CN" sz="3200" b="1" dirty="0">
                <a:solidFill>
                  <a:srgbClr val="CC00FF"/>
                </a:solidFill>
                <a:latin typeface="Comic Sans MS" pitchFamily="66" charset="0"/>
                <a:ea typeface="Calibri" pitchFamily="34" charset="0"/>
                <a:cs typeface="Times New Roman" pitchFamily="18" charset="0"/>
              </a:rPr>
              <a:t>Kaj zajema (PZD)?</a:t>
            </a:r>
          </a:p>
        </p:txBody>
      </p:sp>
    </p:spTree>
    <p:extLst>
      <p:ext uri="{BB962C8B-B14F-4D97-AF65-F5344CB8AC3E}">
        <p14:creationId xmlns:p14="http://schemas.microsoft.com/office/powerpoint/2010/main" val="1321831351"/>
      </p:ext>
    </p:extLst>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0"/>
            <a:ext cx="1285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2844" y="260648"/>
            <a:ext cx="8786874" cy="6401753"/>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Aft>
                <a:spcPts val="0"/>
              </a:spcAft>
              <a:defRPr/>
            </a:pPr>
            <a:r>
              <a:rPr lang="sl-SI" sz="4400" b="1" dirty="0">
                <a:solidFill>
                  <a:schemeClr val="bg1"/>
                </a:solidFill>
                <a:latin typeface="Comic Sans MS" pitchFamily="66" charset="0"/>
              </a:rPr>
              <a:t>Zdravje ni vse, vendar je brez zdravja </a:t>
            </a:r>
            <a:r>
              <a:rPr lang="sl-SI" sz="4400" b="1" dirty="0" smtClean="0">
                <a:solidFill>
                  <a:schemeClr val="bg1"/>
                </a:solidFill>
                <a:latin typeface="Comic Sans MS" pitchFamily="66" charset="0"/>
              </a:rPr>
              <a:t>je vse </a:t>
            </a:r>
            <a:r>
              <a:rPr lang="sl-SI" sz="4400" b="1" dirty="0">
                <a:solidFill>
                  <a:schemeClr val="bg1"/>
                </a:solidFill>
                <a:latin typeface="Comic Sans MS" pitchFamily="66" charset="0"/>
              </a:rPr>
              <a:t>drugo nič. </a:t>
            </a:r>
          </a:p>
          <a:p>
            <a:pPr algn="just">
              <a:spcAft>
                <a:spcPts val="0"/>
              </a:spcAft>
              <a:defRPr/>
            </a:pPr>
            <a:endParaRPr lang="sl-SI" sz="1400" b="1" dirty="0">
              <a:solidFill>
                <a:schemeClr val="bg1"/>
              </a:solidFill>
              <a:latin typeface="Comic Sans MS" pitchFamily="66" charset="0"/>
            </a:endParaRPr>
          </a:p>
          <a:p>
            <a:pPr algn="just">
              <a:spcAft>
                <a:spcPts val="0"/>
              </a:spcAft>
              <a:buClr>
                <a:schemeClr val="bg1"/>
              </a:buClr>
              <a:buFont typeface="Wingdings" pitchFamily="2" charset="2"/>
              <a:buChar char="Ø"/>
              <a:defRPr/>
            </a:pPr>
            <a:endParaRPr lang="sl-SI" sz="1400" b="1" dirty="0">
              <a:solidFill>
                <a:schemeClr val="bg1"/>
              </a:solidFill>
              <a:latin typeface="Comic Sans MS" pitchFamily="66" charset="0"/>
            </a:endParaRPr>
          </a:p>
          <a:p>
            <a:pPr marL="457200" indent="-457200" algn="just">
              <a:spcAft>
                <a:spcPts val="0"/>
              </a:spcAft>
              <a:buClr>
                <a:schemeClr val="bg1"/>
              </a:buClr>
              <a:buFont typeface="Wingdings" pitchFamily="2" charset="2"/>
              <a:buChar char="Ø"/>
              <a:defRPr/>
            </a:pPr>
            <a:r>
              <a:rPr lang="sl-SI" sz="4000" b="1" dirty="0">
                <a:solidFill>
                  <a:srgbClr val="FFFF00"/>
                </a:solidFill>
                <a:latin typeface="Comic Sans MS" pitchFamily="66" charset="0"/>
              </a:rPr>
              <a:t>4/5 evropejcev meni, da je dobro zdravje bistvenega pomena za kakovost življenja</a:t>
            </a:r>
            <a:r>
              <a:rPr lang="sl-SI" sz="4000" b="1" dirty="0" smtClean="0">
                <a:solidFill>
                  <a:srgbClr val="FFFF00"/>
                </a:solidFill>
                <a:latin typeface="Comic Sans MS" pitchFamily="66" charset="0"/>
              </a:rPr>
              <a:t>.</a:t>
            </a:r>
          </a:p>
          <a:p>
            <a:pPr algn="just">
              <a:spcAft>
                <a:spcPts val="0"/>
              </a:spcAft>
              <a:buClr>
                <a:schemeClr val="bg1"/>
              </a:buClr>
              <a:defRPr/>
            </a:pPr>
            <a:endParaRPr lang="sl-SI" sz="1400" b="1" dirty="0">
              <a:solidFill>
                <a:srgbClr val="FFFF00"/>
              </a:solidFill>
              <a:latin typeface="Comic Sans MS" pitchFamily="66" charset="0"/>
            </a:endParaRPr>
          </a:p>
          <a:p>
            <a:pPr marL="457200" indent="-457200" algn="just">
              <a:spcAft>
                <a:spcPts val="0"/>
              </a:spcAft>
              <a:buClr>
                <a:srgbClr val="FFFF00"/>
              </a:buClr>
              <a:buFont typeface="Wingdings" pitchFamily="2" charset="2"/>
              <a:buChar char="Ø"/>
              <a:defRPr/>
            </a:pPr>
            <a:r>
              <a:rPr lang="sl-SI" sz="4000" b="1" dirty="0">
                <a:solidFill>
                  <a:schemeClr val="bg1"/>
                </a:solidFill>
                <a:latin typeface="Comic Sans MS" pitchFamily="66" charset="0"/>
              </a:rPr>
              <a:t>vsak </a:t>
            </a:r>
            <a:r>
              <a:rPr lang="sl-SI" sz="4000" b="1" spc="-5" dirty="0">
                <a:solidFill>
                  <a:schemeClr val="bg1"/>
                </a:solidFill>
                <a:latin typeface="Comic Sans MS" pitchFamily="66" charset="0"/>
              </a:rPr>
              <a:t>e</a:t>
            </a:r>
            <a:r>
              <a:rPr lang="sl-SI" sz="4000" b="1" dirty="0">
                <a:solidFill>
                  <a:schemeClr val="bg1"/>
                </a:solidFill>
                <a:latin typeface="Comic Sans MS" pitchFamily="66" charset="0"/>
              </a:rPr>
              <a:t>v</a:t>
            </a:r>
            <a:r>
              <a:rPr lang="sl-SI" sz="4000" b="1" spc="-5" dirty="0">
                <a:solidFill>
                  <a:schemeClr val="bg1"/>
                </a:solidFill>
                <a:latin typeface="Comic Sans MS" pitchFamily="66" charset="0"/>
              </a:rPr>
              <a:t>r</a:t>
            </a:r>
            <a:r>
              <a:rPr lang="sl-SI" sz="4000" b="1" dirty="0">
                <a:solidFill>
                  <a:schemeClr val="bg1"/>
                </a:solidFill>
                <a:latin typeface="Comic Sans MS" pitchFamily="66" charset="0"/>
              </a:rPr>
              <a:t>o,</a:t>
            </a:r>
            <a:r>
              <a:rPr lang="sl-SI" sz="4000" b="1" spc="5" dirty="0">
                <a:solidFill>
                  <a:schemeClr val="bg1"/>
                </a:solidFill>
                <a:latin typeface="Comic Sans MS" pitchFamily="66" charset="0"/>
              </a:rPr>
              <a:t> </a:t>
            </a:r>
            <a:r>
              <a:rPr lang="sl-SI" sz="4000" b="1" dirty="0">
                <a:solidFill>
                  <a:schemeClr val="bg1"/>
                </a:solidFill>
                <a:latin typeface="Comic Sans MS" pitchFamily="66" charset="0"/>
              </a:rPr>
              <a:t>n</a:t>
            </a:r>
            <a:r>
              <a:rPr lang="sl-SI" sz="4000" b="1" spc="-5" dirty="0">
                <a:solidFill>
                  <a:schemeClr val="bg1"/>
                </a:solidFill>
                <a:latin typeface="Comic Sans MS" pitchFamily="66" charset="0"/>
              </a:rPr>
              <a:t>a</a:t>
            </a:r>
            <a:r>
              <a:rPr lang="sl-SI" sz="4000" b="1" dirty="0">
                <a:solidFill>
                  <a:schemeClr val="bg1"/>
                </a:solidFill>
                <a:latin typeface="Comic Sans MS" pitchFamily="66" charset="0"/>
              </a:rPr>
              <a:t>menj</a:t>
            </a:r>
            <a:r>
              <a:rPr lang="sl-SI" sz="4000" b="1" spc="-5" dirty="0">
                <a:solidFill>
                  <a:schemeClr val="bg1"/>
                </a:solidFill>
                <a:latin typeface="Comic Sans MS" pitchFamily="66" charset="0"/>
              </a:rPr>
              <a:t>e</a:t>
            </a:r>
            <a:r>
              <a:rPr lang="sl-SI" sz="4000" b="1" dirty="0">
                <a:solidFill>
                  <a:schemeClr val="bg1"/>
                </a:solidFill>
                <a:latin typeface="Comic Sans MS" pitchFamily="66" charset="0"/>
              </a:rPr>
              <a:t>n</a:t>
            </a:r>
            <a:r>
              <a:rPr lang="sl-SI" sz="4000" b="1" spc="5" dirty="0">
                <a:solidFill>
                  <a:schemeClr val="bg1"/>
                </a:solidFill>
                <a:latin typeface="Comic Sans MS" pitchFamily="66" charset="0"/>
              </a:rPr>
              <a:t> </a:t>
            </a:r>
            <a:r>
              <a:rPr lang="sl-SI" sz="4000" b="1" dirty="0">
                <a:solidFill>
                  <a:schemeClr val="bg1"/>
                </a:solidFill>
                <a:latin typeface="Comic Sans MS" pitchFamily="66" charset="0"/>
              </a:rPr>
              <a:t>PZD, p</a:t>
            </a:r>
            <a:r>
              <a:rPr lang="sl-SI" sz="4000" b="1" spc="-5" dirty="0">
                <a:solidFill>
                  <a:schemeClr val="bg1"/>
                </a:solidFill>
                <a:latin typeface="Comic Sans MS" pitchFamily="66" charset="0"/>
              </a:rPr>
              <a:t>r</a:t>
            </a:r>
            <a:r>
              <a:rPr lang="sl-SI" sz="4000" b="1" dirty="0">
                <a:solidFill>
                  <a:schemeClr val="bg1"/>
                </a:solidFill>
                <a:latin typeface="Comic Sans MS" pitchFamily="66" charset="0"/>
              </a:rPr>
              <a:t>inaša</a:t>
            </a:r>
            <a:r>
              <a:rPr lang="sl-SI" sz="4000" b="1" spc="75" dirty="0">
                <a:solidFill>
                  <a:schemeClr val="bg1"/>
                </a:solidFill>
                <a:latin typeface="Comic Sans MS" pitchFamily="66" charset="0"/>
              </a:rPr>
              <a:t> </a:t>
            </a:r>
            <a:r>
              <a:rPr lang="sl-SI" sz="4000" b="1" dirty="0">
                <a:solidFill>
                  <a:schemeClr val="bg1"/>
                </a:solidFill>
                <a:latin typeface="Comic Sans MS" pitchFamily="66" charset="0"/>
              </a:rPr>
              <a:t>donos</a:t>
            </a:r>
            <a:r>
              <a:rPr lang="sl-SI" sz="4000" b="1" spc="85" dirty="0">
                <a:solidFill>
                  <a:schemeClr val="bg1"/>
                </a:solidFill>
                <a:latin typeface="Comic Sans MS" pitchFamily="66" charset="0"/>
              </a:rPr>
              <a:t> </a:t>
            </a:r>
            <a:r>
              <a:rPr lang="sl-SI" sz="4000" b="1" dirty="0">
                <a:solidFill>
                  <a:schemeClr val="bg1"/>
                </a:solidFill>
                <a:latin typeface="Comic Sans MS" pitchFamily="66" charset="0"/>
              </a:rPr>
              <a:t>od</a:t>
            </a:r>
            <a:r>
              <a:rPr lang="sl-SI" sz="4000" b="1" spc="85" dirty="0">
                <a:solidFill>
                  <a:schemeClr val="bg1"/>
                </a:solidFill>
                <a:latin typeface="Comic Sans MS" pitchFamily="66" charset="0"/>
              </a:rPr>
              <a:t> </a:t>
            </a:r>
            <a:r>
              <a:rPr lang="sl-SI" sz="4000" b="1" dirty="0">
                <a:solidFill>
                  <a:srgbClr val="FFFF00"/>
                </a:solidFill>
                <a:latin typeface="Comic Sans MS" pitchFamily="66" charset="0"/>
              </a:rPr>
              <a:t>2,5</a:t>
            </a:r>
            <a:r>
              <a:rPr lang="sl-SI" sz="4000" b="1" spc="85" dirty="0">
                <a:solidFill>
                  <a:schemeClr val="bg1"/>
                </a:solidFill>
                <a:latin typeface="Comic Sans MS" pitchFamily="66" charset="0"/>
              </a:rPr>
              <a:t> </a:t>
            </a:r>
            <a:r>
              <a:rPr lang="sl-SI" sz="4000" b="1" dirty="0">
                <a:solidFill>
                  <a:schemeClr val="bg1"/>
                </a:solidFill>
                <a:latin typeface="Comic Sans MS" pitchFamily="66" charset="0"/>
              </a:rPr>
              <a:t>do</a:t>
            </a:r>
            <a:r>
              <a:rPr lang="sl-SI" sz="4000" b="1" spc="95" dirty="0">
                <a:solidFill>
                  <a:schemeClr val="bg1"/>
                </a:solidFill>
                <a:latin typeface="Comic Sans MS" pitchFamily="66" charset="0"/>
              </a:rPr>
              <a:t> </a:t>
            </a:r>
            <a:r>
              <a:rPr lang="sl-SI" sz="4000" b="1" dirty="0">
                <a:solidFill>
                  <a:srgbClr val="FFFF00"/>
                </a:solidFill>
                <a:latin typeface="Comic Sans MS" pitchFamily="66" charset="0"/>
              </a:rPr>
              <a:t>4,8</a:t>
            </a:r>
            <a:r>
              <a:rPr lang="sl-SI" sz="4000" b="1" spc="85" dirty="0">
                <a:solidFill>
                  <a:schemeClr val="bg1"/>
                </a:solidFill>
                <a:latin typeface="Comic Sans MS" pitchFamily="66" charset="0"/>
              </a:rPr>
              <a:t> </a:t>
            </a:r>
            <a:r>
              <a:rPr lang="sl-SI" sz="4000" b="1" spc="10" dirty="0">
                <a:solidFill>
                  <a:schemeClr val="bg1"/>
                </a:solidFill>
                <a:latin typeface="Comic Sans MS" pitchFamily="66" charset="0"/>
              </a:rPr>
              <a:t>E</a:t>
            </a:r>
            <a:r>
              <a:rPr lang="sl-SI" sz="4000" b="1" dirty="0">
                <a:solidFill>
                  <a:schemeClr val="bg1"/>
                </a:solidFill>
                <a:latin typeface="Comic Sans MS" pitchFamily="66" charset="0"/>
              </a:rPr>
              <a:t>UR</a:t>
            </a:r>
            <a:r>
              <a:rPr lang="sl-SI" sz="4000" b="1" spc="85" dirty="0">
                <a:solidFill>
                  <a:schemeClr val="bg1"/>
                </a:solidFill>
                <a:latin typeface="Comic Sans MS" pitchFamily="66" charset="0"/>
              </a:rPr>
              <a:t> </a:t>
            </a:r>
            <a:r>
              <a:rPr lang="sl-SI" sz="4000" b="1" spc="5" dirty="0">
                <a:solidFill>
                  <a:schemeClr val="bg1"/>
                </a:solidFill>
                <a:latin typeface="Comic Sans MS" pitchFamily="66" charset="0"/>
              </a:rPr>
              <a:t>z</a:t>
            </a:r>
            <a:r>
              <a:rPr lang="sl-SI" sz="4000" b="1" spc="-5" dirty="0">
                <a:solidFill>
                  <a:schemeClr val="bg1"/>
                </a:solidFill>
                <a:latin typeface="Comic Sans MS" pitchFamily="66" charset="0"/>
              </a:rPr>
              <a:t>a</a:t>
            </a:r>
            <a:r>
              <a:rPr lang="sl-SI" sz="4000" b="1" dirty="0">
                <a:solidFill>
                  <a:schemeClr val="bg1"/>
                </a:solidFill>
                <a:latin typeface="Comic Sans MS" pitchFamily="66" charset="0"/>
              </a:rPr>
              <a:t>r</a:t>
            </a:r>
            <a:r>
              <a:rPr lang="sl-SI" sz="4000" b="1" spc="-10" dirty="0">
                <a:solidFill>
                  <a:schemeClr val="bg1"/>
                </a:solidFill>
                <a:latin typeface="Comic Sans MS" pitchFamily="66" charset="0"/>
              </a:rPr>
              <a:t>a</a:t>
            </a:r>
            <a:r>
              <a:rPr lang="sl-SI" sz="4000" b="1" dirty="0">
                <a:solidFill>
                  <a:schemeClr val="bg1"/>
                </a:solidFill>
                <a:latin typeface="Comic Sans MS" pitchFamily="66" charset="0"/>
              </a:rPr>
              <a:t>di</a:t>
            </a:r>
            <a:r>
              <a:rPr lang="sl-SI" sz="4000" b="1" spc="95" dirty="0">
                <a:solidFill>
                  <a:schemeClr val="bg1"/>
                </a:solidFill>
                <a:latin typeface="Comic Sans MS" pitchFamily="66" charset="0"/>
              </a:rPr>
              <a:t> </a:t>
            </a:r>
            <a:r>
              <a:rPr lang="sl-SI" sz="4000" b="1" dirty="0">
                <a:solidFill>
                  <a:schemeClr val="bg1"/>
                </a:solidFill>
                <a:latin typeface="Comic Sans MS" pitchFamily="66" charset="0"/>
              </a:rPr>
              <a:t>manjših</a:t>
            </a:r>
            <a:r>
              <a:rPr lang="sl-SI" sz="4000" b="1" spc="85" dirty="0">
                <a:solidFill>
                  <a:schemeClr val="bg1"/>
                </a:solidFill>
                <a:latin typeface="Comic Sans MS" pitchFamily="66" charset="0"/>
              </a:rPr>
              <a:t> </a:t>
            </a:r>
            <a:r>
              <a:rPr lang="sl-SI" sz="4000" b="1" dirty="0">
                <a:solidFill>
                  <a:schemeClr val="bg1"/>
                </a:solidFill>
                <a:latin typeface="Comic Sans MS" pitchFamily="66" charset="0"/>
              </a:rPr>
              <a:t>stroškov</a:t>
            </a:r>
            <a:r>
              <a:rPr lang="sl-SI" sz="4000" b="1" spc="85" dirty="0">
                <a:solidFill>
                  <a:schemeClr val="bg1"/>
                </a:solidFill>
                <a:latin typeface="Comic Sans MS" pitchFamily="66" charset="0"/>
              </a:rPr>
              <a:t> </a:t>
            </a:r>
            <a:r>
              <a:rPr lang="sl-SI" sz="4000" b="1" dirty="0">
                <a:solidFill>
                  <a:schemeClr val="bg1"/>
                </a:solidFill>
                <a:latin typeface="Comic Sans MS" pitchFamily="66" charset="0"/>
              </a:rPr>
              <a:t>i</a:t>
            </a:r>
            <a:r>
              <a:rPr lang="sl-SI" sz="4000" b="1" spc="10" dirty="0">
                <a:solidFill>
                  <a:schemeClr val="bg1"/>
                </a:solidFill>
                <a:latin typeface="Comic Sans MS" pitchFamily="66" charset="0"/>
              </a:rPr>
              <a:t>z</a:t>
            </a:r>
            <a:r>
              <a:rPr lang="sl-SI" sz="4000" b="1" dirty="0">
                <a:solidFill>
                  <a:schemeClr val="bg1"/>
                </a:solidFill>
                <a:latin typeface="Comic Sans MS" pitchFamily="66" charset="0"/>
              </a:rPr>
              <a:t>ostaj</a:t>
            </a:r>
            <a:r>
              <a:rPr lang="sl-SI" sz="4000" b="1" spc="-5" dirty="0">
                <a:solidFill>
                  <a:schemeClr val="bg1"/>
                </a:solidFill>
                <a:latin typeface="Comic Sans MS" pitchFamily="66" charset="0"/>
              </a:rPr>
              <a:t>a</a:t>
            </a:r>
            <a:r>
              <a:rPr lang="sl-SI" sz="4000" b="1" dirty="0">
                <a:solidFill>
                  <a:schemeClr val="bg1"/>
                </a:solidFill>
                <a:latin typeface="Comic Sans MS" pitchFamily="66" charset="0"/>
              </a:rPr>
              <a:t>nja</a:t>
            </a:r>
            <a:r>
              <a:rPr lang="sl-SI" sz="4000" b="1" spc="80" dirty="0">
                <a:solidFill>
                  <a:schemeClr val="bg1"/>
                </a:solidFill>
                <a:latin typeface="Comic Sans MS" pitchFamily="66" charset="0"/>
              </a:rPr>
              <a:t> </a:t>
            </a:r>
            <a:r>
              <a:rPr lang="sl-SI" sz="4000" b="1" dirty="0">
                <a:solidFill>
                  <a:schemeClr val="bg1"/>
                </a:solidFill>
                <a:latin typeface="Comic Sans MS" pitchFamily="66" charset="0"/>
              </a:rPr>
              <a:t>od</a:t>
            </a:r>
            <a:r>
              <a:rPr lang="sl-SI" sz="4000" b="1" spc="85" dirty="0">
                <a:solidFill>
                  <a:schemeClr val="bg1"/>
                </a:solidFill>
                <a:latin typeface="Comic Sans MS" pitchFamily="66" charset="0"/>
              </a:rPr>
              <a:t> </a:t>
            </a:r>
            <a:r>
              <a:rPr lang="sl-SI" sz="4000" b="1" spc="10" dirty="0">
                <a:solidFill>
                  <a:schemeClr val="bg1"/>
                </a:solidFill>
                <a:latin typeface="Comic Sans MS" pitchFamily="66" charset="0"/>
              </a:rPr>
              <a:t>d</a:t>
            </a:r>
            <a:r>
              <a:rPr lang="sl-SI" sz="4000" b="1" spc="-5" dirty="0">
                <a:solidFill>
                  <a:schemeClr val="bg1"/>
                </a:solidFill>
                <a:latin typeface="Comic Sans MS" pitchFamily="66" charset="0"/>
              </a:rPr>
              <a:t>e</a:t>
            </a:r>
            <a:r>
              <a:rPr lang="sl-SI" sz="4000" b="1" dirty="0">
                <a:solidFill>
                  <a:schemeClr val="bg1"/>
                </a:solidFill>
                <a:latin typeface="Comic Sans MS" pitchFamily="66" charset="0"/>
              </a:rPr>
              <a:t>la.</a:t>
            </a:r>
            <a:endParaRPr lang="sl-SI" sz="4000" b="1" dirty="0">
              <a:solidFill>
                <a:srgbClr val="FFFF00"/>
              </a:solidFill>
              <a:latin typeface="Comic Sans MS" pitchFamily="66" charset="0"/>
            </a:endParaRPr>
          </a:p>
        </p:txBody>
      </p:sp>
    </p:spTree>
    <p:extLst>
      <p:ext uri="{BB962C8B-B14F-4D97-AF65-F5344CB8AC3E}">
        <p14:creationId xmlns:p14="http://schemas.microsoft.com/office/powerpoint/2010/main" val="3080514442"/>
      </p:ext>
    </p:extLst>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0"/>
            <a:ext cx="1285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4282" y="571480"/>
            <a:ext cx="8786874" cy="5755422"/>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685800" indent="-685800">
              <a:spcAft>
                <a:spcPts val="0"/>
              </a:spcAft>
              <a:buFont typeface="Wingdings" pitchFamily="2" charset="2"/>
              <a:buChar char="q"/>
              <a:defRPr/>
            </a:pPr>
            <a:r>
              <a:rPr lang="sl-SI" sz="4600" b="1" dirty="0">
                <a:solidFill>
                  <a:schemeClr val="bg1"/>
                </a:solidFill>
                <a:latin typeface="Comic Sans MS" pitchFamily="66" charset="0"/>
              </a:rPr>
              <a:t>3</a:t>
            </a:r>
            <a:r>
              <a:rPr lang="sl-SI" sz="4600" b="1" dirty="0">
                <a:solidFill>
                  <a:srgbClr val="FFFF00"/>
                </a:solidFill>
                <a:latin typeface="Comic Sans MS" pitchFamily="66" charset="0"/>
              </a:rPr>
              <a:t> do </a:t>
            </a:r>
            <a:r>
              <a:rPr lang="sl-SI" sz="4600" b="1" dirty="0">
                <a:solidFill>
                  <a:schemeClr val="bg1"/>
                </a:solidFill>
                <a:latin typeface="Comic Sans MS" pitchFamily="66" charset="0"/>
              </a:rPr>
              <a:t>5</a:t>
            </a:r>
            <a:r>
              <a:rPr lang="sl-SI" sz="4600" b="1" dirty="0">
                <a:solidFill>
                  <a:srgbClr val="FFFF00"/>
                </a:solidFill>
                <a:latin typeface="Comic Sans MS" pitchFamily="66" charset="0"/>
              </a:rPr>
              <a:t> % BDP bi prihranili, če bi vlagali v oblikovanje zdravih delovnih mest in ozaveščanje delavcev, </a:t>
            </a:r>
          </a:p>
          <a:p>
            <a:pPr>
              <a:spcAft>
                <a:spcPts val="0"/>
              </a:spcAft>
              <a:defRPr/>
            </a:pPr>
            <a:endParaRPr lang="sl-SI" sz="4600" b="1" dirty="0">
              <a:solidFill>
                <a:srgbClr val="FFFF00"/>
              </a:solidFill>
              <a:latin typeface="Comic Sans MS" pitchFamily="66" charset="0"/>
            </a:endParaRPr>
          </a:p>
          <a:p>
            <a:pPr marL="685800" indent="-685800">
              <a:spcAft>
                <a:spcPts val="0"/>
              </a:spcAft>
              <a:buClr>
                <a:srgbClr val="FFFF00"/>
              </a:buClr>
              <a:buFont typeface="Wingdings" pitchFamily="2" charset="2"/>
              <a:buChar char="q"/>
              <a:defRPr/>
            </a:pPr>
            <a:r>
              <a:rPr lang="sl-SI" sz="4600" b="1" dirty="0">
                <a:solidFill>
                  <a:schemeClr val="bg1"/>
                </a:solidFill>
                <a:latin typeface="Comic Sans MS" pitchFamily="66" charset="0"/>
              </a:rPr>
              <a:t>zaradi nezdravega delovnega okolja vsako leto pa izgubimo toliko % BDP.</a:t>
            </a:r>
          </a:p>
        </p:txBody>
      </p:sp>
    </p:spTree>
    <p:extLst>
      <p:ext uri="{BB962C8B-B14F-4D97-AF65-F5344CB8AC3E}">
        <p14:creationId xmlns:p14="http://schemas.microsoft.com/office/powerpoint/2010/main" val="3221955294"/>
      </p:ext>
    </p:extLst>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0"/>
            <a:ext cx="1285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ChangeArrowheads="1"/>
          </p:cNvSpPr>
          <p:nvPr/>
        </p:nvSpPr>
        <p:spPr bwMode="auto">
          <a:xfrm>
            <a:off x="251520" y="154013"/>
            <a:ext cx="8712968" cy="6463308"/>
          </a:xfrm>
          <a:prstGeom prst="rect">
            <a:avLst/>
          </a:prstGeom>
          <a:solidFill>
            <a:srgbClr val="0070C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sl-SI" altLang="zh-CN" sz="4400" b="1" dirty="0">
                <a:solidFill>
                  <a:schemeClr val="bg1"/>
                </a:solidFill>
                <a:latin typeface="Comic Sans MS" pitchFamily="66" charset="0"/>
                <a:ea typeface="SimSun" pitchFamily="2" charset="-122"/>
                <a:cs typeface="Times New Roman" pitchFamily="18" charset="0"/>
              </a:rPr>
              <a:t>Kako </a:t>
            </a:r>
            <a:r>
              <a:rPr lang="sl-SI" altLang="zh-CN" sz="4400" b="1" dirty="0" smtClean="0">
                <a:solidFill>
                  <a:schemeClr val="bg1"/>
                </a:solidFill>
                <a:latin typeface="Comic Sans MS" pitchFamily="66" charset="0"/>
                <a:ea typeface="SimSun" pitchFamily="2" charset="-122"/>
                <a:cs typeface="Times New Roman" pitchFamily="18" charset="0"/>
              </a:rPr>
              <a:t>dosežemo boljše stanje </a:t>
            </a:r>
            <a:r>
              <a:rPr lang="sl-SI" altLang="zh-CN" sz="4400" b="1" dirty="0">
                <a:solidFill>
                  <a:schemeClr val="bg1"/>
                </a:solidFill>
                <a:latin typeface="Comic Sans MS" pitchFamily="66" charset="0"/>
                <a:ea typeface="SimSun" pitchFamily="2" charset="-122"/>
                <a:cs typeface="Times New Roman" pitchFamily="18" charset="0"/>
              </a:rPr>
              <a:t>?</a:t>
            </a:r>
          </a:p>
          <a:p>
            <a:pPr eaLnBrk="0" hangingPunct="0">
              <a:buClr>
                <a:schemeClr val="bg1"/>
              </a:buClr>
              <a:buFont typeface="Wingdings" pitchFamily="2" charset="2"/>
              <a:buChar char="ü"/>
              <a:defRPr/>
            </a:pPr>
            <a:endParaRPr lang="sl-SI" altLang="zh-CN" sz="1400" b="1" dirty="0">
              <a:solidFill>
                <a:srgbClr val="FFFF00"/>
              </a:solidFill>
              <a:latin typeface="Comic Sans MS" pitchFamily="66" charset="0"/>
              <a:ea typeface="SimSun" pitchFamily="2" charset="-122"/>
              <a:cs typeface="Times New Roman" pitchFamily="18" charset="0"/>
            </a:endParaRPr>
          </a:p>
          <a:p>
            <a:pPr eaLnBrk="0" hangingPunct="0">
              <a:buClr>
                <a:schemeClr val="bg1"/>
              </a:buClr>
              <a:buFont typeface="Wingdings" pitchFamily="2" charset="2"/>
              <a:buChar char="ü"/>
              <a:defRPr/>
            </a:pPr>
            <a:r>
              <a:rPr lang="sl-SI" altLang="zh-CN" sz="4000" b="1" dirty="0">
                <a:solidFill>
                  <a:srgbClr val="FFFF00"/>
                </a:solidFill>
                <a:latin typeface="Comic Sans MS" pitchFamily="66" charset="0"/>
                <a:ea typeface="Calibri" pitchFamily="34" charset="0"/>
                <a:cs typeface="Times New Roman" pitchFamily="18" charset="0"/>
              </a:rPr>
              <a:t> izboljšanjem organizacije dela in delovnega okolja,</a:t>
            </a:r>
          </a:p>
          <a:p>
            <a:pPr eaLnBrk="0" hangingPunct="0">
              <a:buClr>
                <a:schemeClr val="bg1"/>
              </a:buClr>
              <a:buFont typeface="Wingdings" pitchFamily="2" charset="2"/>
              <a:buChar char="ü"/>
              <a:defRPr/>
            </a:pPr>
            <a:endParaRPr lang="sl-SI" altLang="zh-CN" sz="1200" b="1" dirty="0">
              <a:solidFill>
                <a:srgbClr val="FFFF00"/>
              </a:solidFill>
              <a:latin typeface="Comic Sans MS" pitchFamily="66" charset="0"/>
              <a:ea typeface="SimSun" pitchFamily="2" charset="-122"/>
              <a:cs typeface="Times New Roman" pitchFamily="18" charset="0"/>
            </a:endParaRPr>
          </a:p>
          <a:p>
            <a:pPr eaLnBrk="0" hangingPunct="0">
              <a:buClr>
                <a:schemeClr val="bg1"/>
              </a:buClr>
              <a:buFont typeface="Wingdings" pitchFamily="2" charset="2"/>
              <a:buChar char="ü"/>
              <a:defRPr/>
            </a:pPr>
            <a:r>
              <a:rPr lang="sl-SI" altLang="zh-CN" sz="4000" b="1" dirty="0">
                <a:solidFill>
                  <a:srgbClr val="FFFF00"/>
                </a:solidFill>
                <a:latin typeface="Comic Sans MS" pitchFamily="66" charset="0"/>
                <a:ea typeface="Calibri" pitchFamily="34" charset="0"/>
                <a:cs typeface="Times New Roman" pitchFamily="18" charset="0"/>
              </a:rPr>
              <a:t> spodbujanjem delavcev, da se udeležujejo zdravih  dejavnosti,</a:t>
            </a:r>
          </a:p>
          <a:p>
            <a:pPr eaLnBrk="0" hangingPunct="0">
              <a:buClr>
                <a:schemeClr val="bg1"/>
              </a:buClr>
              <a:buFont typeface="Wingdings" pitchFamily="2" charset="2"/>
              <a:buChar char="ü"/>
              <a:defRPr/>
            </a:pPr>
            <a:endParaRPr lang="sl-SI" altLang="zh-CN" sz="1200" b="1" dirty="0">
              <a:solidFill>
                <a:srgbClr val="FFFF00"/>
              </a:solidFill>
              <a:latin typeface="Comic Sans MS" pitchFamily="66" charset="0"/>
              <a:ea typeface="SimSun" pitchFamily="2" charset="-122"/>
              <a:cs typeface="Times New Roman" pitchFamily="18" charset="0"/>
            </a:endParaRPr>
          </a:p>
          <a:p>
            <a:pPr eaLnBrk="0" hangingPunct="0">
              <a:buClr>
                <a:schemeClr val="bg1"/>
              </a:buClr>
              <a:buFont typeface="Wingdings" pitchFamily="2" charset="2"/>
              <a:buChar char="ü"/>
              <a:defRPr/>
            </a:pPr>
            <a:r>
              <a:rPr lang="sl-SI" altLang="zh-CN" sz="4000" b="1" dirty="0">
                <a:solidFill>
                  <a:srgbClr val="FFFF00"/>
                </a:solidFill>
                <a:latin typeface="Comic Sans MS" pitchFamily="66" charset="0"/>
                <a:ea typeface="Calibri" pitchFamily="34" charset="0"/>
                <a:cs typeface="Times New Roman" pitchFamily="18" charset="0"/>
              </a:rPr>
              <a:t> omogočanje izbire zdravega načina življenja,</a:t>
            </a:r>
          </a:p>
          <a:p>
            <a:pPr eaLnBrk="0" hangingPunct="0">
              <a:buClr>
                <a:schemeClr val="bg1"/>
              </a:buClr>
              <a:buFont typeface="Wingdings" pitchFamily="2" charset="2"/>
              <a:buChar char="ü"/>
              <a:defRPr/>
            </a:pPr>
            <a:endParaRPr lang="sl-SI" altLang="zh-CN" sz="1200" b="1" dirty="0">
              <a:solidFill>
                <a:srgbClr val="FFFF00"/>
              </a:solidFill>
              <a:latin typeface="Comic Sans MS" pitchFamily="66" charset="0"/>
              <a:ea typeface="Calibri" pitchFamily="34" charset="0"/>
              <a:cs typeface="Times New Roman" pitchFamily="18" charset="0"/>
            </a:endParaRPr>
          </a:p>
          <a:p>
            <a:pPr eaLnBrk="0" hangingPunct="0">
              <a:buClr>
                <a:schemeClr val="bg1"/>
              </a:buClr>
              <a:buFont typeface="Wingdings" pitchFamily="2" charset="2"/>
              <a:buChar char="ü"/>
              <a:defRPr/>
            </a:pPr>
            <a:r>
              <a:rPr lang="sl-SI" altLang="zh-CN" sz="4000" b="1" dirty="0">
                <a:solidFill>
                  <a:srgbClr val="FFFF00"/>
                </a:solidFill>
                <a:latin typeface="Comic Sans MS" pitchFamily="66" charset="0"/>
                <a:ea typeface="Calibri" pitchFamily="34" charset="0"/>
                <a:cs typeface="Times New Roman" pitchFamily="18" charset="0"/>
              </a:rPr>
              <a:t> spodbujanje osebnostnega razvoja....</a:t>
            </a:r>
            <a:endParaRPr lang="sl-SI" altLang="zh-CN" sz="4000" b="1" dirty="0">
              <a:solidFill>
                <a:srgbClr val="FFFF00"/>
              </a:solidFill>
              <a:latin typeface="Comic Sans MS" pitchFamily="66" charset="0"/>
            </a:endParaRPr>
          </a:p>
        </p:txBody>
      </p:sp>
    </p:spTree>
    <p:extLst>
      <p:ext uri="{BB962C8B-B14F-4D97-AF65-F5344CB8AC3E}">
        <p14:creationId xmlns:p14="http://schemas.microsoft.com/office/powerpoint/2010/main" val="2725075282"/>
      </p:ext>
    </p:extLst>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0"/>
            <a:ext cx="1285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3"/>
          <p:cNvSpPr>
            <a:spLocks noChangeArrowheads="1"/>
          </p:cNvSpPr>
          <p:nvPr/>
        </p:nvSpPr>
        <p:spPr bwMode="auto">
          <a:xfrm>
            <a:off x="303213" y="952500"/>
            <a:ext cx="300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sl-SI" altLang="zh-CN" sz="1200">
                <a:latin typeface="Times New Roman" pitchFamily="18" charset="0"/>
                <a:ea typeface="SimSun" pitchFamily="2" charset="-122"/>
                <a:cs typeface="Times New Roman" pitchFamily="18" charset="0"/>
              </a:rPr>
              <a:t>   </a:t>
            </a:r>
            <a:endParaRPr lang="sl-SI" altLang="zh-CN">
              <a:ea typeface="SimSun" pitchFamily="2" charset="-122"/>
              <a:cs typeface="Times New Roman" pitchFamily="18" charset="0"/>
            </a:endParaRPr>
          </a:p>
        </p:txBody>
      </p:sp>
      <p:sp>
        <p:nvSpPr>
          <p:cNvPr id="10244" name="Rectangle 24"/>
          <p:cNvSpPr>
            <a:spLocks noChangeArrowheads="1"/>
          </p:cNvSpPr>
          <p:nvPr/>
        </p:nvSpPr>
        <p:spPr bwMode="auto">
          <a:xfrm>
            <a:off x="167102" y="26715"/>
            <a:ext cx="8796170" cy="6709529"/>
          </a:xfrm>
          <a:prstGeom prst="rect">
            <a:avLst/>
          </a:prstGeom>
          <a:solidFill>
            <a:srgbClr val="0070C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defRPr/>
            </a:pPr>
            <a:r>
              <a:rPr lang="sl-SI" altLang="zh-CN" sz="3600" b="1" dirty="0">
                <a:solidFill>
                  <a:srgbClr val="FFFF00"/>
                </a:solidFill>
                <a:latin typeface="Comic Sans MS" pitchFamily="66" charset="0"/>
                <a:ea typeface="SimSun" pitchFamily="2" charset="-122"/>
                <a:cs typeface="Times New Roman" pitchFamily="18" charset="0"/>
              </a:rPr>
              <a:t>Ukrepi za </a:t>
            </a:r>
            <a:r>
              <a:rPr lang="sl-SI" altLang="zh-CN" sz="3600" b="1" dirty="0">
                <a:solidFill>
                  <a:srgbClr val="FFFF00"/>
                </a:solidFill>
                <a:latin typeface="Comic Sans MS" pitchFamily="66" charset="0"/>
                <a:ea typeface="Calibri" pitchFamily="34" charset="0"/>
                <a:cs typeface="Times New Roman" pitchFamily="18" charset="0"/>
              </a:rPr>
              <a:t>PZD</a:t>
            </a:r>
          </a:p>
          <a:p>
            <a:pPr eaLnBrk="0" hangingPunct="0">
              <a:defRPr/>
            </a:pPr>
            <a:endParaRPr lang="sl-SI" altLang="zh-CN" sz="1000" b="1" dirty="0">
              <a:solidFill>
                <a:srgbClr val="FFFF00"/>
              </a:solidFill>
              <a:latin typeface="Comic Sans MS" pitchFamily="66" charset="0"/>
              <a:ea typeface="SimSun" pitchFamily="2" charset="-122"/>
              <a:cs typeface="Times New Roman" pitchFamily="18" charset="0"/>
            </a:endParaRPr>
          </a:p>
          <a:p>
            <a:pPr eaLnBrk="0" hangingPunct="0">
              <a:defRPr/>
            </a:pPr>
            <a:r>
              <a:rPr lang="sl-SI" altLang="zh-CN" sz="3200" b="1" dirty="0">
                <a:solidFill>
                  <a:schemeClr val="bg1"/>
                </a:solidFill>
                <a:latin typeface="Comic Sans MS" pitchFamily="66" charset="0"/>
                <a:ea typeface="SimSun" pitchFamily="2" charset="-122"/>
                <a:cs typeface="Times New Roman" pitchFamily="18" charset="0"/>
              </a:rPr>
              <a:t>Organizacijski ukrepi</a:t>
            </a:r>
          </a:p>
          <a:p>
            <a:pPr eaLnBrk="0" hangingPunct="0">
              <a:buClr>
                <a:schemeClr val="bg1"/>
              </a:buClr>
              <a:buFont typeface="Wingdings" pitchFamily="2" charset="2"/>
              <a:buChar char="ü"/>
              <a:defRPr/>
            </a:pPr>
            <a:endParaRPr lang="sl-SI" altLang="zh-CN" sz="1200" b="1" u="sng" dirty="0">
              <a:solidFill>
                <a:srgbClr val="FFFF00"/>
              </a:solidFill>
              <a:latin typeface="Comic Sans MS" pitchFamily="66" charset="0"/>
              <a:ea typeface="Calibri" pitchFamily="34" charset="0"/>
              <a:cs typeface="Times New Roman" pitchFamily="18" charset="0"/>
            </a:endParaRPr>
          </a:p>
          <a:p>
            <a:pPr>
              <a:buClr>
                <a:schemeClr val="bg1"/>
              </a:buClr>
              <a:buFont typeface="Wingdings" pitchFamily="2" charset="2"/>
              <a:buChar char="ü"/>
              <a:defRPr/>
            </a:pPr>
            <a:r>
              <a:rPr lang="sl-SI" sz="2600" b="1" dirty="0">
                <a:solidFill>
                  <a:srgbClr val="FFFF00"/>
                </a:solidFill>
                <a:latin typeface="Comic Sans MS" pitchFamily="66" charset="0"/>
              </a:rPr>
              <a:t> </a:t>
            </a:r>
            <a:r>
              <a:rPr lang="sl-SI" sz="3200" b="1" dirty="0">
                <a:solidFill>
                  <a:srgbClr val="FFFF00"/>
                </a:solidFill>
                <a:latin typeface="Comic Sans MS" pitchFamily="66" charset="0"/>
              </a:rPr>
              <a:t>uvedba gibljivega delovnega časa,</a:t>
            </a:r>
          </a:p>
          <a:p>
            <a:pPr>
              <a:buClr>
                <a:schemeClr val="bg1"/>
              </a:buClr>
              <a:buFont typeface="Wingdings" pitchFamily="2" charset="2"/>
              <a:buChar char="ü"/>
              <a:defRPr/>
            </a:pPr>
            <a:endParaRPr lang="sl-SI" sz="1200" b="1" dirty="0">
              <a:solidFill>
                <a:srgbClr val="FFFF00"/>
              </a:solidFill>
              <a:latin typeface="Comic Sans MS" pitchFamily="66" charset="0"/>
            </a:endParaRPr>
          </a:p>
          <a:p>
            <a:pPr>
              <a:buClr>
                <a:schemeClr val="bg1"/>
              </a:buClr>
              <a:buFont typeface="Wingdings" pitchFamily="2" charset="2"/>
              <a:buChar char="ü"/>
              <a:defRPr/>
            </a:pPr>
            <a:r>
              <a:rPr lang="sl-SI" sz="3200" b="1" dirty="0">
                <a:solidFill>
                  <a:srgbClr val="FFFF00"/>
                </a:solidFill>
                <a:latin typeface="Comic Sans MS" pitchFamily="66" charset="0"/>
              </a:rPr>
              <a:t> ponudba delovnih mest (delo na domu,…)</a:t>
            </a:r>
          </a:p>
          <a:p>
            <a:pPr>
              <a:buClr>
                <a:schemeClr val="bg1"/>
              </a:buClr>
              <a:buFont typeface="Wingdings" pitchFamily="2" charset="2"/>
              <a:buChar char="ü"/>
              <a:defRPr/>
            </a:pPr>
            <a:endParaRPr lang="sl-SI" sz="1200" b="1" dirty="0">
              <a:solidFill>
                <a:srgbClr val="FFFF00"/>
              </a:solidFill>
              <a:latin typeface="Comic Sans MS" pitchFamily="66" charset="0"/>
            </a:endParaRPr>
          </a:p>
          <a:p>
            <a:pPr>
              <a:buClr>
                <a:schemeClr val="bg1"/>
              </a:buClr>
              <a:buFont typeface="Wingdings" pitchFamily="2" charset="2"/>
              <a:buChar char="ü"/>
              <a:defRPr/>
            </a:pPr>
            <a:r>
              <a:rPr lang="sl-SI" sz="3200" b="1" dirty="0">
                <a:solidFill>
                  <a:srgbClr val="FFFF00"/>
                </a:solidFill>
                <a:latin typeface="Comic Sans MS" pitchFamily="66" charset="0"/>
              </a:rPr>
              <a:t> izmenjava zaposlenih pri podobnih delih,</a:t>
            </a:r>
          </a:p>
          <a:p>
            <a:pPr>
              <a:buClr>
                <a:schemeClr val="bg1"/>
              </a:buClr>
              <a:buFont typeface="Wingdings" pitchFamily="2" charset="2"/>
              <a:buChar char="ü"/>
              <a:defRPr/>
            </a:pPr>
            <a:endParaRPr lang="sl-SI" sz="1200" b="1" dirty="0">
              <a:solidFill>
                <a:srgbClr val="FFFF00"/>
              </a:solidFill>
              <a:latin typeface="Comic Sans MS" pitchFamily="66" charset="0"/>
            </a:endParaRPr>
          </a:p>
          <a:p>
            <a:pPr>
              <a:buClr>
                <a:schemeClr val="bg1"/>
              </a:buClr>
              <a:buFont typeface="Wingdings" pitchFamily="2" charset="2"/>
              <a:buChar char="ü"/>
              <a:defRPr/>
            </a:pPr>
            <a:r>
              <a:rPr lang="sl-SI" sz="3200" b="1" dirty="0">
                <a:solidFill>
                  <a:srgbClr val="FFFF00"/>
                </a:solidFill>
                <a:latin typeface="Comic Sans MS" pitchFamily="66" charset="0"/>
              </a:rPr>
              <a:t> pri delu čim več različnih operacij,</a:t>
            </a:r>
          </a:p>
          <a:p>
            <a:pPr>
              <a:buClr>
                <a:schemeClr val="bg1"/>
              </a:buClr>
              <a:buFont typeface="Wingdings" pitchFamily="2" charset="2"/>
              <a:buChar char="ü"/>
              <a:defRPr/>
            </a:pPr>
            <a:endParaRPr lang="sl-SI" sz="1200" b="1" dirty="0">
              <a:solidFill>
                <a:srgbClr val="FFFF00"/>
              </a:solidFill>
              <a:latin typeface="Comic Sans MS" pitchFamily="66" charset="0"/>
            </a:endParaRPr>
          </a:p>
          <a:p>
            <a:pPr>
              <a:buClr>
                <a:schemeClr val="bg1"/>
              </a:buClr>
              <a:buFont typeface="Wingdings" pitchFamily="2" charset="2"/>
              <a:buChar char="ü"/>
              <a:defRPr/>
            </a:pPr>
            <a:r>
              <a:rPr lang="sl-SI" sz="3200" b="1" dirty="0">
                <a:solidFill>
                  <a:srgbClr val="FFFF00"/>
                </a:solidFill>
                <a:latin typeface="Comic Sans MS" pitchFamily="66" charset="0"/>
              </a:rPr>
              <a:t> spreminjanje ritma dela,</a:t>
            </a:r>
          </a:p>
          <a:p>
            <a:pPr>
              <a:buClr>
                <a:schemeClr val="bg1"/>
              </a:buClr>
              <a:buFont typeface="Wingdings" pitchFamily="2" charset="2"/>
              <a:buChar char="ü"/>
              <a:defRPr/>
            </a:pPr>
            <a:endParaRPr lang="sl-SI" sz="1200" b="1" dirty="0">
              <a:solidFill>
                <a:srgbClr val="FFFF00"/>
              </a:solidFill>
              <a:latin typeface="Comic Sans MS" pitchFamily="66" charset="0"/>
            </a:endParaRPr>
          </a:p>
          <a:p>
            <a:pPr>
              <a:buClr>
                <a:schemeClr val="bg1"/>
              </a:buClr>
              <a:buFont typeface="Wingdings" pitchFamily="2" charset="2"/>
              <a:buChar char="ü"/>
              <a:defRPr/>
            </a:pPr>
            <a:r>
              <a:rPr lang="sl-SI" sz="3200" b="1" dirty="0">
                <a:solidFill>
                  <a:srgbClr val="FFFF00"/>
                </a:solidFill>
                <a:latin typeface="Comic Sans MS" pitchFamily="66" charset="0"/>
              </a:rPr>
              <a:t> vpliv delavca na ritem dela (norma ??),</a:t>
            </a:r>
          </a:p>
          <a:p>
            <a:pPr>
              <a:buClr>
                <a:schemeClr val="bg1"/>
              </a:buClr>
              <a:defRPr/>
            </a:pPr>
            <a:endParaRPr lang="sl-SI" sz="1200" b="1" dirty="0">
              <a:solidFill>
                <a:srgbClr val="FFFF00"/>
              </a:solidFill>
              <a:latin typeface="Comic Sans MS" pitchFamily="66" charset="0"/>
            </a:endParaRPr>
          </a:p>
          <a:p>
            <a:pPr>
              <a:buClr>
                <a:schemeClr val="bg1"/>
              </a:buClr>
              <a:buFont typeface="Wingdings" pitchFamily="2" charset="2"/>
              <a:buChar char="ü"/>
              <a:defRPr/>
            </a:pPr>
            <a:r>
              <a:rPr lang="sl-SI" sz="3200" b="1" dirty="0">
                <a:solidFill>
                  <a:srgbClr val="FFFF00"/>
                </a:solidFill>
                <a:latin typeface="Comic Sans MS" pitchFamily="66" charset="0"/>
              </a:rPr>
              <a:t> izogibanje plačilu proti učinku,</a:t>
            </a:r>
          </a:p>
          <a:p>
            <a:pPr>
              <a:buClr>
                <a:schemeClr val="bg1"/>
              </a:buClr>
              <a:buFont typeface="Wingdings" pitchFamily="2" charset="2"/>
              <a:buChar char="ü"/>
              <a:defRPr/>
            </a:pPr>
            <a:endParaRPr lang="sl-SI" sz="1200" b="1" dirty="0">
              <a:solidFill>
                <a:srgbClr val="FFFF00"/>
              </a:solidFill>
              <a:latin typeface="Comic Sans MS" pitchFamily="66" charset="0"/>
            </a:endParaRPr>
          </a:p>
          <a:p>
            <a:pPr>
              <a:buClr>
                <a:schemeClr val="bg1"/>
              </a:buClr>
              <a:buFont typeface="Wingdings" pitchFamily="2" charset="2"/>
              <a:buChar char="ü"/>
              <a:defRPr/>
            </a:pPr>
            <a:r>
              <a:rPr lang="sl-SI" sz="3200" b="1" dirty="0">
                <a:solidFill>
                  <a:srgbClr val="FFFF00"/>
                </a:solidFill>
                <a:latin typeface="Comic Sans MS" pitchFamily="66" charset="0"/>
              </a:rPr>
              <a:t> krajši odmori (vaje za krepitev mišic).</a:t>
            </a:r>
            <a:endParaRPr lang="sl-SI" sz="400" b="1" dirty="0">
              <a:solidFill>
                <a:srgbClr val="FFFF00"/>
              </a:solidFill>
              <a:latin typeface="Comic Sans MS" pitchFamily="66" charset="0"/>
            </a:endParaRPr>
          </a:p>
        </p:txBody>
      </p:sp>
    </p:spTree>
    <p:extLst>
      <p:ext uri="{BB962C8B-B14F-4D97-AF65-F5344CB8AC3E}">
        <p14:creationId xmlns:p14="http://schemas.microsoft.com/office/powerpoint/2010/main" val="336620750"/>
      </p:ext>
    </p:extLst>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0"/>
            <a:ext cx="1285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ChangeArrowheads="1"/>
          </p:cNvSpPr>
          <p:nvPr/>
        </p:nvSpPr>
        <p:spPr bwMode="auto">
          <a:xfrm>
            <a:off x="142844" y="0"/>
            <a:ext cx="8858312" cy="6863417"/>
          </a:xfrm>
          <a:prstGeom prst="rect">
            <a:avLst/>
          </a:prstGeom>
          <a:solidFill>
            <a:srgbClr val="0070C0"/>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sl-SI" altLang="zh-CN" sz="3200" b="1">
                <a:solidFill>
                  <a:srgbClr val="FFFF00"/>
                </a:solidFill>
                <a:latin typeface="Comic Sans MS" pitchFamily="66" charset="0"/>
                <a:ea typeface="Calibri" pitchFamily="34" charset="0"/>
                <a:cs typeface="Calibri" pitchFamily="34" charset="0"/>
              </a:rPr>
              <a:t>Okoljski ukrepi za izboljšanje </a:t>
            </a:r>
          </a:p>
          <a:p>
            <a:pPr algn="ctr"/>
            <a:r>
              <a:rPr lang="sl-SI" altLang="zh-CN" sz="3200" b="1">
                <a:solidFill>
                  <a:srgbClr val="FFFF00"/>
                </a:solidFill>
                <a:latin typeface="Comic Sans MS" pitchFamily="66" charset="0"/>
                <a:ea typeface="Calibri" pitchFamily="34" charset="0"/>
                <a:cs typeface="Calibri" pitchFamily="34" charset="0"/>
              </a:rPr>
              <a:t>delovnega okolja</a:t>
            </a:r>
          </a:p>
          <a:p>
            <a:pPr algn="ctr"/>
            <a:endParaRPr lang="sl-SI" altLang="zh-CN" sz="1600" b="1">
              <a:solidFill>
                <a:srgbClr val="FFFFFF"/>
              </a:solidFill>
              <a:latin typeface="Comic Sans MS" pitchFamily="66" charset="0"/>
            </a:endParaRPr>
          </a:p>
          <a:p>
            <a:pPr>
              <a:buClr>
                <a:srgbClr val="FFFF00"/>
              </a:buClr>
              <a:buFont typeface="Wingdings" pitchFamily="2" charset="2"/>
              <a:buChar char="ü"/>
            </a:pPr>
            <a:r>
              <a:rPr lang="sl-SI" altLang="zh-CN" sz="3000" b="1">
                <a:solidFill>
                  <a:srgbClr val="FFFFFF"/>
                </a:solidFill>
                <a:latin typeface="Comic Sans MS" pitchFamily="66" charset="0"/>
                <a:ea typeface="Calibri" pitchFamily="34" charset="0"/>
                <a:cs typeface="Calibri" pitchFamily="34" charset="0"/>
              </a:rPr>
              <a:t> spodbujanje podpore med sodelavci, </a:t>
            </a:r>
          </a:p>
          <a:p>
            <a:pPr>
              <a:buClr>
                <a:srgbClr val="FFFF00"/>
              </a:buClr>
            </a:pPr>
            <a:endParaRPr lang="sl-SI" altLang="zh-CN" sz="1200" b="1">
              <a:solidFill>
                <a:srgbClr val="FFFFFF"/>
              </a:solidFill>
              <a:latin typeface="Comic Sans MS" pitchFamily="66" charset="0"/>
            </a:endParaRPr>
          </a:p>
          <a:p>
            <a:pPr>
              <a:buClr>
                <a:srgbClr val="FFFF00"/>
              </a:buClr>
              <a:buFont typeface="Wingdings" pitchFamily="2" charset="2"/>
              <a:buChar char="ü"/>
            </a:pPr>
            <a:r>
              <a:rPr lang="sl-SI" altLang="zh-CN" sz="3000" b="1">
                <a:solidFill>
                  <a:srgbClr val="FFFFFF"/>
                </a:solidFill>
                <a:latin typeface="Comic Sans MS" pitchFamily="66" charset="0"/>
                <a:ea typeface="Calibri" pitchFamily="34" charset="0"/>
                <a:cs typeface="Calibri" pitchFamily="34" charset="0"/>
              </a:rPr>
              <a:t> spodb. sodelovanja v izboljšev. del.okolja,</a:t>
            </a:r>
          </a:p>
          <a:p>
            <a:pPr>
              <a:buClr>
                <a:srgbClr val="FFFF00"/>
              </a:buClr>
            </a:pPr>
            <a:r>
              <a:rPr lang="sl-SI" altLang="zh-CN" sz="1200" b="1">
                <a:solidFill>
                  <a:srgbClr val="FFFFFF"/>
                </a:solidFill>
                <a:latin typeface="Comic Sans MS" pitchFamily="66" charset="0"/>
                <a:ea typeface="Calibri" pitchFamily="34" charset="0"/>
                <a:cs typeface="Calibri" pitchFamily="34" charset="0"/>
              </a:rPr>
              <a:t> </a:t>
            </a:r>
            <a:endParaRPr lang="sl-SI" altLang="zh-CN" sz="1200" b="1">
              <a:solidFill>
                <a:srgbClr val="FFFFFF"/>
              </a:solidFill>
              <a:latin typeface="Comic Sans MS" pitchFamily="66" charset="0"/>
            </a:endParaRPr>
          </a:p>
          <a:p>
            <a:pPr>
              <a:buClr>
                <a:srgbClr val="FFFF00"/>
              </a:buClr>
              <a:buFont typeface="Wingdings" pitchFamily="2" charset="2"/>
              <a:buChar char="ü"/>
            </a:pPr>
            <a:r>
              <a:rPr lang="sl-SI" altLang="zh-CN" sz="3000" b="1">
                <a:solidFill>
                  <a:srgbClr val="FFFFFF"/>
                </a:solidFill>
                <a:latin typeface="Comic Sans MS" pitchFamily="66" charset="0"/>
                <a:ea typeface="Calibri" pitchFamily="34" charset="0"/>
                <a:cs typeface="Calibri" pitchFamily="34" charset="0"/>
              </a:rPr>
              <a:t> popolna prepoved kajenja,</a:t>
            </a:r>
          </a:p>
          <a:p>
            <a:endParaRPr lang="sl-SI" altLang="zh-CN" sz="1200" b="1">
              <a:solidFill>
                <a:srgbClr val="FFFFFF"/>
              </a:solidFill>
              <a:latin typeface="Comic Sans MS" pitchFamily="66" charset="0"/>
            </a:endParaRPr>
          </a:p>
          <a:p>
            <a:pPr algn="ctr"/>
            <a:r>
              <a:rPr lang="sl-SI" altLang="zh-CN" sz="3200" b="1">
                <a:solidFill>
                  <a:srgbClr val="FFFF00"/>
                </a:solidFill>
                <a:latin typeface="Comic Sans MS" pitchFamily="66" charset="0"/>
                <a:ea typeface="SimSun" pitchFamily="2" charset="-122"/>
                <a:cs typeface="Times New Roman" pitchFamily="18" charset="0"/>
              </a:rPr>
              <a:t>Individualni ukrepi</a:t>
            </a:r>
            <a:endParaRPr lang="sl-SI" altLang="zh-CN" sz="3200" b="1">
              <a:solidFill>
                <a:srgbClr val="FFFF00"/>
              </a:solidFill>
              <a:latin typeface="Comic Sans MS" pitchFamily="66" charset="0"/>
              <a:ea typeface="Calibri" pitchFamily="34" charset="0"/>
              <a:cs typeface="Times New Roman" pitchFamily="18" charset="0"/>
            </a:endParaRPr>
          </a:p>
          <a:p>
            <a:endParaRPr lang="sl-SI" altLang="zh-CN" sz="1200" b="1">
              <a:solidFill>
                <a:srgbClr val="FFFFFF"/>
              </a:solidFill>
              <a:latin typeface="Comic Sans MS" pitchFamily="66" charset="0"/>
              <a:ea typeface="Calibri" pitchFamily="34" charset="0"/>
              <a:cs typeface="Times New Roman" pitchFamily="18" charset="0"/>
            </a:endParaRPr>
          </a:p>
          <a:p>
            <a:pPr>
              <a:buClr>
                <a:srgbClr val="FFFF00"/>
              </a:buClr>
              <a:buFont typeface="Wingdings" pitchFamily="2" charset="2"/>
              <a:buChar char="ü"/>
            </a:pPr>
            <a:r>
              <a:rPr lang="sl-SI" altLang="zh-CN" sz="3000" b="1">
                <a:solidFill>
                  <a:srgbClr val="FFFFFF"/>
                </a:solidFill>
                <a:latin typeface="Comic Sans MS" pitchFamily="66" charset="0"/>
                <a:ea typeface="Calibri" pitchFamily="34" charset="0"/>
                <a:cs typeface="Calibri" pitchFamily="34" charset="0"/>
              </a:rPr>
              <a:t>ponudbo programov telesne vadbe,</a:t>
            </a:r>
          </a:p>
          <a:p>
            <a:pPr>
              <a:buClr>
                <a:srgbClr val="FFFF00"/>
              </a:buClr>
            </a:pPr>
            <a:r>
              <a:rPr lang="sl-SI" altLang="zh-CN" sz="1000" b="1">
                <a:solidFill>
                  <a:srgbClr val="FFFFFF"/>
                </a:solidFill>
                <a:latin typeface="Comic Sans MS" pitchFamily="66" charset="0"/>
                <a:ea typeface="Calibri" pitchFamily="34" charset="0"/>
                <a:cs typeface="Calibri" pitchFamily="34" charset="0"/>
              </a:rPr>
              <a:t> </a:t>
            </a:r>
            <a:endParaRPr lang="sl-SI" altLang="zh-CN" sz="1000" b="1">
              <a:solidFill>
                <a:srgbClr val="FFFFFF"/>
              </a:solidFill>
              <a:latin typeface="Comic Sans MS" pitchFamily="66" charset="0"/>
            </a:endParaRPr>
          </a:p>
          <a:p>
            <a:pPr>
              <a:buClr>
                <a:srgbClr val="FFFF00"/>
              </a:buClr>
              <a:buFont typeface="Wingdings" pitchFamily="2" charset="2"/>
              <a:buChar char="ü"/>
            </a:pPr>
            <a:r>
              <a:rPr lang="sl-SI" altLang="zh-CN" sz="3000" b="1">
                <a:solidFill>
                  <a:srgbClr val="FFFFFF"/>
                </a:solidFill>
                <a:latin typeface="Comic Sans MS" pitchFamily="66" charset="0"/>
                <a:ea typeface="Calibri" pitchFamily="34" charset="0"/>
                <a:cs typeface="Calibri" pitchFamily="34" charset="0"/>
              </a:rPr>
              <a:t>koles za vožnjo znotraj velik. del. območja,</a:t>
            </a:r>
          </a:p>
          <a:p>
            <a:pPr>
              <a:buClr>
                <a:srgbClr val="FFFF00"/>
              </a:buClr>
            </a:pPr>
            <a:r>
              <a:rPr lang="sl-SI" altLang="zh-CN" sz="1000" b="1">
                <a:solidFill>
                  <a:srgbClr val="FFFFFF"/>
                </a:solidFill>
                <a:latin typeface="Comic Sans MS" pitchFamily="66" charset="0"/>
                <a:ea typeface="Calibri" pitchFamily="34" charset="0"/>
                <a:cs typeface="Calibri" pitchFamily="34" charset="0"/>
              </a:rPr>
              <a:t> </a:t>
            </a:r>
            <a:endParaRPr lang="sl-SI" altLang="zh-CN" sz="1000" b="1">
              <a:solidFill>
                <a:srgbClr val="FFFFFF"/>
              </a:solidFill>
              <a:latin typeface="Comic Sans MS" pitchFamily="66" charset="0"/>
            </a:endParaRPr>
          </a:p>
          <a:p>
            <a:pPr>
              <a:buClr>
                <a:srgbClr val="FFFF00"/>
              </a:buClr>
              <a:buFont typeface="Wingdings" pitchFamily="2" charset="2"/>
              <a:buChar char="ü"/>
            </a:pPr>
            <a:r>
              <a:rPr lang="sl-SI" altLang="zh-CN" sz="3000" b="1">
                <a:solidFill>
                  <a:srgbClr val="FFFFFF"/>
                </a:solidFill>
                <a:latin typeface="Comic Sans MS" pitchFamily="66" charset="0"/>
                <a:ea typeface="Calibri" pitchFamily="34" charset="0"/>
                <a:cs typeface="Calibri" pitchFamily="34" charset="0"/>
              </a:rPr>
              <a:t>ponudbo tečajev za obvladovanje stresa, </a:t>
            </a:r>
          </a:p>
          <a:p>
            <a:pPr>
              <a:buClr>
                <a:srgbClr val="FFFF00"/>
              </a:buClr>
            </a:pPr>
            <a:endParaRPr lang="sl-SI" altLang="zh-CN" sz="1000" b="1">
              <a:solidFill>
                <a:srgbClr val="FFFFFF"/>
              </a:solidFill>
              <a:latin typeface="Comic Sans MS" pitchFamily="66" charset="0"/>
            </a:endParaRPr>
          </a:p>
          <a:p>
            <a:pPr>
              <a:buClr>
                <a:srgbClr val="FFFF00"/>
              </a:buClr>
              <a:buFont typeface="Wingdings" pitchFamily="2" charset="2"/>
              <a:buChar char="ü"/>
            </a:pPr>
            <a:r>
              <a:rPr lang="sl-SI" altLang="zh-CN" sz="3000" b="1">
                <a:solidFill>
                  <a:srgbClr val="FFFFFF"/>
                </a:solidFill>
                <a:latin typeface="Comic Sans MS" pitchFamily="66" charset="0"/>
                <a:ea typeface="Calibri" pitchFamily="34" charset="0"/>
                <a:cs typeface="Calibri" pitchFamily="34" charset="0"/>
              </a:rPr>
              <a:t>zagot. zunanje anon. psihosocialne pomoči,</a:t>
            </a:r>
          </a:p>
          <a:p>
            <a:pPr>
              <a:buClr>
                <a:srgbClr val="FFFF00"/>
              </a:buClr>
            </a:pPr>
            <a:r>
              <a:rPr lang="sl-SI" altLang="zh-CN" sz="1000" b="1">
                <a:solidFill>
                  <a:srgbClr val="FFFFFF"/>
                </a:solidFill>
                <a:latin typeface="Comic Sans MS" pitchFamily="66" charset="0"/>
                <a:ea typeface="Calibri" pitchFamily="34" charset="0"/>
                <a:cs typeface="Calibri" pitchFamily="34" charset="0"/>
              </a:rPr>
              <a:t> </a:t>
            </a:r>
            <a:endParaRPr lang="sl-SI" altLang="zh-CN" sz="1000" b="1">
              <a:solidFill>
                <a:srgbClr val="FFFFFF"/>
              </a:solidFill>
              <a:latin typeface="Comic Sans MS" pitchFamily="66" charset="0"/>
            </a:endParaRPr>
          </a:p>
          <a:p>
            <a:pPr>
              <a:buClr>
                <a:srgbClr val="FFFF00"/>
              </a:buClr>
              <a:buFont typeface="Wingdings" pitchFamily="2" charset="2"/>
              <a:buChar char="ü"/>
            </a:pPr>
            <a:r>
              <a:rPr lang="sl-SI" altLang="zh-CN" sz="3000" b="1">
                <a:solidFill>
                  <a:srgbClr val="FFFFFF"/>
                </a:solidFill>
                <a:latin typeface="Comic Sans MS" pitchFamily="66" charset="0"/>
                <a:ea typeface="Calibri" pitchFamily="34" charset="0"/>
                <a:cs typeface="Calibri" pitchFamily="34" charset="0"/>
              </a:rPr>
              <a:t>pomoč zaposlenim pri opuščanju kajenja.</a:t>
            </a:r>
            <a:endParaRPr lang="sl-SI" altLang="zh-CN" sz="3000">
              <a:solidFill>
                <a:srgbClr val="FFFFFF"/>
              </a:solidFill>
            </a:endParaRPr>
          </a:p>
        </p:txBody>
      </p:sp>
    </p:spTree>
    <p:extLst>
      <p:ext uri="{BB962C8B-B14F-4D97-AF65-F5344CB8AC3E}">
        <p14:creationId xmlns:p14="http://schemas.microsoft.com/office/powerpoint/2010/main" val="2866644532"/>
      </p:ext>
    </p:extLst>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107504" y="645704"/>
            <a:ext cx="8928992" cy="5940088"/>
          </a:xfrm>
          <a:prstGeom prst="rect">
            <a:avLst/>
          </a:prstGeom>
          <a:solidFill>
            <a:srgbClr val="FFFFCC"/>
          </a:solid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sl-SI" sz="2600" b="1" dirty="0" smtClean="0">
                <a:solidFill>
                  <a:srgbClr val="0000FF"/>
                </a:solidFill>
                <a:latin typeface="Comic Sans MS" panose="030F0702030302020204" pitchFamily="66" charset="0"/>
              </a:rPr>
              <a:t>Poskušaj </a:t>
            </a:r>
            <a:r>
              <a:rPr lang="sl-SI" sz="2600" b="1" dirty="0">
                <a:solidFill>
                  <a:srgbClr val="0000FF"/>
                </a:solidFill>
                <a:latin typeface="Comic Sans MS" panose="030F0702030302020204" pitchFamily="66" charset="0"/>
              </a:rPr>
              <a:t>redno zajtrkovati</a:t>
            </a:r>
            <a:r>
              <a:rPr lang="sl-SI" sz="2600" b="1" dirty="0" smtClean="0">
                <a:solidFill>
                  <a:srgbClr val="0000FF"/>
                </a:solidFill>
                <a:latin typeface="Comic Sans MS" panose="030F0702030302020204" pitchFamily="66" charset="0"/>
              </a:rPr>
              <a:t>.</a:t>
            </a:r>
          </a:p>
          <a:p>
            <a:r>
              <a:rPr lang="sl-SI" sz="1400" b="1" dirty="0" smtClean="0">
                <a:solidFill>
                  <a:srgbClr val="9933FF"/>
                </a:solidFill>
                <a:latin typeface="Comic Sans MS" panose="030F0702030302020204" pitchFamily="66" charset="0"/>
              </a:rPr>
              <a:t> </a:t>
            </a:r>
          </a:p>
          <a:p>
            <a:r>
              <a:rPr lang="sl-SI" sz="2600" b="1" dirty="0" smtClean="0">
                <a:solidFill>
                  <a:srgbClr val="008000"/>
                </a:solidFill>
                <a:latin typeface="Comic Sans MS" panose="030F0702030302020204" pitchFamily="66" charset="0"/>
              </a:rPr>
              <a:t>Za </a:t>
            </a:r>
            <a:r>
              <a:rPr lang="sl-SI" sz="2600" b="1" dirty="0">
                <a:solidFill>
                  <a:srgbClr val="008000"/>
                </a:solidFill>
                <a:latin typeface="Comic Sans MS" panose="030F0702030302020204" pitchFamily="66" charset="0"/>
              </a:rPr>
              <a:t>vsako delo, </a:t>
            </a:r>
            <a:r>
              <a:rPr lang="sl-SI" sz="2600" b="1" dirty="0" smtClean="0">
                <a:solidFill>
                  <a:srgbClr val="008000"/>
                </a:solidFill>
                <a:latin typeface="Comic Sans MS" panose="030F0702030302020204" pitchFamily="66" charset="0"/>
              </a:rPr>
              <a:t>potrebuješ energijo-</a:t>
            </a:r>
          </a:p>
          <a:p>
            <a:r>
              <a:rPr lang="sl-SI" sz="2600" b="1" dirty="0" smtClean="0">
                <a:solidFill>
                  <a:srgbClr val="008000"/>
                </a:solidFill>
                <a:latin typeface="Comic Sans MS" panose="030F0702030302020204" pitchFamily="66" charset="0"/>
              </a:rPr>
              <a:t>tako </a:t>
            </a:r>
            <a:r>
              <a:rPr lang="sl-SI" sz="2600" b="1" dirty="0">
                <a:solidFill>
                  <a:srgbClr val="008000"/>
                </a:solidFill>
                <a:latin typeface="Comic Sans MS" panose="030F0702030302020204" pitchFamily="66" charset="0"/>
              </a:rPr>
              <a:t>kot </a:t>
            </a:r>
            <a:r>
              <a:rPr lang="sl-SI" sz="2600" b="1" dirty="0" smtClean="0">
                <a:solidFill>
                  <a:srgbClr val="008000"/>
                </a:solidFill>
                <a:latin typeface="Comic Sans MS" panose="030F0702030302020204" pitchFamily="66" charset="0"/>
              </a:rPr>
              <a:t>stroji, ki jih </a:t>
            </a:r>
            <a:r>
              <a:rPr lang="sl-SI" sz="2600" b="1" dirty="0">
                <a:solidFill>
                  <a:srgbClr val="008000"/>
                </a:solidFill>
                <a:latin typeface="Comic Sans MS" panose="030F0702030302020204" pitchFamily="66" charset="0"/>
              </a:rPr>
              <a:t>uporabljaš. </a:t>
            </a:r>
            <a:endParaRPr lang="sl-SI" sz="2600" b="1" dirty="0" smtClean="0">
              <a:solidFill>
                <a:srgbClr val="008000"/>
              </a:solidFill>
              <a:latin typeface="Comic Sans MS" panose="030F0702030302020204" pitchFamily="66" charset="0"/>
            </a:endParaRPr>
          </a:p>
          <a:p>
            <a:endParaRPr lang="sl-SI" sz="1400" b="1" dirty="0">
              <a:solidFill>
                <a:srgbClr val="9933FF"/>
              </a:solidFill>
              <a:latin typeface="Comic Sans MS" panose="030F0702030302020204" pitchFamily="66" charset="0"/>
            </a:endParaRPr>
          </a:p>
          <a:p>
            <a:r>
              <a:rPr lang="sl-SI" sz="2600" b="1" dirty="0" smtClean="0">
                <a:solidFill>
                  <a:srgbClr val="0000FF"/>
                </a:solidFill>
                <a:latin typeface="Comic Sans MS" panose="030F0702030302020204" pitchFamily="66" charset="0"/>
              </a:rPr>
              <a:t>Zato </a:t>
            </a:r>
            <a:r>
              <a:rPr lang="sl-SI" sz="2600" b="1" dirty="0">
                <a:solidFill>
                  <a:srgbClr val="0000FF"/>
                </a:solidFill>
                <a:latin typeface="Comic Sans MS" panose="030F0702030302020204" pitchFamily="66" charset="0"/>
              </a:rPr>
              <a:t>je nujno, da to energijo </a:t>
            </a:r>
            <a:endParaRPr lang="sl-SI" sz="2600" b="1" dirty="0" smtClean="0">
              <a:solidFill>
                <a:srgbClr val="0000FF"/>
              </a:solidFill>
              <a:latin typeface="Comic Sans MS" panose="030F0702030302020204" pitchFamily="66" charset="0"/>
            </a:endParaRPr>
          </a:p>
          <a:p>
            <a:r>
              <a:rPr lang="sl-SI" sz="2600" b="1" dirty="0" smtClean="0">
                <a:solidFill>
                  <a:srgbClr val="0000FF"/>
                </a:solidFill>
                <a:latin typeface="Comic Sans MS" panose="030F0702030302020204" pitchFamily="66" charset="0"/>
              </a:rPr>
              <a:t>Priskrbiš svojemu </a:t>
            </a:r>
            <a:r>
              <a:rPr lang="sl-SI" sz="2600" b="1" dirty="0">
                <a:solidFill>
                  <a:srgbClr val="0000FF"/>
                </a:solidFill>
                <a:latin typeface="Comic Sans MS" panose="030F0702030302020204" pitchFamily="66" charset="0"/>
              </a:rPr>
              <a:t>telesu že v </a:t>
            </a:r>
            <a:endParaRPr lang="sl-SI" sz="2600" b="1" dirty="0" smtClean="0">
              <a:solidFill>
                <a:srgbClr val="0000FF"/>
              </a:solidFill>
              <a:latin typeface="Comic Sans MS" panose="030F0702030302020204" pitchFamily="66" charset="0"/>
            </a:endParaRPr>
          </a:p>
          <a:p>
            <a:r>
              <a:rPr lang="sl-SI" sz="2600" b="1" dirty="0" smtClean="0">
                <a:solidFill>
                  <a:srgbClr val="0000FF"/>
                </a:solidFill>
                <a:latin typeface="Comic Sans MS" panose="030F0702030302020204" pitchFamily="66" charset="0"/>
              </a:rPr>
              <a:t>jutranjih </a:t>
            </a:r>
            <a:r>
              <a:rPr lang="sl-SI" sz="2600" b="1" dirty="0">
                <a:solidFill>
                  <a:srgbClr val="0000FF"/>
                </a:solidFill>
                <a:latin typeface="Comic Sans MS" panose="030F0702030302020204" pitchFamily="66" charset="0"/>
              </a:rPr>
              <a:t>urah.</a:t>
            </a:r>
          </a:p>
          <a:p>
            <a:endParaRPr lang="sl-SI" sz="2600" b="1" dirty="0" smtClean="0">
              <a:solidFill>
                <a:srgbClr val="9933FF"/>
              </a:solidFill>
              <a:latin typeface="Comic Sans MS" panose="030F0702030302020204" pitchFamily="66" charset="0"/>
            </a:endParaRPr>
          </a:p>
          <a:p>
            <a:r>
              <a:rPr lang="sl-SI" sz="2600" b="1" dirty="0" smtClean="0">
                <a:solidFill>
                  <a:srgbClr val="008000"/>
                </a:solidFill>
                <a:latin typeface="Comic Sans MS" panose="030F0702030302020204" pitchFamily="66" charset="0"/>
              </a:rPr>
              <a:t>Med </a:t>
            </a:r>
            <a:r>
              <a:rPr lang="sl-SI" sz="2600" b="1" dirty="0">
                <a:solidFill>
                  <a:srgbClr val="008000"/>
                </a:solidFill>
                <a:latin typeface="Comic Sans MS" panose="030F0702030302020204" pitchFamily="66" charset="0"/>
              </a:rPr>
              <a:t>delom ne smeš uživati </a:t>
            </a:r>
            <a:endParaRPr lang="sl-SI" sz="2600" b="1" dirty="0" smtClean="0">
              <a:solidFill>
                <a:srgbClr val="008000"/>
              </a:solidFill>
              <a:latin typeface="Comic Sans MS" panose="030F0702030302020204" pitchFamily="66" charset="0"/>
            </a:endParaRPr>
          </a:p>
          <a:p>
            <a:r>
              <a:rPr lang="sl-SI" sz="2600" b="1" dirty="0">
                <a:solidFill>
                  <a:srgbClr val="008000"/>
                </a:solidFill>
                <a:latin typeface="Comic Sans MS" panose="030F0702030302020204" pitchFamily="66" charset="0"/>
              </a:rPr>
              <a:t>a</a:t>
            </a:r>
            <a:r>
              <a:rPr lang="sl-SI" sz="2600" b="1" dirty="0" smtClean="0">
                <a:solidFill>
                  <a:srgbClr val="008000"/>
                </a:solidFill>
                <a:latin typeface="Comic Sans MS" panose="030F0702030302020204" pitchFamily="66" charset="0"/>
              </a:rPr>
              <a:t>lkoholnih pijač</a:t>
            </a:r>
            <a:r>
              <a:rPr lang="sl-SI" sz="2600" b="1" dirty="0">
                <a:solidFill>
                  <a:srgbClr val="008000"/>
                </a:solidFill>
                <a:latin typeface="Comic Sans MS" panose="030F0702030302020204" pitchFamily="66" charset="0"/>
              </a:rPr>
              <a:t>, drog </a:t>
            </a:r>
            <a:r>
              <a:rPr lang="sl-SI" sz="2600" b="1" dirty="0" smtClean="0">
                <a:solidFill>
                  <a:srgbClr val="008000"/>
                </a:solidFill>
                <a:latin typeface="Comic Sans MS" panose="030F0702030302020204" pitchFamily="66" charset="0"/>
              </a:rPr>
              <a:t>ali zdravil</a:t>
            </a:r>
            <a:r>
              <a:rPr lang="sl-SI" sz="2600" b="1" dirty="0">
                <a:solidFill>
                  <a:srgbClr val="008000"/>
                </a:solidFill>
                <a:latin typeface="Comic Sans MS" panose="030F0702030302020204" pitchFamily="66" charset="0"/>
              </a:rPr>
              <a:t>, ki vplivajo na zbranost in gibčnost. </a:t>
            </a:r>
            <a:endParaRPr lang="sl-SI" sz="2600" b="1" dirty="0" smtClean="0">
              <a:solidFill>
                <a:srgbClr val="008000"/>
              </a:solidFill>
              <a:latin typeface="Comic Sans MS" panose="030F0702030302020204" pitchFamily="66" charset="0"/>
            </a:endParaRPr>
          </a:p>
          <a:p>
            <a:endParaRPr lang="sl-SI" sz="1400" b="1" dirty="0">
              <a:solidFill>
                <a:srgbClr val="9933FF"/>
              </a:solidFill>
              <a:latin typeface="Comic Sans MS" panose="030F0702030302020204" pitchFamily="66" charset="0"/>
            </a:endParaRPr>
          </a:p>
          <a:p>
            <a:r>
              <a:rPr lang="sl-SI" sz="2600" b="1" dirty="0" smtClean="0">
                <a:solidFill>
                  <a:srgbClr val="0000FF"/>
                </a:solidFill>
                <a:latin typeface="Comic Sans MS" panose="030F0702030302020204" pitchFamily="66" charset="0"/>
              </a:rPr>
              <a:t>Vsako delo </a:t>
            </a:r>
            <a:r>
              <a:rPr lang="sv-SE" sz="2600" b="1" dirty="0" smtClean="0">
                <a:solidFill>
                  <a:srgbClr val="0000FF"/>
                </a:solidFill>
                <a:latin typeface="Comic Sans MS" panose="030F0702030302020204" pitchFamily="66" charset="0"/>
              </a:rPr>
              <a:t>je </a:t>
            </a:r>
            <a:r>
              <a:rPr lang="sv-SE" sz="2600" b="1" dirty="0">
                <a:solidFill>
                  <a:srgbClr val="0000FF"/>
                </a:solidFill>
                <a:latin typeface="Comic Sans MS" panose="030F0702030302020204" pitchFamily="66" charset="0"/>
              </a:rPr>
              <a:t>kot vožnja avtomobila: obvladati moraš </a:t>
            </a:r>
            <a:r>
              <a:rPr lang="sv-SE" sz="2600" b="1" dirty="0" smtClean="0">
                <a:solidFill>
                  <a:srgbClr val="0000FF"/>
                </a:solidFill>
                <a:latin typeface="Comic Sans MS" panose="030F0702030302020204" pitchFamily="66" charset="0"/>
              </a:rPr>
              <a:t>določena</a:t>
            </a:r>
            <a:r>
              <a:rPr lang="sl-SI" sz="2600" b="1" dirty="0" smtClean="0">
                <a:solidFill>
                  <a:srgbClr val="0000FF"/>
                </a:solidFill>
                <a:latin typeface="Comic Sans MS" panose="030F0702030302020204" pitchFamily="66" charset="0"/>
              </a:rPr>
              <a:t> </a:t>
            </a:r>
            <a:r>
              <a:rPr lang="it-IT" sz="2600" b="1" dirty="0" err="1" smtClean="0">
                <a:solidFill>
                  <a:srgbClr val="0000FF"/>
                </a:solidFill>
                <a:latin typeface="Comic Sans MS" panose="030F0702030302020204" pitchFamily="66" charset="0"/>
              </a:rPr>
              <a:t>pravila</a:t>
            </a:r>
            <a:r>
              <a:rPr lang="it-IT" sz="2600" b="1" dirty="0">
                <a:solidFill>
                  <a:srgbClr val="0000FF"/>
                </a:solidFill>
                <a:latin typeface="Comic Sans MS" panose="030F0702030302020204" pitchFamily="66" charset="0"/>
              </a:rPr>
              <a:t>, </a:t>
            </a:r>
            <a:r>
              <a:rPr lang="it-IT" sz="2600" b="1" dirty="0" err="1">
                <a:solidFill>
                  <a:srgbClr val="0000FF"/>
                </a:solidFill>
                <a:latin typeface="Comic Sans MS" panose="030F0702030302020204" pitchFamily="66" charset="0"/>
              </a:rPr>
              <a:t>razviti</a:t>
            </a:r>
            <a:r>
              <a:rPr lang="it-IT" sz="2600" b="1" dirty="0">
                <a:solidFill>
                  <a:srgbClr val="0000FF"/>
                </a:solidFill>
                <a:latin typeface="Comic Sans MS" panose="030F0702030302020204" pitchFamily="66" charset="0"/>
              </a:rPr>
              <a:t> moraš </a:t>
            </a:r>
            <a:r>
              <a:rPr lang="it-IT" sz="2600" b="1" dirty="0" err="1">
                <a:solidFill>
                  <a:srgbClr val="0000FF"/>
                </a:solidFill>
                <a:latin typeface="Comic Sans MS" panose="030F0702030302020204" pitchFamily="66" charset="0"/>
              </a:rPr>
              <a:t>določene</a:t>
            </a:r>
            <a:r>
              <a:rPr lang="it-IT" sz="2600" b="1" dirty="0">
                <a:solidFill>
                  <a:srgbClr val="0000FF"/>
                </a:solidFill>
                <a:latin typeface="Comic Sans MS" panose="030F0702030302020204" pitchFamily="66" charset="0"/>
              </a:rPr>
              <a:t> </a:t>
            </a:r>
            <a:r>
              <a:rPr lang="it-IT" sz="2600" b="1" dirty="0" err="1">
                <a:solidFill>
                  <a:srgbClr val="0000FF"/>
                </a:solidFill>
                <a:latin typeface="Comic Sans MS" panose="030F0702030302020204" pitchFamily="66" charset="0"/>
              </a:rPr>
              <a:t>spretnosti</a:t>
            </a:r>
            <a:r>
              <a:rPr lang="it-IT" sz="2600" b="1" dirty="0">
                <a:solidFill>
                  <a:srgbClr val="0000FF"/>
                </a:solidFill>
                <a:latin typeface="Comic Sans MS" panose="030F0702030302020204" pitchFamily="66" charset="0"/>
              </a:rPr>
              <a:t> in </a:t>
            </a:r>
            <a:r>
              <a:rPr lang="it-IT" sz="2600" b="1" dirty="0" err="1" smtClean="0">
                <a:solidFill>
                  <a:srgbClr val="0000FF"/>
                </a:solidFill>
                <a:latin typeface="Comic Sans MS" panose="030F0702030302020204" pitchFamily="66" charset="0"/>
              </a:rPr>
              <a:t>vedno</a:t>
            </a:r>
            <a:r>
              <a:rPr lang="sl-SI" sz="2600" b="1" dirty="0" smtClean="0">
                <a:solidFill>
                  <a:srgbClr val="0000FF"/>
                </a:solidFill>
                <a:latin typeface="Comic Sans MS" panose="030F0702030302020204" pitchFamily="66" charset="0"/>
              </a:rPr>
              <a:t> moraš </a:t>
            </a:r>
            <a:r>
              <a:rPr lang="sl-SI" sz="2600" b="1" dirty="0">
                <a:solidFill>
                  <a:srgbClr val="0000FF"/>
                </a:solidFill>
                <a:latin typeface="Comic Sans MS" panose="030F0702030302020204" pitchFamily="66" charset="0"/>
              </a:rPr>
              <a:t>biti pripravljen na nepredvidene dogodke</a:t>
            </a:r>
            <a:r>
              <a:rPr lang="sl-SI" sz="2600" b="1" dirty="0" smtClean="0">
                <a:solidFill>
                  <a:srgbClr val="0000FF"/>
                </a:solidFill>
                <a:latin typeface="Comic Sans MS" panose="030F0702030302020204" pitchFamily="66" charset="0"/>
              </a:rPr>
              <a:t>.</a:t>
            </a:r>
            <a:endParaRPr lang="sl-SI" sz="2600" b="1" dirty="0">
              <a:solidFill>
                <a:srgbClr val="0000FF"/>
              </a:solidFill>
              <a:latin typeface="Comic Sans MS" panose="030F0702030302020204" pitchFamily="66"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188" y="819363"/>
            <a:ext cx="2341617" cy="3041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8462"/>
            <a:ext cx="4674120" cy="58724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4004403"/>
      </p:ext>
    </p:extLst>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0"/>
            <a:ext cx="1285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ChangeArrowheads="1"/>
          </p:cNvSpPr>
          <p:nvPr/>
        </p:nvSpPr>
        <p:spPr bwMode="auto">
          <a:xfrm>
            <a:off x="153824" y="75361"/>
            <a:ext cx="8858312" cy="677108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sl-SI" sz="2800" b="1" dirty="0" smtClean="0">
                <a:solidFill>
                  <a:srgbClr val="0000FF"/>
                </a:solidFill>
                <a:latin typeface="Comic Sans MS" panose="030F0702030302020204" pitchFamily="66" charset="0"/>
              </a:rPr>
              <a:t>Kajenje </a:t>
            </a:r>
            <a:r>
              <a:rPr lang="sl-SI" sz="2800" b="1" dirty="0">
                <a:solidFill>
                  <a:srgbClr val="0000FF"/>
                </a:solidFill>
                <a:latin typeface="Comic Sans MS" panose="030F0702030302020204" pitchFamily="66" charset="0"/>
              </a:rPr>
              <a:t>na delovnih mestih je prepovedano. </a:t>
            </a:r>
            <a:endParaRPr lang="sl-SI" sz="2800" b="1" dirty="0" smtClean="0">
              <a:solidFill>
                <a:srgbClr val="0000FF"/>
              </a:solidFill>
              <a:latin typeface="Comic Sans MS" panose="030F0702030302020204" pitchFamily="66" charset="0"/>
            </a:endParaRPr>
          </a:p>
          <a:p>
            <a:endParaRPr lang="sl-SI" sz="1400" b="1" dirty="0">
              <a:solidFill>
                <a:srgbClr val="9933FF"/>
              </a:solidFill>
              <a:latin typeface="Comic Sans MS" panose="030F0702030302020204" pitchFamily="66" charset="0"/>
            </a:endParaRPr>
          </a:p>
          <a:p>
            <a:r>
              <a:rPr lang="sl-SI" sz="2800" b="1" dirty="0" smtClean="0">
                <a:solidFill>
                  <a:srgbClr val="CC00FF"/>
                </a:solidFill>
                <a:latin typeface="Comic Sans MS" panose="030F0702030302020204" pitchFamily="66" charset="0"/>
              </a:rPr>
              <a:t>Če si kadilec</a:t>
            </a:r>
            <a:r>
              <a:rPr lang="sl-SI" sz="2800" b="1" dirty="0">
                <a:solidFill>
                  <a:srgbClr val="CC00FF"/>
                </a:solidFill>
                <a:latin typeface="Comic Sans MS" panose="030F0702030302020204" pitchFamily="66" charset="0"/>
              </a:rPr>
              <a:t>, smeš kaditi samo med odmori v posebej </a:t>
            </a:r>
            <a:r>
              <a:rPr lang="sl-SI" sz="2800" b="1" dirty="0" smtClean="0">
                <a:solidFill>
                  <a:srgbClr val="CC00FF"/>
                </a:solidFill>
                <a:latin typeface="Comic Sans MS" panose="030F0702030302020204" pitchFamily="66" charset="0"/>
              </a:rPr>
              <a:t>za to </a:t>
            </a:r>
            <a:r>
              <a:rPr lang="sl-SI" sz="2800" b="1" dirty="0">
                <a:solidFill>
                  <a:srgbClr val="CC00FF"/>
                </a:solidFill>
                <a:latin typeface="Comic Sans MS" panose="030F0702030302020204" pitchFamily="66" charset="0"/>
              </a:rPr>
              <a:t>namenjenih prostorih. </a:t>
            </a:r>
            <a:endParaRPr lang="sl-SI" sz="2800" b="1" dirty="0" smtClean="0">
              <a:solidFill>
                <a:srgbClr val="CC00FF"/>
              </a:solidFill>
              <a:latin typeface="Comic Sans MS" panose="030F0702030302020204" pitchFamily="66" charset="0"/>
            </a:endParaRPr>
          </a:p>
          <a:p>
            <a:endParaRPr lang="sl-SI" sz="1400" b="1" dirty="0">
              <a:solidFill>
                <a:srgbClr val="9933FF"/>
              </a:solidFill>
              <a:latin typeface="Comic Sans MS" panose="030F0702030302020204" pitchFamily="66" charset="0"/>
            </a:endParaRPr>
          </a:p>
          <a:p>
            <a:r>
              <a:rPr lang="sl-SI" sz="2800" b="1" dirty="0" smtClean="0">
                <a:solidFill>
                  <a:srgbClr val="0000FF"/>
                </a:solidFill>
                <a:latin typeface="Comic Sans MS" panose="030F0702030302020204" pitchFamily="66" charset="0"/>
              </a:rPr>
              <a:t>Vemo</a:t>
            </a:r>
            <a:r>
              <a:rPr lang="sl-SI" sz="2800" b="1" dirty="0">
                <a:solidFill>
                  <a:srgbClr val="0000FF"/>
                </a:solidFill>
                <a:latin typeface="Comic Sans MS" panose="030F0702030302020204" pitchFamily="66" charset="0"/>
              </a:rPr>
              <a:t>, da se dobro zavedaš</a:t>
            </a:r>
            <a:r>
              <a:rPr lang="sl-SI" sz="2800" b="1" dirty="0" smtClean="0">
                <a:solidFill>
                  <a:srgbClr val="0000FF"/>
                </a:solidFill>
                <a:latin typeface="Comic Sans MS" panose="030F0702030302020204" pitchFamily="66" charset="0"/>
              </a:rPr>
              <a:t>, da </a:t>
            </a:r>
            <a:r>
              <a:rPr lang="sl-SI" sz="2800" b="1" dirty="0">
                <a:solidFill>
                  <a:srgbClr val="0000FF"/>
                </a:solidFill>
                <a:latin typeface="Comic Sans MS" panose="030F0702030302020204" pitchFamily="66" charset="0"/>
              </a:rPr>
              <a:t>kajenje škoduje zdravju, poleg tega zmanjšuje </a:t>
            </a:r>
            <a:r>
              <a:rPr lang="sl-SI" sz="2800" b="1" dirty="0" smtClean="0">
                <a:solidFill>
                  <a:srgbClr val="0000FF"/>
                </a:solidFill>
                <a:latin typeface="Comic Sans MS" panose="030F0702030302020204" pitchFamily="66" charset="0"/>
              </a:rPr>
              <a:t>zbranost </a:t>
            </a:r>
            <a:r>
              <a:rPr lang="it-IT" sz="2800" b="1" dirty="0" smtClean="0">
                <a:solidFill>
                  <a:srgbClr val="0000FF"/>
                </a:solidFill>
                <a:latin typeface="Comic Sans MS" panose="030F0702030302020204" pitchFamily="66" charset="0"/>
              </a:rPr>
              <a:t>pri </a:t>
            </a:r>
            <a:r>
              <a:rPr lang="it-IT" sz="2800" b="1" dirty="0">
                <a:solidFill>
                  <a:srgbClr val="0000FF"/>
                </a:solidFill>
                <a:latin typeface="Comic Sans MS" panose="030F0702030302020204" pitchFamily="66" charset="0"/>
              </a:rPr>
              <a:t>delu, </a:t>
            </a:r>
            <a:r>
              <a:rPr lang="it-IT" sz="2800" b="1" dirty="0" err="1">
                <a:solidFill>
                  <a:srgbClr val="0000FF"/>
                </a:solidFill>
                <a:latin typeface="Comic Sans MS" panose="030F0702030302020204" pitchFamily="66" charset="0"/>
              </a:rPr>
              <a:t>kar</a:t>
            </a:r>
            <a:r>
              <a:rPr lang="it-IT" sz="2800" b="1" dirty="0">
                <a:solidFill>
                  <a:srgbClr val="0000FF"/>
                </a:solidFill>
                <a:latin typeface="Comic Sans MS" panose="030F0702030302020204" pitchFamily="66" charset="0"/>
              </a:rPr>
              <a:t> </a:t>
            </a:r>
            <a:r>
              <a:rPr lang="it-IT" sz="2800" b="1" dirty="0" err="1">
                <a:solidFill>
                  <a:srgbClr val="0000FF"/>
                </a:solidFill>
                <a:latin typeface="Comic Sans MS" panose="030F0702030302020204" pitchFamily="66" charset="0"/>
              </a:rPr>
              <a:t>lahko</a:t>
            </a:r>
            <a:r>
              <a:rPr lang="it-IT" sz="2800" b="1" dirty="0">
                <a:solidFill>
                  <a:srgbClr val="0000FF"/>
                </a:solidFill>
                <a:latin typeface="Comic Sans MS" panose="030F0702030302020204" pitchFamily="66" charset="0"/>
              </a:rPr>
              <a:t> </a:t>
            </a:r>
            <a:r>
              <a:rPr lang="it-IT" sz="2800" b="1" dirty="0" err="1">
                <a:solidFill>
                  <a:srgbClr val="0000FF"/>
                </a:solidFill>
                <a:latin typeface="Comic Sans MS" panose="030F0702030302020204" pitchFamily="66" charset="0"/>
              </a:rPr>
              <a:t>privede</a:t>
            </a:r>
            <a:r>
              <a:rPr lang="it-IT" sz="2800" b="1" dirty="0">
                <a:solidFill>
                  <a:srgbClr val="0000FF"/>
                </a:solidFill>
                <a:latin typeface="Comic Sans MS" panose="030F0702030302020204" pitchFamily="66" charset="0"/>
              </a:rPr>
              <a:t> do </a:t>
            </a:r>
            <a:r>
              <a:rPr lang="it-IT" sz="2800" b="1" dirty="0" err="1">
                <a:solidFill>
                  <a:srgbClr val="0000FF"/>
                </a:solidFill>
                <a:latin typeface="Comic Sans MS" panose="030F0702030302020204" pitchFamily="66" charset="0"/>
              </a:rPr>
              <a:t>nezgode</a:t>
            </a:r>
            <a:r>
              <a:rPr lang="it-IT" sz="2800" b="1" dirty="0">
                <a:solidFill>
                  <a:srgbClr val="0000FF"/>
                </a:solidFill>
                <a:latin typeface="Comic Sans MS" panose="030F0702030302020204" pitchFamily="66" charset="0"/>
              </a:rPr>
              <a:t> pri delu. </a:t>
            </a:r>
            <a:endParaRPr lang="sl-SI" sz="2800" b="1" dirty="0" smtClean="0">
              <a:solidFill>
                <a:srgbClr val="0000FF"/>
              </a:solidFill>
              <a:latin typeface="Comic Sans MS" panose="030F0702030302020204" pitchFamily="66" charset="0"/>
            </a:endParaRPr>
          </a:p>
          <a:p>
            <a:endParaRPr lang="sl-SI" sz="1400" b="1" dirty="0">
              <a:solidFill>
                <a:srgbClr val="9933FF"/>
              </a:solidFill>
              <a:latin typeface="Comic Sans MS" panose="030F0702030302020204" pitchFamily="66" charset="0"/>
            </a:endParaRPr>
          </a:p>
          <a:p>
            <a:r>
              <a:rPr lang="it-IT" sz="2800" b="1" dirty="0" smtClean="0">
                <a:solidFill>
                  <a:srgbClr val="CC00FF"/>
                </a:solidFill>
                <a:latin typeface="Comic Sans MS" panose="030F0702030302020204" pitchFamily="66" charset="0"/>
              </a:rPr>
              <a:t>Če </a:t>
            </a:r>
            <a:r>
              <a:rPr lang="it-IT" sz="2800" b="1" dirty="0" err="1" smtClean="0">
                <a:solidFill>
                  <a:srgbClr val="CC00FF"/>
                </a:solidFill>
                <a:latin typeface="Comic Sans MS" panose="030F0702030302020204" pitchFamily="66" charset="0"/>
              </a:rPr>
              <a:t>delaš</a:t>
            </a:r>
            <a:r>
              <a:rPr lang="sl-SI" sz="2800" b="1" dirty="0" smtClean="0">
                <a:solidFill>
                  <a:srgbClr val="CC00FF"/>
                </a:solidFill>
                <a:latin typeface="Comic Sans MS" panose="030F0702030302020204" pitchFamily="66" charset="0"/>
              </a:rPr>
              <a:t> z </a:t>
            </a:r>
            <a:r>
              <a:rPr lang="sl-SI" sz="2800" b="1" dirty="0">
                <a:solidFill>
                  <a:srgbClr val="CC00FF"/>
                </a:solidFill>
                <a:latin typeface="Comic Sans MS" panose="030F0702030302020204" pitchFamily="66" charset="0"/>
              </a:rPr>
              <a:t>vnetljivimi snovmi, lahko povzročiš celo </a:t>
            </a:r>
            <a:r>
              <a:rPr lang="sl-SI" sz="2800" b="1" dirty="0" smtClean="0">
                <a:solidFill>
                  <a:srgbClr val="CC00FF"/>
                </a:solidFill>
                <a:latin typeface="Comic Sans MS" panose="030F0702030302020204" pitchFamily="66" charset="0"/>
              </a:rPr>
              <a:t>eksplozijo ali </a:t>
            </a:r>
            <a:r>
              <a:rPr lang="sl-SI" sz="2800" b="1" dirty="0">
                <a:solidFill>
                  <a:srgbClr val="CC00FF"/>
                </a:solidFill>
                <a:latin typeface="Comic Sans MS" panose="030F0702030302020204" pitchFamily="66" charset="0"/>
              </a:rPr>
              <a:t>požar. </a:t>
            </a:r>
            <a:endParaRPr lang="sl-SI" sz="2800" b="1" dirty="0" smtClean="0">
              <a:solidFill>
                <a:srgbClr val="CC00FF"/>
              </a:solidFill>
              <a:latin typeface="Comic Sans MS" panose="030F0702030302020204" pitchFamily="66" charset="0"/>
            </a:endParaRPr>
          </a:p>
          <a:p>
            <a:endParaRPr lang="sl-SI" sz="1400" b="1" dirty="0">
              <a:solidFill>
                <a:srgbClr val="0000FF"/>
              </a:solidFill>
              <a:latin typeface="Comic Sans MS" panose="030F0702030302020204" pitchFamily="66" charset="0"/>
            </a:endParaRPr>
          </a:p>
          <a:p>
            <a:r>
              <a:rPr lang="sl-SI" sz="2800" b="1" dirty="0" smtClean="0">
                <a:solidFill>
                  <a:srgbClr val="0000FF"/>
                </a:solidFill>
                <a:latin typeface="Comic Sans MS" panose="030F0702030302020204" pitchFamily="66" charset="0"/>
              </a:rPr>
              <a:t>Razmisli</a:t>
            </a:r>
            <a:r>
              <a:rPr lang="sl-SI" sz="2800" b="1" dirty="0">
                <a:solidFill>
                  <a:srgbClr val="0000FF"/>
                </a:solidFill>
                <a:latin typeface="Comic Sans MS" panose="030F0702030302020204" pitchFamily="66" charset="0"/>
              </a:rPr>
              <a:t>, ali ne bi kazalo povsem </a:t>
            </a:r>
            <a:r>
              <a:rPr lang="sl-SI" sz="2800" b="1" dirty="0" smtClean="0">
                <a:solidFill>
                  <a:srgbClr val="0000FF"/>
                </a:solidFill>
                <a:latin typeface="Comic Sans MS" panose="030F0702030302020204" pitchFamily="66" charset="0"/>
              </a:rPr>
              <a:t>opustiti kajenje</a:t>
            </a:r>
            <a:r>
              <a:rPr lang="sl-SI" sz="2800" b="1" dirty="0">
                <a:solidFill>
                  <a:srgbClr val="0000FF"/>
                </a:solidFill>
                <a:latin typeface="Comic Sans MS" panose="030F0702030302020204" pitchFamily="66" charset="0"/>
              </a:rPr>
              <a:t>.</a:t>
            </a:r>
          </a:p>
          <a:p>
            <a:endParaRPr lang="sl-SI" sz="1400" b="1" dirty="0" smtClean="0">
              <a:solidFill>
                <a:srgbClr val="9933FF"/>
              </a:solidFill>
              <a:latin typeface="Comic Sans MS" panose="030F0702030302020204" pitchFamily="66" charset="0"/>
            </a:endParaRPr>
          </a:p>
          <a:p>
            <a:r>
              <a:rPr lang="sl-SI" sz="2800" b="1" dirty="0" smtClean="0">
                <a:latin typeface="Comic Sans MS" panose="030F0702030302020204" pitchFamily="66" charset="0"/>
              </a:rPr>
              <a:t>ZAPOMNI </a:t>
            </a:r>
            <a:r>
              <a:rPr lang="sl-SI" sz="2800" b="1" dirty="0">
                <a:latin typeface="Comic Sans MS" panose="030F0702030302020204" pitchFamily="66" charset="0"/>
              </a:rPr>
              <a:t>si tudi naslednje</a:t>
            </a:r>
            <a:r>
              <a:rPr lang="sl-SI" sz="2800" b="1" dirty="0" smtClean="0">
                <a:latin typeface="Comic Sans MS" panose="030F0702030302020204" pitchFamily="66" charset="0"/>
              </a:rPr>
              <a:t>:</a:t>
            </a:r>
          </a:p>
          <a:p>
            <a:endParaRPr lang="sl-SI" sz="1400" b="1" dirty="0">
              <a:solidFill>
                <a:srgbClr val="9933FF"/>
              </a:solidFill>
              <a:latin typeface="Comic Sans MS" panose="030F0702030302020204" pitchFamily="66" charset="0"/>
            </a:endParaRPr>
          </a:p>
          <a:p>
            <a:r>
              <a:rPr lang="sl-SI" sz="2800" b="1" dirty="0">
                <a:solidFill>
                  <a:srgbClr val="CC00FF"/>
                </a:solidFill>
                <a:latin typeface="Comic Sans MS" panose="030F0702030302020204" pitchFamily="66" charset="0"/>
              </a:rPr>
              <a:t>Če boš užival alkoholne pijače, droge in če boš </a:t>
            </a:r>
            <a:r>
              <a:rPr lang="sl-SI" sz="2800" b="1" dirty="0" smtClean="0">
                <a:solidFill>
                  <a:srgbClr val="CC00FF"/>
                </a:solidFill>
                <a:latin typeface="Comic Sans MS" panose="030F0702030302020204" pitchFamily="66" charset="0"/>
              </a:rPr>
              <a:t>kadil </a:t>
            </a:r>
            <a:r>
              <a:rPr lang="pt-BR" sz="2800" b="1" dirty="0" smtClean="0">
                <a:solidFill>
                  <a:srgbClr val="CC00FF"/>
                </a:solidFill>
                <a:latin typeface="Comic Sans MS" panose="030F0702030302020204" pitchFamily="66" charset="0"/>
              </a:rPr>
              <a:t>na </a:t>
            </a:r>
            <a:r>
              <a:rPr lang="pt-BR" sz="2800" b="1" dirty="0">
                <a:solidFill>
                  <a:srgbClr val="CC00FF"/>
                </a:solidFill>
                <a:latin typeface="Comic Sans MS" panose="030F0702030302020204" pitchFamily="66" charset="0"/>
              </a:rPr>
              <a:t>delovnem mestu, lahko izgubiš službo.</a:t>
            </a:r>
            <a:endParaRPr lang="sl-SI" altLang="zh-CN" sz="2800" b="1" dirty="0">
              <a:solidFill>
                <a:srgbClr val="CC00FF"/>
              </a:solidFill>
              <a:latin typeface="Comic Sans MS" panose="030F0702030302020204" pitchFamily="66" charset="0"/>
            </a:endParaRPr>
          </a:p>
        </p:txBody>
      </p:sp>
    </p:spTree>
    <p:extLst>
      <p:ext uri="{BB962C8B-B14F-4D97-AF65-F5344CB8AC3E}">
        <p14:creationId xmlns:p14="http://schemas.microsoft.com/office/powerpoint/2010/main" val="407795724"/>
      </p:ext>
    </p:extLst>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0"/>
            <a:ext cx="1285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
          <p:cNvSpPr>
            <a:spLocks noChangeArrowheads="1"/>
          </p:cNvSpPr>
          <p:nvPr/>
        </p:nvSpPr>
        <p:spPr bwMode="auto">
          <a:xfrm>
            <a:off x="236414" y="44624"/>
            <a:ext cx="8786812" cy="1938992"/>
          </a:xfrm>
          <a:prstGeom prst="rect">
            <a:avLst/>
          </a:prstGeom>
          <a:solidFill>
            <a:srgbClr val="0070C0"/>
          </a:solidFill>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sl-SI" altLang="zh-CN" sz="4000" b="1" dirty="0">
                <a:solidFill>
                  <a:schemeClr val="bg1"/>
                </a:solidFill>
                <a:latin typeface="Comic Sans MS" pitchFamily="66" charset="0"/>
                <a:ea typeface="SimSun" pitchFamily="2" charset="-122"/>
              </a:rPr>
              <a:t>Za doseganje navedenih ciljev potrebno je sprejeti in izvajati določene a</a:t>
            </a:r>
            <a:r>
              <a:rPr lang="sl-SI" altLang="zh-CN" sz="4000" b="1" dirty="0">
                <a:solidFill>
                  <a:schemeClr val="bg1"/>
                </a:solidFill>
                <a:latin typeface="Comic Sans MS" pitchFamily="66" charset="0"/>
                <a:ea typeface="Calibri" pitchFamily="34" charset="0"/>
                <a:cs typeface="Calibri" pitchFamily="34" charset="0"/>
              </a:rPr>
              <a:t>ktivnosti</a:t>
            </a:r>
            <a:r>
              <a:rPr lang="sl-SI" altLang="zh-CN" sz="4000" b="1" dirty="0">
                <a:solidFill>
                  <a:schemeClr val="bg1"/>
                </a:solidFill>
                <a:latin typeface="Comic Sans MS" pitchFamily="66" charset="0"/>
                <a:ea typeface="SimSun" pitchFamily="2" charset="-122"/>
              </a:rPr>
              <a:t> kot so</a:t>
            </a:r>
            <a:r>
              <a:rPr lang="sl-SI" altLang="zh-CN" sz="4000" b="1" dirty="0" smtClean="0">
                <a:solidFill>
                  <a:schemeClr val="bg1"/>
                </a:solidFill>
                <a:latin typeface="Comic Sans MS" pitchFamily="66" charset="0"/>
                <a:ea typeface="Calibri" pitchFamily="34" charset="0"/>
                <a:cs typeface="Calibri" pitchFamily="34" charset="0"/>
              </a:rPr>
              <a:t>:</a:t>
            </a:r>
            <a:endParaRPr lang="sl-SI" altLang="zh-CN" sz="1400" b="1" dirty="0">
              <a:solidFill>
                <a:schemeClr val="bg1"/>
              </a:solidFill>
              <a:latin typeface="Comic Sans MS" pitchFamily="66" charset="0"/>
            </a:endParaRPr>
          </a:p>
        </p:txBody>
      </p:sp>
      <p:pic>
        <p:nvPicPr>
          <p:cNvPr id="4" name="Slika 3" descr="http://www.eurodesk.si/fileadmin/user_upload/doc/NOVICE_dokumenti/mesecne_novice_2011/naslovka_marec.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23528" y="2138661"/>
            <a:ext cx="3888432" cy="42484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Pravokotnik 1"/>
          <p:cNvSpPr/>
          <p:nvPr/>
        </p:nvSpPr>
        <p:spPr>
          <a:xfrm>
            <a:off x="4427984" y="2370071"/>
            <a:ext cx="4595242" cy="3785652"/>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spcBef>
                <a:spcPct val="0"/>
              </a:spcBef>
              <a:buClr>
                <a:srgbClr val="9900CC"/>
              </a:buClr>
              <a:buFont typeface="Wingdings" pitchFamily="2" charset="2"/>
              <a:buChar char="ü"/>
            </a:pPr>
            <a:r>
              <a:rPr lang="sl-SI" altLang="zh-CN" sz="2400" b="1" dirty="0">
                <a:solidFill>
                  <a:srgbClr val="0000FF"/>
                </a:solidFill>
                <a:latin typeface="Comic Sans MS" pitchFamily="66" charset="0"/>
                <a:ea typeface="Calibri" pitchFamily="34" charset="0"/>
                <a:cs typeface="Calibri" pitchFamily="34" charset="0"/>
              </a:rPr>
              <a:t>usklajevanje dela </a:t>
            </a:r>
            <a:r>
              <a:rPr lang="sl-SI" altLang="zh-CN" sz="2400" b="1" dirty="0" smtClean="0">
                <a:solidFill>
                  <a:srgbClr val="0000FF"/>
                </a:solidFill>
                <a:latin typeface="Comic Sans MS" pitchFamily="66" charset="0"/>
                <a:ea typeface="Calibri" pitchFamily="34" charset="0"/>
                <a:cs typeface="Calibri" pitchFamily="34" charset="0"/>
              </a:rPr>
              <a:t>in</a:t>
            </a:r>
          </a:p>
          <a:p>
            <a:pPr>
              <a:spcBef>
                <a:spcPct val="0"/>
              </a:spcBef>
              <a:buClr>
                <a:srgbClr val="9900CC"/>
              </a:buClr>
            </a:pPr>
            <a:r>
              <a:rPr lang="sl-SI" altLang="zh-CN" sz="2400" b="1" dirty="0">
                <a:solidFill>
                  <a:srgbClr val="0000FF"/>
                </a:solidFill>
                <a:latin typeface="Comic Sans MS" pitchFamily="66" charset="0"/>
                <a:ea typeface="Calibri" pitchFamily="34" charset="0"/>
                <a:cs typeface="Calibri" pitchFamily="34" charset="0"/>
              </a:rPr>
              <a:t> </a:t>
            </a:r>
            <a:r>
              <a:rPr lang="sl-SI" altLang="zh-CN" sz="2400" b="1" dirty="0" smtClean="0">
                <a:solidFill>
                  <a:srgbClr val="0000FF"/>
                </a:solidFill>
                <a:latin typeface="Comic Sans MS" pitchFamily="66" charset="0"/>
                <a:ea typeface="Calibri" pitchFamily="34" charset="0"/>
                <a:cs typeface="Calibri" pitchFamily="34" charset="0"/>
              </a:rPr>
              <a:t> zasebnega </a:t>
            </a:r>
            <a:r>
              <a:rPr lang="sl-SI" altLang="zh-CN" sz="2400" b="1" dirty="0">
                <a:solidFill>
                  <a:srgbClr val="0000FF"/>
                </a:solidFill>
                <a:latin typeface="Comic Sans MS" pitchFamily="66" charset="0"/>
                <a:ea typeface="Calibri" pitchFamily="34" charset="0"/>
                <a:cs typeface="Calibri" pitchFamily="34" charset="0"/>
              </a:rPr>
              <a:t>življenja,</a:t>
            </a:r>
          </a:p>
          <a:p>
            <a:pPr>
              <a:spcBef>
                <a:spcPct val="0"/>
              </a:spcBef>
              <a:buClr>
                <a:srgbClr val="9900CC"/>
              </a:buClr>
              <a:buFontTx/>
              <a:buNone/>
            </a:pPr>
            <a:endParaRPr lang="sl-SI" altLang="zh-CN" sz="2400" b="1" dirty="0">
              <a:solidFill>
                <a:srgbClr val="0000FF"/>
              </a:solidFill>
              <a:latin typeface="Comic Sans MS" pitchFamily="66" charset="0"/>
            </a:endParaRPr>
          </a:p>
          <a:p>
            <a:pPr algn="just">
              <a:spcBef>
                <a:spcPct val="0"/>
              </a:spcBef>
              <a:buClr>
                <a:srgbClr val="9900CC"/>
              </a:buClr>
              <a:buFont typeface="Wingdings" pitchFamily="2" charset="2"/>
              <a:buChar char="ü"/>
            </a:pPr>
            <a:r>
              <a:rPr lang="sl-SI" altLang="zh-CN" sz="2400" b="1" dirty="0">
                <a:solidFill>
                  <a:srgbClr val="0000FF"/>
                </a:solidFill>
                <a:latin typeface="Comic Sans MS" pitchFamily="66" charset="0"/>
                <a:ea typeface="Calibri" pitchFamily="34" charset="0"/>
                <a:cs typeface="Calibri" pitchFamily="34" charset="0"/>
              </a:rPr>
              <a:t>izboljšanje in </a:t>
            </a:r>
            <a:r>
              <a:rPr lang="sl-SI" altLang="zh-CN" sz="2400" b="1" dirty="0" smtClean="0">
                <a:solidFill>
                  <a:srgbClr val="0000FF"/>
                </a:solidFill>
                <a:latin typeface="Comic Sans MS" pitchFamily="66" charset="0"/>
                <a:ea typeface="Calibri" pitchFamily="34" charset="0"/>
                <a:cs typeface="Calibri" pitchFamily="34" charset="0"/>
              </a:rPr>
              <a:t>ohranjanje</a:t>
            </a:r>
          </a:p>
          <a:p>
            <a:pPr algn="just">
              <a:spcBef>
                <a:spcPct val="0"/>
              </a:spcBef>
              <a:buClr>
                <a:srgbClr val="9900CC"/>
              </a:buClr>
            </a:pPr>
            <a:r>
              <a:rPr lang="sl-SI" altLang="zh-CN" sz="2400" b="1" dirty="0" smtClean="0">
                <a:solidFill>
                  <a:srgbClr val="0000FF"/>
                </a:solidFill>
                <a:latin typeface="Comic Sans MS" pitchFamily="66" charset="0"/>
                <a:ea typeface="Calibri" pitchFamily="34" charset="0"/>
                <a:cs typeface="Calibri" pitchFamily="34" charset="0"/>
              </a:rPr>
              <a:t>  duševnega zdravja</a:t>
            </a:r>
            <a:r>
              <a:rPr lang="sl-SI" altLang="zh-CN" sz="2400" b="1" dirty="0">
                <a:solidFill>
                  <a:srgbClr val="0000FF"/>
                </a:solidFill>
                <a:latin typeface="Comic Sans MS" pitchFamily="66" charset="0"/>
                <a:ea typeface="Calibri" pitchFamily="34" charset="0"/>
                <a:cs typeface="Calibri" pitchFamily="34" charset="0"/>
              </a:rPr>
              <a:t>,</a:t>
            </a:r>
          </a:p>
          <a:p>
            <a:pPr>
              <a:spcBef>
                <a:spcPct val="0"/>
              </a:spcBef>
              <a:buClr>
                <a:srgbClr val="9900CC"/>
              </a:buClr>
              <a:buFontTx/>
              <a:buNone/>
            </a:pPr>
            <a:endParaRPr lang="sl-SI" altLang="zh-CN" sz="2400" b="1" dirty="0">
              <a:solidFill>
                <a:srgbClr val="0000FF"/>
              </a:solidFill>
              <a:latin typeface="Comic Sans MS" pitchFamily="66" charset="0"/>
            </a:endParaRPr>
          </a:p>
          <a:p>
            <a:pPr>
              <a:spcBef>
                <a:spcPct val="0"/>
              </a:spcBef>
              <a:buClr>
                <a:srgbClr val="9900CC"/>
              </a:buClr>
              <a:buFont typeface="Wingdings" pitchFamily="2" charset="2"/>
              <a:buChar char="ü"/>
            </a:pPr>
            <a:r>
              <a:rPr lang="sl-SI" altLang="zh-CN" sz="2400" b="1" dirty="0">
                <a:solidFill>
                  <a:srgbClr val="0000FF"/>
                </a:solidFill>
                <a:latin typeface="Comic Sans MS" pitchFamily="66" charset="0"/>
                <a:ea typeface="Calibri" pitchFamily="34" charset="0"/>
                <a:cs typeface="Calibri" pitchFamily="34" charset="0"/>
              </a:rPr>
              <a:t>skrb za zdravje,</a:t>
            </a:r>
          </a:p>
          <a:p>
            <a:pPr>
              <a:spcBef>
                <a:spcPct val="0"/>
              </a:spcBef>
              <a:buClr>
                <a:srgbClr val="9900CC"/>
              </a:buClr>
              <a:buFontTx/>
              <a:buNone/>
            </a:pPr>
            <a:endParaRPr lang="sl-SI" altLang="zh-CN" sz="2400" b="1" dirty="0">
              <a:solidFill>
                <a:srgbClr val="0000FF"/>
              </a:solidFill>
              <a:latin typeface="Comic Sans MS" pitchFamily="66" charset="0"/>
            </a:endParaRPr>
          </a:p>
          <a:p>
            <a:pPr>
              <a:spcBef>
                <a:spcPct val="0"/>
              </a:spcBef>
              <a:buClr>
                <a:srgbClr val="9900CC"/>
              </a:buClr>
              <a:buFont typeface="Wingdings" pitchFamily="2" charset="2"/>
              <a:buChar char="ü"/>
            </a:pPr>
            <a:r>
              <a:rPr lang="sl-SI" altLang="zh-CN" sz="2400" b="1" dirty="0">
                <a:solidFill>
                  <a:srgbClr val="0000FF"/>
                </a:solidFill>
                <a:latin typeface="Comic Sans MS" pitchFamily="66" charset="0"/>
                <a:ea typeface="Calibri" pitchFamily="34" charset="0"/>
                <a:cs typeface="Calibri" pitchFamily="34" charset="0"/>
              </a:rPr>
              <a:t>telesna aktivnost.</a:t>
            </a:r>
            <a:endParaRPr lang="sl-SI" altLang="zh-CN" sz="2400" b="1" dirty="0">
              <a:solidFill>
                <a:srgbClr val="0000FF"/>
              </a:solidFill>
              <a:latin typeface="Comic Sans MS" pitchFamily="66" charset="0"/>
            </a:endParaRPr>
          </a:p>
          <a:p>
            <a:pPr>
              <a:buClr>
                <a:srgbClr val="FFFF00"/>
              </a:buClr>
              <a:buFont typeface="Wingdings" pitchFamily="2" charset="2"/>
              <a:buChar char="ü"/>
            </a:pPr>
            <a:endParaRPr lang="sl-SI" altLang="zh-CN" sz="2400" b="1" dirty="0">
              <a:solidFill>
                <a:srgbClr val="0000FF"/>
              </a:solidFill>
              <a:latin typeface="Comic Sans MS" pitchFamily="66" charset="0"/>
            </a:endParaRPr>
          </a:p>
        </p:txBody>
      </p:sp>
    </p:spTree>
    <p:extLst>
      <p:ext uri="{BB962C8B-B14F-4D97-AF65-F5344CB8AC3E}">
        <p14:creationId xmlns:p14="http://schemas.microsoft.com/office/powerpoint/2010/main" val="3296810868"/>
      </p:ext>
    </p:extLst>
  </p:cSld>
  <p:clrMapOvr>
    <a:masterClrMapping/>
  </p:clrMapOvr>
  <p:transition>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0"/>
            <a:ext cx="1285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ChangeArrowheads="1"/>
          </p:cNvSpPr>
          <p:nvPr/>
        </p:nvSpPr>
        <p:spPr bwMode="auto">
          <a:xfrm>
            <a:off x="214313" y="142875"/>
            <a:ext cx="8715375" cy="1323439"/>
          </a:xfrm>
          <a:prstGeom prst="rect">
            <a:avLst/>
          </a:prstGeom>
          <a:solidFill>
            <a:srgbClr val="0070C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4000" b="1" dirty="0">
                <a:solidFill>
                  <a:schemeClr val="bg1"/>
                </a:solidFill>
                <a:latin typeface="Comic Sans MS" pitchFamily="66" charset="0"/>
                <a:cs typeface="Times New Roman" pitchFamily="18" charset="0"/>
              </a:rPr>
              <a:t>ANALIZA STANJA ZDRAVJA </a:t>
            </a:r>
            <a:r>
              <a:rPr lang="sl-SI" sz="4000" b="1" dirty="0" smtClean="0">
                <a:solidFill>
                  <a:schemeClr val="bg1"/>
                </a:solidFill>
                <a:latin typeface="Comic Sans MS" pitchFamily="66" charset="0"/>
                <a:cs typeface="Times New Roman" pitchFamily="18" charset="0"/>
              </a:rPr>
              <a:t>ZAPOSLENIH</a:t>
            </a:r>
            <a:endParaRPr lang="sl-SI" sz="4000" b="1" dirty="0">
              <a:solidFill>
                <a:schemeClr val="bg1"/>
              </a:solidFill>
              <a:latin typeface="Comic Sans MS" pitchFamily="66" charset="0"/>
              <a:cs typeface="Times New Roman" pitchFamily="18" charset="0"/>
            </a:endParaRPr>
          </a:p>
        </p:txBody>
      </p:sp>
      <p:sp>
        <p:nvSpPr>
          <p:cNvPr id="30724" name="Rectangle 1"/>
          <p:cNvSpPr>
            <a:spLocks noChangeArrowheads="1"/>
          </p:cNvSpPr>
          <p:nvPr/>
        </p:nvSpPr>
        <p:spPr bwMode="auto">
          <a:xfrm>
            <a:off x="285720" y="1785926"/>
            <a:ext cx="8643998" cy="4708981"/>
          </a:xfrm>
          <a:prstGeom prst="rect">
            <a:avLst/>
          </a:prstGeom>
          <a:solidFill>
            <a:srgbClr val="6600CC"/>
          </a:solidFill>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lgn="ctr" eaLnBrk="0" hangingPunct="0">
              <a:defRPr/>
            </a:pPr>
            <a:r>
              <a:rPr lang="sl-SI" sz="4400" b="1" dirty="0">
                <a:solidFill>
                  <a:schemeClr val="bg1"/>
                </a:solidFill>
                <a:latin typeface="Comic Sans MS" pitchFamily="66" charset="0"/>
                <a:cs typeface="Times New Roman" pitchFamily="18" charset="0"/>
              </a:rPr>
              <a:t>Analiza zdravja delavcev predstavlja izhodišče in začetno stopnjo v identificiranju problemov zdravja in varnosti v delovni organizaciji. </a:t>
            </a:r>
            <a:endParaRPr lang="sl-SI" b="1" dirty="0">
              <a:solidFill>
                <a:schemeClr val="bg1"/>
              </a:solidFill>
            </a:endParaRPr>
          </a:p>
          <a:p>
            <a:pPr eaLnBrk="0" hangingPunct="0">
              <a:defRPr/>
            </a:pPr>
            <a:endParaRPr lang="sl-SI" b="1" dirty="0"/>
          </a:p>
          <a:p>
            <a:pPr eaLnBrk="0" hangingPunct="0">
              <a:defRPr/>
            </a:pPr>
            <a:endParaRPr lang="sl-SI" dirty="0"/>
          </a:p>
        </p:txBody>
      </p:sp>
    </p:spTree>
    <p:extLst>
      <p:ext uri="{BB962C8B-B14F-4D97-AF65-F5344CB8AC3E}">
        <p14:creationId xmlns:p14="http://schemas.microsoft.com/office/powerpoint/2010/main" val="987544861"/>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4294967295"/>
          </p:nvPr>
        </p:nvSpPr>
        <p:spPr>
          <a:xfrm>
            <a:off x="395288" y="188913"/>
            <a:ext cx="8748712" cy="6553200"/>
          </a:xfrm>
        </p:spPr>
        <p:style>
          <a:lnRef idx="1">
            <a:schemeClr val="accent3"/>
          </a:lnRef>
          <a:fillRef idx="2">
            <a:schemeClr val="accent3"/>
          </a:fillRef>
          <a:effectRef idx="1">
            <a:schemeClr val="accent3"/>
          </a:effectRef>
          <a:fontRef idx="minor">
            <a:schemeClr val="dk1"/>
          </a:fontRef>
        </p:style>
        <p:txBody>
          <a:bodyPr/>
          <a:lstStyle/>
          <a:p>
            <a:pPr>
              <a:buFontTx/>
              <a:buNone/>
            </a:pPr>
            <a:r>
              <a:rPr lang="sl-SI" altLang="sl-SI" sz="3600" b="1" dirty="0" smtClean="0">
                <a:solidFill>
                  <a:srgbClr val="0000FF"/>
                </a:solidFill>
                <a:latin typeface="Comic Sans MS" pitchFamily="66" charset="0"/>
              </a:rPr>
              <a:t>Pojav, ki prizadene vse več delavcev, </a:t>
            </a:r>
          </a:p>
          <a:p>
            <a:pPr>
              <a:buFontTx/>
              <a:buNone/>
            </a:pPr>
            <a:r>
              <a:rPr lang="sl-SI" altLang="sl-SI" sz="3600" b="1" dirty="0" smtClean="0">
                <a:solidFill>
                  <a:srgbClr val="0000FF"/>
                </a:solidFill>
                <a:latin typeface="Comic Sans MS" pitchFamily="66" charset="0"/>
              </a:rPr>
              <a:t>v različnih kulturah poimenujemo z </a:t>
            </a:r>
          </a:p>
          <a:p>
            <a:pPr>
              <a:buFontTx/>
              <a:buNone/>
            </a:pPr>
            <a:r>
              <a:rPr lang="sl-SI" altLang="sl-SI" sz="3600" b="1" dirty="0" smtClean="0">
                <a:solidFill>
                  <a:srgbClr val="0000FF"/>
                </a:solidFill>
                <a:latin typeface="Comic Sans MS" pitchFamily="66" charset="0"/>
              </a:rPr>
              <a:t>različnimi izrazi:</a:t>
            </a:r>
          </a:p>
          <a:p>
            <a:pPr>
              <a:buFontTx/>
              <a:buNone/>
            </a:pPr>
            <a:endParaRPr lang="sl-SI" altLang="sl-SI" sz="1800" b="1" dirty="0" smtClean="0">
              <a:solidFill>
                <a:srgbClr val="0000FF"/>
              </a:solidFill>
              <a:latin typeface="Comic Sans MS" pitchFamily="66" charset="0"/>
            </a:endParaRPr>
          </a:p>
          <a:p>
            <a:pPr>
              <a:spcBef>
                <a:spcPts val="400"/>
              </a:spcBef>
              <a:buClr>
                <a:srgbClr val="0000FF"/>
              </a:buClr>
              <a:buFont typeface="Wingdings" pitchFamily="2" charset="2"/>
              <a:buChar char="Ø"/>
            </a:pPr>
            <a:r>
              <a:rPr lang="sl-SI" altLang="sl-SI" sz="3600" b="1" dirty="0" err="1" smtClean="0">
                <a:solidFill>
                  <a:srgbClr val="CC00FF"/>
                </a:solidFill>
                <a:latin typeface="Comic Sans MS" pitchFamily="66" charset="0"/>
              </a:rPr>
              <a:t>mobbing</a:t>
            </a:r>
            <a:r>
              <a:rPr lang="sl-SI" altLang="sl-SI" sz="3600" b="1" dirty="0" smtClean="0">
                <a:solidFill>
                  <a:srgbClr val="CC00FF"/>
                </a:solidFill>
                <a:latin typeface="Comic Sans MS" pitchFamily="66" charset="0"/>
              </a:rPr>
              <a:t>, </a:t>
            </a:r>
          </a:p>
          <a:p>
            <a:pPr>
              <a:spcBef>
                <a:spcPts val="400"/>
              </a:spcBef>
              <a:buClr>
                <a:srgbClr val="0000FF"/>
              </a:buClr>
              <a:buFont typeface="Wingdings" pitchFamily="2" charset="2"/>
              <a:buChar char="Ø"/>
            </a:pPr>
            <a:r>
              <a:rPr lang="sl-SI" altLang="sl-SI" sz="3600" b="1" dirty="0" err="1" smtClean="0">
                <a:solidFill>
                  <a:srgbClr val="CC00FF"/>
                </a:solidFill>
                <a:latin typeface="Comic Sans MS" pitchFamily="66" charset="0"/>
              </a:rPr>
              <a:t>bullying</a:t>
            </a:r>
            <a:r>
              <a:rPr lang="sl-SI" altLang="sl-SI" sz="3600" b="1" dirty="0" smtClean="0">
                <a:solidFill>
                  <a:srgbClr val="CC00FF"/>
                </a:solidFill>
                <a:latin typeface="Comic Sans MS" pitchFamily="66" charset="0"/>
              </a:rPr>
              <a:t>,</a:t>
            </a:r>
          </a:p>
          <a:p>
            <a:pPr>
              <a:spcBef>
                <a:spcPts val="400"/>
              </a:spcBef>
              <a:buClr>
                <a:srgbClr val="0000FF"/>
              </a:buClr>
              <a:buFont typeface="Wingdings" pitchFamily="2" charset="2"/>
              <a:buChar char="Ø"/>
            </a:pPr>
            <a:r>
              <a:rPr lang="sl-SI" altLang="sl-SI" sz="3600" b="1" dirty="0" smtClean="0">
                <a:solidFill>
                  <a:srgbClr val="CC00FF"/>
                </a:solidFill>
                <a:latin typeface="Comic Sans MS" pitchFamily="66" charset="0"/>
              </a:rPr>
              <a:t>teroriziranje, </a:t>
            </a:r>
          </a:p>
          <a:p>
            <a:pPr>
              <a:spcBef>
                <a:spcPts val="400"/>
              </a:spcBef>
              <a:buClr>
                <a:srgbClr val="0000FF"/>
              </a:buClr>
              <a:buFont typeface="Wingdings" pitchFamily="2" charset="2"/>
              <a:buChar char="Ø"/>
            </a:pPr>
            <a:r>
              <a:rPr lang="sl-SI" altLang="sl-SI" sz="3600" b="1" dirty="0" err="1" smtClean="0">
                <a:solidFill>
                  <a:srgbClr val="CC00FF"/>
                </a:solidFill>
                <a:latin typeface="Comic Sans MS" pitchFamily="66" charset="0"/>
              </a:rPr>
              <a:t>viktimiziranje</a:t>
            </a:r>
            <a:r>
              <a:rPr lang="sl-SI" altLang="sl-SI" sz="3600" b="1" dirty="0" smtClean="0">
                <a:solidFill>
                  <a:srgbClr val="CC00FF"/>
                </a:solidFill>
                <a:latin typeface="Comic Sans MS" pitchFamily="66" charset="0"/>
              </a:rPr>
              <a:t>, </a:t>
            </a:r>
          </a:p>
          <a:p>
            <a:pPr>
              <a:spcBef>
                <a:spcPts val="400"/>
              </a:spcBef>
              <a:buClr>
                <a:srgbClr val="0000FF"/>
              </a:buClr>
              <a:buFont typeface="Wingdings" pitchFamily="2" charset="2"/>
              <a:buChar char="Ø"/>
            </a:pPr>
            <a:r>
              <a:rPr lang="sl-SI" altLang="sl-SI" sz="3600" b="1" dirty="0" smtClean="0">
                <a:solidFill>
                  <a:srgbClr val="CC00FF"/>
                </a:solidFill>
                <a:latin typeface="Comic Sans MS" pitchFamily="66" charset="0"/>
              </a:rPr>
              <a:t>trpinčenje, </a:t>
            </a:r>
          </a:p>
          <a:p>
            <a:pPr>
              <a:spcBef>
                <a:spcPts val="400"/>
              </a:spcBef>
              <a:buClr>
                <a:srgbClr val="0000FF"/>
              </a:buClr>
              <a:buFont typeface="Wingdings" pitchFamily="2" charset="2"/>
              <a:buChar char="Ø"/>
            </a:pPr>
            <a:r>
              <a:rPr lang="sl-SI" altLang="sl-SI" sz="3600" b="1" dirty="0" smtClean="0">
                <a:solidFill>
                  <a:srgbClr val="CC00FF"/>
                </a:solidFill>
                <a:latin typeface="Comic Sans MS" pitchFamily="66" charset="0"/>
              </a:rPr>
              <a:t>šikaniranje, </a:t>
            </a:r>
          </a:p>
        </p:txBody>
      </p:sp>
      <p:pic>
        <p:nvPicPr>
          <p:cNvPr id="40963" name="Picture 2" descr="http://cdn1.siol.net/sn/img/10/154/634111603259854065_mob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2" y="1944688"/>
            <a:ext cx="3671887" cy="2554287"/>
          </a:xfrm>
          <a:prstGeom prst="rect">
            <a:avLst/>
          </a:prstGeom>
          <a:noFill/>
          <a:ln w="9525">
            <a:solidFill>
              <a:srgbClr val="0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40964" name="Picture 3" descr="http://www.novine.ca/arhiva/2007/1106/slike/MOBING%20-%20ZLOSTAVLJANJE%20NA%20RADNOM%20MESTU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4508500"/>
            <a:ext cx="3671887" cy="223202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600334"/>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0"/>
            <a:ext cx="1285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ChangeArrowheads="1"/>
          </p:cNvSpPr>
          <p:nvPr/>
        </p:nvSpPr>
        <p:spPr bwMode="auto">
          <a:xfrm>
            <a:off x="214313" y="214313"/>
            <a:ext cx="86439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sl-SI" altLang="zh-CN" sz="3200">
              <a:latin typeface="Comic Sans MS" pitchFamily="66" charset="0"/>
              <a:ea typeface="SimSun" pitchFamily="2" charset="-122"/>
              <a:cs typeface="Times New Roman" pitchFamily="18" charset="0"/>
            </a:endParaRPr>
          </a:p>
          <a:p>
            <a:pPr eaLnBrk="0" hangingPunct="0"/>
            <a:endParaRPr lang="sl-SI" altLang="zh-CN" sz="3200">
              <a:latin typeface="Comic Sans MS" pitchFamily="66" charset="0"/>
              <a:ea typeface="SimSun" pitchFamily="2" charset="-122"/>
              <a:cs typeface="Times New Roman" pitchFamily="18" charset="0"/>
            </a:endParaRPr>
          </a:p>
        </p:txBody>
      </p:sp>
      <p:sp>
        <p:nvSpPr>
          <p:cNvPr id="4" name="Rectangle 3"/>
          <p:cNvSpPr/>
          <p:nvPr/>
        </p:nvSpPr>
        <p:spPr>
          <a:xfrm>
            <a:off x="142844" y="142852"/>
            <a:ext cx="8858312" cy="643253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spAutoFit/>
          </a:bodyPr>
          <a:lstStyle/>
          <a:p>
            <a:pPr>
              <a:defRPr/>
            </a:pPr>
            <a:r>
              <a:rPr lang="sl-SI" sz="4200" b="1" dirty="0">
                <a:latin typeface="Comic Sans MS" pitchFamily="66" charset="0"/>
                <a:cs typeface="Times New Roman" pitchFamily="18" charset="0"/>
              </a:rPr>
              <a:t>Da določimo probleme vezane na:</a:t>
            </a:r>
          </a:p>
          <a:p>
            <a:pPr>
              <a:defRPr/>
            </a:pPr>
            <a:endParaRPr lang="sl-SI" sz="1400" b="1" dirty="0">
              <a:latin typeface="Comic Sans MS" pitchFamily="66" charset="0"/>
              <a:cs typeface="Times New Roman" pitchFamily="18" charset="0"/>
            </a:endParaRPr>
          </a:p>
          <a:p>
            <a:pPr>
              <a:buClr>
                <a:schemeClr val="bg1"/>
              </a:buClr>
              <a:buFont typeface="Wingdings" pitchFamily="2" charset="2"/>
              <a:buChar char="ü"/>
              <a:defRPr/>
            </a:pPr>
            <a:r>
              <a:rPr lang="sl-SI" sz="4200" b="1" dirty="0">
                <a:solidFill>
                  <a:srgbClr val="FFFF00"/>
                </a:solidFill>
                <a:latin typeface="Comic Sans MS" pitchFamily="66" charset="0"/>
                <a:cs typeface="Times New Roman" pitchFamily="18" charset="0"/>
              </a:rPr>
              <a:t>zdravje, </a:t>
            </a:r>
          </a:p>
          <a:p>
            <a:pPr>
              <a:buClr>
                <a:schemeClr val="bg1"/>
              </a:buClr>
              <a:buFont typeface="Wingdings" pitchFamily="2" charset="2"/>
              <a:buChar char="ü"/>
              <a:defRPr/>
            </a:pPr>
            <a:endParaRPr lang="sl-SI" sz="1400" b="1" dirty="0">
              <a:solidFill>
                <a:srgbClr val="FFFF00"/>
              </a:solidFill>
              <a:latin typeface="Comic Sans MS" pitchFamily="66" charset="0"/>
              <a:cs typeface="Times New Roman" pitchFamily="18" charset="0"/>
            </a:endParaRPr>
          </a:p>
          <a:p>
            <a:pPr>
              <a:buClr>
                <a:schemeClr val="bg1"/>
              </a:buClr>
              <a:buFont typeface="Wingdings" pitchFamily="2" charset="2"/>
              <a:buChar char="ü"/>
              <a:defRPr/>
            </a:pPr>
            <a:r>
              <a:rPr lang="sl-SI" sz="4200" b="1" dirty="0">
                <a:solidFill>
                  <a:srgbClr val="FFFF00"/>
                </a:solidFill>
                <a:latin typeface="Comic Sans MS" pitchFamily="66" charset="0"/>
                <a:cs typeface="Times New Roman" pitchFamily="18" charset="0"/>
              </a:rPr>
              <a:t>počutje, </a:t>
            </a:r>
          </a:p>
          <a:p>
            <a:pPr>
              <a:buClr>
                <a:schemeClr val="bg1"/>
              </a:buClr>
              <a:buFont typeface="Wingdings" pitchFamily="2" charset="2"/>
              <a:buChar char="ü"/>
              <a:defRPr/>
            </a:pPr>
            <a:endParaRPr lang="sl-SI" sz="1400" b="1" dirty="0">
              <a:solidFill>
                <a:srgbClr val="FFFF00"/>
              </a:solidFill>
              <a:latin typeface="Comic Sans MS" pitchFamily="66" charset="0"/>
              <a:cs typeface="Times New Roman" pitchFamily="18" charset="0"/>
            </a:endParaRPr>
          </a:p>
          <a:p>
            <a:pPr>
              <a:buClr>
                <a:schemeClr val="bg1"/>
              </a:buClr>
              <a:buFont typeface="Wingdings" pitchFamily="2" charset="2"/>
              <a:buChar char="ü"/>
              <a:defRPr/>
            </a:pPr>
            <a:r>
              <a:rPr lang="sl-SI" sz="4200" b="1" dirty="0">
                <a:solidFill>
                  <a:srgbClr val="FFFF00"/>
                </a:solidFill>
                <a:latin typeface="Comic Sans MS" pitchFamily="66" charset="0"/>
                <a:cs typeface="Times New Roman" pitchFamily="18" charset="0"/>
              </a:rPr>
              <a:t>razpoloženje ter </a:t>
            </a:r>
          </a:p>
          <a:p>
            <a:pPr>
              <a:buClr>
                <a:schemeClr val="bg1"/>
              </a:buClr>
              <a:buFont typeface="Wingdings" pitchFamily="2" charset="2"/>
              <a:buChar char="ü"/>
              <a:defRPr/>
            </a:pPr>
            <a:endParaRPr lang="sl-SI" sz="1400" b="1" dirty="0">
              <a:solidFill>
                <a:srgbClr val="FFFF00"/>
              </a:solidFill>
              <a:latin typeface="Comic Sans MS" pitchFamily="66" charset="0"/>
              <a:cs typeface="Times New Roman" pitchFamily="18" charset="0"/>
            </a:endParaRPr>
          </a:p>
          <a:p>
            <a:pPr>
              <a:buClr>
                <a:schemeClr val="bg1"/>
              </a:buClr>
              <a:buFont typeface="Wingdings" pitchFamily="2" charset="2"/>
              <a:buChar char="ü"/>
              <a:defRPr/>
            </a:pPr>
            <a:r>
              <a:rPr lang="sl-SI" sz="4200" b="1" dirty="0">
                <a:solidFill>
                  <a:srgbClr val="FFFF00"/>
                </a:solidFill>
                <a:latin typeface="Comic Sans MS" pitchFamily="66" charset="0"/>
                <a:cs typeface="Times New Roman" pitchFamily="18" charset="0"/>
              </a:rPr>
              <a:t>varnost in zdravje pri delu, </a:t>
            </a:r>
          </a:p>
          <a:p>
            <a:pPr>
              <a:defRPr/>
            </a:pPr>
            <a:endParaRPr lang="sl-SI" sz="2000" b="1" dirty="0">
              <a:latin typeface="Comic Sans MS" pitchFamily="66" charset="0"/>
              <a:cs typeface="Times New Roman" pitchFamily="18" charset="0"/>
            </a:endParaRPr>
          </a:p>
          <a:p>
            <a:pPr algn="ctr">
              <a:defRPr/>
            </a:pPr>
            <a:r>
              <a:rPr lang="sl-SI" sz="4200" b="1" dirty="0">
                <a:latin typeface="Comic Sans MS" pitchFamily="66" charset="0"/>
                <a:cs typeface="Times New Roman" pitchFamily="18" charset="0"/>
              </a:rPr>
              <a:t>potrebno je analizirati dosegljive podatke in jih prikazati s kazalniki zdravja. </a:t>
            </a:r>
            <a:endParaRPr lang="sl-SI" sz="4200" dirty="0"/>
          </a:p>
        </p:txBody>
      </p:sp>
    </p:spTree>
    <p:extLst>
      <p:ext uri="{BB962C8B-B14F-4D97-AF65-F5344CB8AC3E}">
        <p14:creationId xmlns:p14="http://schemas.microsoft.com/office/powerpoint/2010/main" val="3952953028"/>
      </p:ext>
    </p:extLst>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0"/>
            <a:ext cx="1285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5285" y="142852"/>
            <a:ext cx="8786874" cy="6709529"/>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3600" b="1" dirty="0">
                <a:solidFill>
                  <a:srgbClr val="FFFF00"/>
                </a:solidFill>
                <a:latin typeface="Comic Sans MS" pitchFamily="66" charset="0"/>
                <a:cs typeface="Times New Roman" pitchFamily="18" charset="0"/>
              </a:rPr>
              <a:t>Podatkov o zdravju zaposlenih nimamo, imamo pa podatke o</a:t>
            </a:r>
            <a:r>
              <a:rPr lang="sl-SI" sz="3600" b="1" dirty="0" smtClean="0">
                <a:solidFill>
                  <a:srgbClr val="FFFF00"/>
                </a:solidFill>
                <a:latin typeface="Comic Sans MS" pitchFamily="66" charset="0"/>
                <a:cs typeface="Times New Roman" pitchFamily="18" charset="0"/>
              </a:rPr>
              <a:t>:</a:t>
            </a:r>
          </a:p>
          <a:p>
            <a:pPr>
              <a:defRPr/>
            </a:pPr>
            <a:endParaRPr lang="sl-SI" sz="1000" b="1" dirty="0">
              <a:latin typeface="Comic Sans MS" pitchFamily="66" charset="0"/>
              <a:cs typeface="Times New Roman" pitchFamily="18" charset="0"/>
            </a:endParaRPr>
          </a:p>
          <a:p>
            <a:pPr marL="571500" indent="-571500">
              <a:buFont typeface="Wingdings" pitchFamily="2" charset="2"/>
              <a:buChar char="Ø"/>
              <a:defRPr/>
            </a:pPr>
            <a:r>
              <a:rPr lang="sl-SI" sz="3600" b="1" dirty="0">
                <a:solidFill>
                  <a:schemeClr val="bg1"/>
                </a:solidFill>
                <a:latin typeface="Comic Sans MS" pitchFamily="66" charset="0"/>
                <a:cs typeface="Times New Roman" pitchFamily="18" charset="0"/>
              </a:rPr>
              <a:t>boleznih, </a:t>
            </a:r>
          </a:p>
          <a:p>
            <a:pPr marL="571500" indent="-571500">
              <a:buFont typeface="Wingdings" pitchFamily="2" charset="2"/>
              <a:buChar char="Ø"/>
              <a:defRPr/>
            </a:pPr>
            <a:r>
              <a:rPr lang="sl-SI" sz="3600" b="1" dirty="0">
                <a:solidFill>
                  <a:schemeClr val="bg1"/>
                </a:solidFill>
                <a:latin typeface="Comic Sans MS" pitchFamily="66" charset="0"/>
                <a:cs typeface="Times New Roman" pitchFamily="18" charset="0"/>
              </a:rPr>
              <a:t>poškodbah in </a:t>
            </a:r>
          </a:p>
          <a:p>
            <a:pPr marL="571500" indent="-571500">
              <a:buFont typeface="Wingdings" pitchFamily="2" charset="2"/>
              <a:buChar char="Ø"/>
              <a:defRPr/>
            </a:pPr>
            <a:r>
              <a:rPr lang="sl-SI" sz="3600" b="1" dirty="0" smtClean="0"/>
              <a:t>fluktuacija</a:t>
            </a:r>
            <a:r>
              <a:rPr lang="sl-SI" sz="3600" b="1" dirty="0" smtClean="0">
                <a:solidFill>
                  <a:schemeClr val="bg1"/>
                </a:solidFill>
                <a:latin typeface="Comic Sans MS" pitchFamily="66" charset="0"/>
                <a:cs typeface="Times New Roman" pitchFamily="18" charset="0"/>
              </a:rPr>
              <a:t>.</a:t>
            </a:r>
          </a:p>
          <a:p>
            <a:pPr>
              <a:defRPr/>
            </a:pPr>
            <a:r>
              <a:rPr lang="sl-SI" sz="4000" b="1" dirty="0" smtClean="0">
                <a:solidFill>
                  <a:schemeClr val="bg1"/>
                </a:solidFill>
                <a:latin typeface="Comic Sans MS" pitchFamily="66" charset="0"/>
                <a:cs typeface="Times New Roman" pitchFamily="18" charset="0"/>
              </a:rPr>
              <a:t> </a:t>
            </a:r>
            <a:endParaRPr lang="sl-SI" sz="4000" b="1" dirty="0">
              <a:solidFill>
                <a:schemeClr val="bg1"/>
              </a:solidFill>
              <a:latin typeface="Comic Sans MS" pitchFamily="66" charset="0"/>
              <a:cs typeface="Times New Roman" pitchFamily="18" charset="0"/>
            </a:endParaRPr>
          </a:p>
          <a:p>
            <a:pPr algn="ctr">
              <a:defRPr/>
            </a:pPr>
            <a:r>
              <a:rPr lang="sl-SI" sz="4000" b="1" dirty="0" smtClean="0">
                <a:solidFill>
                  <a:srgbClr val="FFFF00"/>
                </a:solidFill>
                <a:latin typeface="Comic Sans MS" pitchFamily="66" charset="0"/>
                <a:cs typeface="Times New Roman" pitchFamily="18" charset="0"/>
              </a:rPr>
              <a:t>To </a:t>
            </a:r>
            <a:r>
              <a:rPr lang="sl-SI" sz="4000" b="1" dirty="0">
                <a:solidFill>
                  <a:srgbClr val="FFFF00"/>
                </a:solidFill>
                <a:latin typeface="Comic Sans MS" pitchFamily="66" charset="0"/>
                <a:cs typeface="Times New Roman" pitchFamily="18" charset="0"/>
              </a:rPr>
              <a:t>so kazalniki negativnega zdravja, na podlagi katerih lahko zaključimo, kaj bi bilo potrebno narediti za izboljšanje zdravja zaposlenih. </a:t>
            </a:r>
            <a:endParaRPr lang="sl-SI" sz="4000" dirty="0">
              <a:solidFill>
                <a:srgbClr val="FFFF00"/>
              </a:solidFill>
            </a:endParaRPr>
          </a:p>
        </p:txBody>
      </p:sp>
    </p:spTree>
    <p:extLst>
      <p:ext uri="{BB962C8B-B14F-4D97-AF65-F5344CB8AC3E}">
        <p14:creationId xmlns:p14="http://schemas.microsoft.com/office/powerpoint/2010/main" val="641192309"/>
      </p:ext>
    </p:extLst>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0"/>
            <a:ext cx="1285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Diagram 11"/>
          <p:cNvGraphicFramePr/>
          <p:nvPr>
            <p:extLst>
              <p:ext uri="{D42A27DB-BD31-4B8C-83A1-F6EECF244321}">
                <p14:modId xmlns:p14="http://schemas.microsoft.com/office/powerpoint/2010/main" val="324852973"/>
              </p:ext>
            </p:extLst>
          </p:nvPr>
        </p:nvGraphicFramePr>
        <p:xfrm>
          <a:off x="142844" y="0"/>
          <a:ext cx="9144000" cy="6643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9597027"/>
      </p:ext>
    </p:extLst>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0" y="0"/>
            <a:ext cx="9144000" cy="6858000"/>
          </a:xfrm>
        </p:spPr>
        <p:txBody>
          <a:bodyPr/>
          <a:lstStyle/>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algn="just" eaLnBrk="1" hangingPunct="1">
              <a:lnSpc>
                <a:spcPct val="80000"/>
              </a:lnSpc>
              <a:spcBef>
                <a:spcPct val="50000"/>
              </a:spcBef>
              <a:buClr>
                <a:srgbClr val="008000"/>
              </a:buClr>
              <a:buFont typeface="Wingdings" pitchFamily="2" charset="2"/>
              <a:buNone/>
            </a:pPr>
            <a:r>
              <a:rPr lang="sl-SI" sz="900" smtClean="0"/>
              <a:t> </a:t>
            </a:r>
          </a:p>
        </p:txBody>
      </p:sp>
      <p:graphicFrame>
        <p:nvGraphicFramePr>
          <p:cNvPr id="4" name="Diagram 3"/>
          <p:cNvGraphicFramePr/>
          <p:nvPr/>
        </p:nvGraphicFramePr>
        <p:xfrm>
          <a:off x="142844" y="142852"/>
          <a:ext cx="8715436" cy="6572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692696"/>
            <a:ext cx="8194188" cy="548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811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0" y="0"/>
            <a:ext cx="9144000" cy="6858000"/>
          </a:xfrm>
        </p:spPr>
        <p:txBody>
          <a:bodyPr/>
          <a:lstStyle/>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eaLnBrk="1" hangingPunct="1">
              <a:lnSpc>
                <a:spcPct val="80000"/>
              </a:lnSpc>
              <a:buFontTx/>
              <a:buNone/>
            </a:pPr>
            <a:endParaRPr lang="sl-SI" sz="2000" smtClean="0"/>
          </a:p>
          <a:p>
            <a:pPr algn="just" eaLnBrk="1" hangingPunct="1">
              <a:lnSpc>
                <a:spcPct val="80000"/>
              </a:lnSpc>
              <a:spcBef>
                <a:spcPct val="50000"/>
              </a:spcBef>
              <a:buClr>
                <a:srgbClr val="008000"/>
              </a:buClr>
              <a:buFont typeface="Wingdings" pitchFamily="2" charset="2"/>
              <a:buNone/>
            </a:pPr>
            <a:r>
              <a:rPr lang="sl-SI" sz="900" smtClean="0"/>
              <a:t> </a:t>
            </a:r>
          </a:p>
        </p:txBody>
      </p:sp>
      <p:pic>
        <p:nvPicPr>
          <p:cNvPr id="1026" name="Picture 2"/>
          <p:cNvPicPr>
            <a:picLocks noChangeAspect="1" noChangeArrowheads="1"/>
          </p:cNvPicPr>
          <p:nvPr/>
        </p:nvPicPr>
        <p:blipFill>
          <a:blip r:embed="rId3"/>
          <a:srcRect/>
          <a:stretch>
            <a:fillRect/>
          </a:stretch>
        </p:blipFill>
        <p:spPr bwMode="auto">
          <a:xfrm>
            <a:off x="857224" y="285728"/>
            <a:ext cx="7215238" cy="6072230"/>
          </a:xfrm>
          <a:prstGeom prst="rect">
            <a:avLst/>
          </a:prstGeom>
          <a:noFill/>
          <a:ln w="9525">
            <a:noFill/>
            <a:miter lim="800000"/>
            <a:headEnd/>
            <a:tailEnd/>
          </a:ln>
          <a:effectLst/>
        </p:spPr>
      </p:pic>
    </p:spTree>
    <p:extLst>
      <p:ext uri="{BB962C8B-B14F-4D97-AF65-F5344CB8AC3E}">
        <p14:creationId xmlns:p14="http://schemas.microsoft.com/office/powerpoint/2010/main" val="420432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0"/>
            <a:ext cx="1285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4"/>
          <p:cNvSpPr>
            <a:spLocks noChangeArrowheads="1"/>
          </p:cNvSpPr>
          <p:nvPr/>
        </p:nvSpPr>
        <p:spPr bwMode="auto">
          <a:xfrm>
            <a:off x="320080" y="476672"/>
            <a:ext cx="8644408" cy="5755422"/>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4800" b="1" dirty="0">
                <a:solidFill>
                  <a:srgbClr val="FFFF00"/>
                </a:solidFill>
                <a:latin typeface="Comic Sans MS" pitchFamily="66" charset="0"/>
              </a:rPr>
              <a:t>Koristi za </a:t>
            </a:r>
            <a:r>
              <a:rPr lang="sl-SI" sz="4800" b="1" dirty="0" smtClean="0">
                <a:solidFill>
                  <a:srgbClr val="FFFF00"/>
                </a:solidFill>
                <a:latin typeface="Comic Sans MS" pitchFamily="66" charset="0"/>
              </a:rPr>
              <a:t>delodajalca</a:t>
            </a:r>
          </a:p>
          <a:p>
            <a:pPr algn="ctr">
              <a:defRPr/>
            </a:pPr>
            <a:r>
              <a:rPr lang="sl-SI" sz="4000" b="1" dirty="0" smtClean="0">
                <a:solidFill>
                  <a:srgbClr val="FFFF00"/>
                </a:solidFill>
                <a:latin typeface="Comic Sans MS" pitchFamily="66" charset="0"/>
              </a:rPr>
              <a:t> </a:t>
            </a:r>
            <a:endParaRPr lang="sl-SI" sz="4000" b="1" dirty="0">
              <a:solidFill>
                <a:srgbClr val="FFFF00"/>
              </a:solidFill>
              <a:latin typeface="Comic Sans MS" pitchFamily="66" charset="0"/>
            </a:endParaRPr>
          </a:p>
          <a:p>
            <a:pPr marL="457200" indent="-457200">
              <a:buClr>
                <a:schemeClr val="bg1"/>
              </a:buClr>
              <a:buFont typeface="Wingdings" pitchFamily="2" charset="2"/>
              <a:buChar char="ü"/>
              <a:defRPr/>
            </a:pPr>
            <a:r>
              <a:rPr lang="sl-SI" sz="4000" b="1" dirty="0">
                <a:latin typeface="Comic Sans MS" pitchFamily="66" charset="0"/>
              </a:rPr>
              <a:t>zmanjšano izostajanje od dela, </a:t>
            </a:r>
          </a:p>
          <a:p>
            <a:pPr marL="457200" indent="-457200">
              <a:buClr>
                <a:schemeClr val="bg1"/>
              </a:buClr>
              <a:buFont typeface="Wingdings" pitchFamily="2" charset="2"/>
              <a:buChar char="ü"/>
              <a:defRPr/>
            </a:pPr>
            <a:r>
              <a:rPr lang="sl-SI" sz="4000" b="1" dirty="0">
                <a:latin typeface="Comic Sans MS" pitchFamily="66" charset="0"/>
              </a:rPr>
              <a:t>zmanjšajo</a:t>
            </a:r>
            <a:r>
              <a:rPr lang="it-IT" sz="4000" b="1" dirty="0">
                <a:latin typeface="Comic Sans MS" pitchFamily="66" charset="0"/>
              </a:rPr>
              <a:t> se </a:t>
            </a:r>
            <a:r>
              <a:rPr lang="sl-SI" sz="4000" b="1" dirty="0">
                <a:latin typeface="Comic Sans MS" pitchFamily="66" charset="0"/>
              </a:rPr>
              <a:t>poškodbe pri delu, </a:t>
            </a:r>
          </a:p>
          <a:p>
            <a:pPr marL="457200" indent="-457200">
              <a:buClr>
                <a:schemeClr val="bg1"/>
              </a:buClr>
              <a:buFont typeface="Wingdings" pitchFamily="2" charset="2"/>
              <a:buChar char="ü"/>
              <a:defRPr/>
            </a:pPr>
            <a:r>
              <a:rPr lang="sl-SI" sz="4000" b="1" dirty="0">
                <a:latin typeface="Comic Sans MS" pitchFamily="66" charset="0"/>
              </a:rPr>
              <a:t>večja motivacija, </a:t>
            </a:r>
          </a:p>
          <a:p>
            <a:pPr marL="457200" indent="-457200">
              <a:buClr>
                <a:schemeClr val="bg1"/>
              </a:buClr>
              <a:buFont typeface="Wingdings" pitchFamily="2" charset="2"/>
              <a:buChar char="ü"/>
              <a:defRPr/>
            </a:pPr>
            <a:r>
              <a:rPr lang="sl-SI" sz="4000" b="1" dirty="0">
                <a:latin typeface="Comic Sans MS" pitchFamily="66" charset="0"/>
              </a:rPr>
              <a:t>povečana produktivnost, </a:t>
            </a:r>
          </a:p>
          <a:p>
            <a:pPr marL="457200" indent="-457200">
              <a:buClr>
                <a:schemeClr val="bg1"/>
              </a:buClr>
              <a:buFont typeface="Wingdings" pitchFamily="2" charset="2"/>
              <a:buChar char="ü"/>
              <a:defRPr/>
            </a:pPr>
            <a:r>
              <a:rPr lang="sl-SI" sz="4000" b="1" dirty="0">
                <a:latin typeface="Comic Sans MS" pitchFamily="66" charset="0"/>
              </a:rPr>
              <a:t>lažje zaposlovanje, </a:t>
            </a:r>
          </a:p>
          <a:p>
            <a:pPr marL="457200" indent="-457200">
              <a:buClr>
                <a:schemeClr val="bg1"/>
              </a:buClr>
              <a:buFont typeface="Wingdings" pitchFamily="2" charset="2"/>
              <a:buChar char="ü"/>
              <a:defRPr/>
            </a:pPr>
            <a:r>
              <a:rPr lang="sl-SI" sz="4000" b="1" dirty="0">
                <a:latin typeface="Comic Sans MS" pitchFamily="66" charset="0"/>
              </a:rPr>
              <a:t>manjša fluktuacija zaposlenih, </a:t>
            </a:r>
          </a:p>
          <a:p>
            <a:pPr marL="457200" indent="-457200">
              <a:buClr>
                <a:schemeClr val="bg1"/>
              </a:buClr>
              <a:buFont typeface="Wingdings" pitchFamily="2" charset="2"/>
              <a:buChar char="ü"/>
              <a:defRPr/>
            </a:pPr>
            <a:r>
              <a:rPr lang="sl-SI" sz="4000" b="1" dirty="0">
                <a:latin typeface="Comic Sans MS" pitchFamily="66" charset="0"/>
              </a:rPr>
              <a:t>pozitivna in skrbna podoba, </a:t>
            </a:r>
          </a:p>
        </p:txBody>
      </p:sp>
    </p:spTree>
    <p:extLst>
      <p:ext uri="{BB962C8B-B14F-4D97-AF65-F5344CB8AC3E}">
        <p14:creationId xmlns:p14="http://schemas.microsoft.com/office/powerpoint/2010/main" val="1508471803"/>
      </p:ext>
    </p:extLst>
  </p:cSld>
  <p:clrMapOvr>
    <a:masterClrMapping/>
  </p:clrMapOvr>
  <p:transition>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0"/>
            <a:ext cx="1285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4"/>
          <p:cNvSpPr>
            <a:spLocks noChangeArrowheads="1"/>
          </p:cNvSpPr>
          <p:nvPr/>
        </p:nvSpPr>
        <p:spPr bwMode="auto">
          <a:xfrm>
            <a:off x="467544" y="377106"/>
            <a:ext cx="8136904" cy="6001643"/>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a:spAutoFit/>
          </a:bodyPr>
          <a:lstStyle/>
          <a:p>
            <a:pPr marL="342900" indent="-342900">
              <a:buClr>
                <a:schemeClr val="bg1"/>
              </a:buClr>
              <a:buFont typeface="Wingdings" pitchFamily="2" charset="2"/>
              <a:buChar char="ü"/>
              <a:defRPr/>
            </a:pPr>
            <a:r>
              <a:rPr lang="sl-SI" sz="4000" b="1" dirty="0">
                <a:latin typeface="Comic Sans MS" pitchFamily="66" charset="0"/>
              </a:rPr>
              <a:t>obvladovanje </a:t>
            </a:r>
            <a:r>
              <a:rPr lang="sl-SI" sz="4000" b="1" dirty="0" smtClean="0">
                <a:latin typeface="Comic Sans MS" pitchFamily="66" charset="0"/>
              </a:rPr>
              <a:t>stroškov:</a:t>
            </a:r>
          </a:p>
          <a:p>
            <a:pPr>
              <a:buClr>
                <a:schemeClr val="bg1"/>
              </a:buClr>
              <a:defRPr/>
            </a:pPr>
            <a:endParaRPr lang="sl-SI" sz="4000" b="1" dirty="0" smtClean="0">
              <a:latin typeface="Comic Sans MS" pitchFamily="66" charset="0"/>
            </a:endParaRPr>
          </a:p>
          <a:p>
            <a:pPr marL="457200" indent="-457200">
              <a:buClr>
                <a:schemeClr val="bg1"/>
              </a:buClr>
              <a:buFont typeface="Arial" pitchFamily="34" charset="0"/>
              <a:buChar char="•"/>
              <a:defRPr/>
            </a:pPr>
            <a:r>
              <a:rPr lang="sl-SI" sz="3800" b="1" dirty="0" smtClean="0">
                <a:latin typeface="Comic Sans MS" pitchFamily="66" charset="0"/>
              </a:rPr>
              <a:t>povezanih </a:t>
            </a:r>
            <a:r>
              <a:rPr lang="sl-SI" sz="3800" b="1" dirty="0">
                <a:latin typeface="Comic Sans MS" pitchFamily="66" charset="0"/>
              </a:rPr>
              <a:t>z boleznijo</a:t>
            </a:r>
            <a:r>
              <a:rPr lang="sl-SI" sz="3800" b="1" dirty="0" smtClean="0">
                <a:latin typeface="Comic Sans MS" pitchFamily="66" charset="0"/>
              </a:rPr>
              <a:t>,</a:t>
            </a:r>
          </a:p>
          <a:p>
            <a:pPr marL="457200" indent="-457200">
              <a:buClr>
                <a:schemeClr val="bg1"/>
              </a:buClr>
              <a:buFont typeface="Arial" pitchFamily="34" charset="0"/>
              <a:buChar char="•"/>
              <a:defRPr/>
            </a:pPr>
            <a:r>
              <a:rPr lang="sl-SI" sz="3800" b="1" dirty="0" smtClean="0">
                <a:latin typeface="Comic Sans MS" pitchFamily="66" charset="0"/>
              </a:rPr>
              <a:t>zdravljenjem</a:t>
            </a:r>
            <a:r>
              <a:rPr lang="sl-SI" sz="3800" b="1" dirty="0">
                <a:latin typeface="Comic Sans MS" pitchFamily="66" charset="0"/>
              </a:rPr>
              <a:t>, </a:t>
            </a:r>
            <a:endParaRPr lang="sl-SI" sz="3800" b="1" dirty="0" smtClean="0">
              <a:latin typeface="Comic Sans MS" pitchFamily="66" charset="0"/>
            </a:endParaRPr>
          </a:p>
          <a:p>
            <a:pPr marL="457200" indent="-457200">
              <a:buClr>
                <a:schemeClr val="bg1"/>
              </a:buClr>
              <a:buFont typeface="Arial" pitchFamily="34" charset="0"/>
              <a:buChar char="•"/>
              <a:defRPr/>
            </a:pPr>
            <a:r>
              <a:rPr lang="sl-SI" sz="3800" b="1" dirty="0" smtClean="0">
                <a:latin typeface="Comic Sans MS" pitchFamily="66" charset="0"/>
              </a:rPr>
              <a:t>bolniškimi </a:t>
            </a:r>
            <a:r>
              <a:rPr lang="sl-SI" sz="3800" b="1" dirty="0">
                <a:latin typeface="Comic Sans MS" pitchFamily="66" charset="0"/>
              </a:rPr>
              <a:t>odsotnostmi, </a:t>
            </a:r>
            <a:endParaRPr lang="sl-SI" sz="3800" b="1" dirty="0" smtClean="0">
              <a:latin typeface="Comic Sans MS" pitchFamily="66" charset="0"/>
            </a:endParaRPr>
          </a:p>
          <a:p>
            <a:pPr marL="457200" indent="-457200">
              <a:buClr>
                <a:schemeClr val="bg1"/>
              </a:buClr>
              <a:buFont typeface="Arial" pitchFamily="34" charset="0"/>
              <a:buChar char="•"/>
              <a:defRPr/>
            </a:pPr>
            <a:r>
              <a:rPr lang="sl-SI" sz="3800" b="1" dirty="0" smtClean="0">
                <a:latin typeface="Comic Sans MS" pitchFamily="66" charset="0"/>
              </a:rPr>
              <a:t>poklicnimi boleznimi,</a:t>
            </a:r>
          </a:p>
          <a:p>
            <a:pPr marL="457200" indent="-457200">
              <a:buClr>
                <a:schemeClr val="bg1"/>
              </a:buClr>
              <a:buFont typeface="Arial" pitchFamily="34" charset="0"/>
              <a:buChar char="•"/>
              <a:defRPr/>
            </a:pPr>
            <a:r>
              <a:rPr lang="sl-SI" sz="3800" b="1" dirty="0" smtClean="0">
                <a:latin typeface="Comic Sans MS" pitchFamily="66" charset="0"/>
              </a:rPr>
              <a:t>boleznimi povezanih z </a:t>
            </a:r>
            <a:r>
              <a:rPr lang="sl-SI" sz="3800" b="1" dirty="0">
                <a:latin typeface="Comic Sans MS" pitchFamily="66" charset="0"/>
              </a:rPr>
              <a:t>delom, </a:t>
            </a:r>
            <a:endParaRPr lang="sl-SI" sz="3800" b="1" dirty="0" smtClean="0">
              <a:latin typeface="Comic Sans MS" pitchFamily="66" charset="0"/>
            </a:endParaRPr>
          </a:p>
          <a:p>
            <a:pPr marL="457200" indent="-457200">
              <a:buClr>
                <a:schemeClr val="bg1"/>
              </a:buClr>
              <a:buFont typeface="Arial" pitchFamily="34" charset="0"/>
              <a:buChar char="•"/>
              <a:defRPr/>
            </a:pPr>
            <a:r>
              <a:rPr lang="sl-SI" sz="3800" b="1" dirty="0" smtClean="0">
                <a:latin typeface="Comic Sans MS" pitchFamily="66" charset="0"/>
              </a:rPr>
              <a:t>z </a:t>
            </a:r>
            <a:r>
              <a:rPr lang="sl-SI" sz="3800" b="1" dirty="0">
                <a:latin typeface="Comic Sans MS" pitchFamily="66" charset="0"/>
              </a:rPr>
              <a:t>invalidnostjo in </a:t>
            </a:r>
            <a:endParaRPr lang="sl-SI" sz="3800" b="1" dirty="0" smtClean="0">
              <a:latin typeface="Comic Sans MS" pitchFamily="66" charset="0"/>
            </a:endParaRPr>
          </a:p>
          <a:p>
            <a:pPr marL="457200" indent="-457200">
              <a:buClr>
                <a:schemeClr val="bg1"/>
              </a:buClr>
              <a:buFont typeface="Arial" pitchFamily="34" charset="0"/>
              <a:buChar char="•"/>
              <a:defRPr/>
            </a:pPr>
            <a:r>
              <a:rPr lang="sl-SI" sz="3800" b="1" dirty="0" smtClean="0">
                <a:latin typeface="Comic Sans MS" pitchFamily="66" charset="0"/>
              </a:rPr>
              <a:t>s </a:t>
            </a:r>
            <a:r>
              <a:rPr lang="sl-SI" sz="3800" b="1" dirty="0">
                <a:latin typeface="Comic Sans MS" pitchFamily="66" charset="0"/>
              </a:rPr>
              <a:t>prezgodnjo umrljivostjo</a:t>
            </a:r>
            <a:r>
              <a:rPr lang="sl-SI" sz="3800" b="1" dirty="0" smtClean="0">
                <a:latin typeface="Comic Sans MS" pitchFamily="66" charset="0"/>
              </a:rPr>
              <a:t>.</a:t>
            </a:r>
          </a:p>
          <a:p>
            <a:pPr>
              <a:buClr>
                <a:srgbClr val="FFFF00"/>
              </a:buClr>
              <a:defRPr/>
            </a:pPr>
            <a:r>
              <a:rPr lang="pl-PL" sz="3800" b="1" dirty="0" smtClean="0">
                <a:latin typeface="Comic Sans MS" pitchFamily="66" charset="0"/>
              </a:rPr>
              <a:t> </a:t>
            </a:r>
            <a:endParaRPr lang="pl-PL" sz="3800" b="1" dirty="0">
              <a:latin typeface="Comic Sans MS" pitchFamily="66" charset="0"/>
            </a:endParaRPr>
          </a:p>
        </p:txBody>
      </p:sp>
    </p:spTree>
    <p:extLst>
      <p:ext uri="{BB962C8B-B14F-4D97-AF65-F5344CB8AC3E}">
        <p14:creationId xmlns:p14="http://schemas.microsoft.com/office/powerpoint/2010/main" val="2892296494"/>
      </p:ext>
    </p:extLst>
  </p:cSld>
  <p:clrMapOvr>
    <a:masterClrMapping/>
  </p:clrMapOvr>
  <p:transition>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0"/>
            <a:ext cx="1285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4"/>
          <p:cNvSpPr>
            <a:spLocks noChangeArrowheads="1"/>
          </p:cNvSpPr>
          <p:nvPr/>
        </p:nvSpPr>
        <p:spPr bwMode="auto">
          <a:xfrm>
            <a:off x="107504" y="90389"/>
            <a:ext cx="8928992" cy="6555641"/>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4800" b="1" dirty="0" smtClean="0">
                <a:solidFill>
                  <a:srgbClr val="FFFF00"/>
                </a:solidFill>
                <a:latin typeface="Comic Sans MS" pitchFamily="66" charset="0"/>
              </a:rPr>
              <a:t>Koristi </a:t>
            </a:r>
            <a:r>
              <a:rPr lang="sl-SI" sz="4800" b="1" dirty="0">
                <a:solidFill>
                  <a:srgbClr val="FFFF00"/>
                </a:solidFill>
                <a:latin typeface="Comic Sans MS" pitchFamily="66" charset="0"/>
              </a:rPr>
              <a:t>za zaposlene </a:t>
            </a:r>
          </a:p>
          <a:p>
            <a:pPr>
              <a:defRPr/>
            </a:pPr>
            <a:endParaRPr lang="sl-SI" sz="1200" b="1" dirty="0">
              <a:latin typeface="Comic Sans MS" pitchFamily="66" charset="0"/>
            </a:endParaRPr>
          </a:p>
          <a:p>
            <a:pPr marL="342900" indent="-342900">
              <a:buClr>
                <a:srgbClr val="FFFF00"/>
              </a:buClr>
              <a:buFont typeface="Wingdings" pitchFamily="2" charset="2"/>
              <a:buChar char="ü"/>
              <a:defRPr/>
            </a:pPr>
            <a:r>
              <a:rPr lang="sl-SI" sz="4000" b="1" dirty="0">
                <a:latin typeface="Comic Sans MS" pitchFamily="66" charset="0"/>
              </a:rPr>
              <a:t>varno</a:t>
            </a:r>
            <a:r>
              <a:rPr lang="it-IT" sz="4000" b="1" dirty="0">
                <a:latin typeface="Comic Sans MS" pitchFamily="66" charset="0"/>
              </a:rPr>
              <a:t> in </a:t>
            </a:r>
            <a:r>
              <a:rPr lang="sl-SI" sz="4000" b="1" dirty="0">
                <a:latin typeface="Comic Sans MS" pitchFamily="66" charset="0"/>
              </a:rPr>
              <a:t>zdravo delovno okolje, </a:t>
            </a:r>
          </a:p>
          <a:p>
            <a:pPr marL="342900" indent="-342900">
              <a:buClr>
                <a:srgbClr val="FFFF00"/>
              </a:buClr>
              <a:buFont typeface="Wingdings" pitchFamily="2" charset="2"/>
              <a:buChar char="ü"/>
              <a:defRPr/>
            </a:pPr>
            <a:r>
              <a:rPr lang="sl-SI" sz="4000" b="1" dirty="0">
                <a:latin typeface="Comic Sans MS" pitchFamily="66" charset="0"/>
              </a:rPr>
              <a:t>manjši stres, </a:t>
            </a:r>
            <a:endParaRPr lang="sl-SI" sz="4000" b="1" dirty="0" smtClean="0">
              <a:latin typeface="Comic Sans MS" pitchFamily="66" charset="0"/>
            </a:endParaRPr>
          </a:p>
          <a:p>
            <a:pPr marL="342900" indent="-342900">
              <a:buClr>
                <a:srgbClr val="FFFF00"/>
              </a:buClr>
              <a:buFont typeface="Wingdings" pitchFamily="2" charset="2"/>
              <a:buChar char="ü"/>
              <a:defRPr/>
            </a:pPr>
            <a:r>
              <a:rPr lang="sl-SI" sz="4000" b="1" dirty="0" smtClean="0">
                <a:latin typeface="Comic Sans MS" pitchFamily="66" charset="0"/>
              </a:rPr>
              <a:t>boljše </a:t>
            </a:r>
            <a:r>
              <a:rPr lang="sl-SI" sz="4000" b="1" dirty="0">
                <a:latin typeface="Comic Sans MS" pitchFamily="66" charset="0"/>
              </a:rPr>
              <a:t>zdravje, </a:t>
            </a:r>
          </a:p>
          <a:p>
            <a:pPr marL="342900" indent="-342900">
              <a:buClr>
                <a:srgbClr val="FFFF00"/>
              </a:buClr>
              <a:buFont typeface="Wingdings" pitchFamily="2" charset="2"/>
              <a:buChar char="ü"/>
              <a:defRPr/>
            </a:pPr>
            <a:r>
              <a:rPr lang="sl-SI" sz="4000" b="1" dirty="0" smtClean="0">
                <a:latin typeface="Comic Sans MS" pitchFamily="66" charset="0"/>
              </a:rPr>
              <a:t>boljša kakovost </a:t>
            </a:r>
            <a:r>
              <a:rPr lang="sl-SI" sz="4000" b="1" dirty="0">
                <a:latin typeface="Comic Sans MS" pitchFamily="66" charset="0"/>
              </a:rPr>
              <a:t>dela in življenja, </a:t>
            </a:r>
          </a:p>
          <a:p>
            <a:pPr marL="342900" indent="-342900">
              <a:buClr>
                <a:srgbClr val="FFFF00"/>
              </a:buClr>
              <a:buFont typeface="Wingdings" pitchFamily="2" charset="2"/>
              <a:buChar char="ü"/>
              <a:defRPr/>
            </a:pPr>
            <a:r>
              <a:rPr lang="sl-SI" sz="4000" b="1" dirty="0">
                <a:latin typeface="Comic Sans MS" pitchFamily="66" charset="0"/>
              </a:rPr>
              <a:t>boljše delovno vzdušje, </a:t>
            </a:r>
          </a:p>
          <a:p>
            <a:pPr marL="342900" indent="-342900">
              <a:buClr>
                <a:srgbClr val="FFFF00"/>
              </a:buClr>
              <a:buFont typeface="Wingdings" pitchFamily="2" charset="2"/>
              <a:buChar char="ü"/>
              <a:defRPr/>
            </a:pPr>
            <a:r>
              <a:rPr lang="sl-SI" sz="4000" b="1" dirty="0" smtClean="0">
                <a:latin typeface="Comic Sans MS" pitchFamily="66" charset="0"/>
              </a:rPr>
              <a:t>boljše počutje </a:t>
            </a:r>
            <a:r>
              <a:rPr lang="sl-SI" sz="4000" b="1" dirty="0">
                <a:latin typeface="Comic Sans MS" pitchFamily="66" charset="0"/>
              </a:rPr>
              <a:t>in zadovoljstvo zaposlenih, </a:t>
            </a:r>
          </a:p>
          <a:p>
            <a:pPr marL="342900" indent="-342900">
              <a:buClr>
                <a:srgbClr val="FFFF00"/>
              </a:buClr>
              <a:buFont typeface="Wingdings" pitchFamily="2" charset="2"/>
              <a:buChar char="ü"/>
              <a:defRPr/>
            </a:pPr>
            <a:r>
              <a:rPr lang="pl-PL" sz="4000" b="1" dirty="0">
                <a:latin typeface="Comic Sans MS" pitchFamily="66" charset="0"/>
              </a:rPr>
              <a:t>pridobijo dodatno znanje na področju varovanja zdravja. </a:t>
            </a:r>
          </a:p>
        </p:txBody>
      </p:sp>
    </p:spTree>
    <p:extLst>
      <p:ext uri="{BB962C8B-B14F-4D97-AF65-F5344CB8AC3E}">
        <p14:creationId xmlns:p14="http://schemas.microsoft.com/office/powerpoint/2010/main" val="3745614472"/>
      </p:ext>
    </p:extLst>
  </p:cSld>
  <p:clrMapOvr>
    <a:masterClrMapping/>
  </p:clrMapOvr>
  <p:transition>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0"/>
            <a:ext cx="1285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ChangeArrowheads="1"/>
          </p:cNvSpPr>
          <p:nvPr/>
        </p:nvSpPr>
        <p:spPr bwMode="auto">
          <a:xfrm>
            <a:off x="179512" y="42074"/>
            <a:ext cx="8856984" cy="6740307"/>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spAutoFit/>
          </a:bodyPr>
          <a:lstStyle/>
          <a:p>
            <a:pPr>
              <a:defRPr/>
            </a:pPr>
            <a:r>
              <a:rPr lang="sl-SI" sz="4400" b="1" dirty="0">
                <a:solidFill>
                  <a:schemeClr val="bg1"/>
                </a:solidFill>
                <a:latin typeface="Comic Sans MS" pitchFamily="66" charset="0"/>
              </a:rPr>
              <a:t>Politika na področju zdravja </a:t>
            </a:r>
          </a:p>
          <a:p>
            <a:pPr>
              <a:defRPr/>
            </a:pPr>
            <a:endParaRPr lang="sl-SI" sz="2800" dirty="0">
              <a:solidFill>
                <a:schemeClr val="bg1"/>
              </a:solidFill>
              <a:latin typeface="Comic Sans MS" pitchFamily="66" charset="0"/>
            </a:endParaRPr>
          </a:p>
          <a:p>
            <a:pPr algn="ctr">
              <a:defRPr/>
            </a:pPr>
            <a:r>
              <a:rPr lang="sl-SI" sz="3600" b="1" dirty="0">
                <a:solidFill>
                  <a:srgbClr val="FFFF00"/>
                </a:solidFill>
                <a:latin typeface="Comic Sans MS" pitchFamily="66" charset="0"/>
              </a:rPr>
              <a:t>Eden najpomembnejših vidikov uspešnega izvajanja promocije zdravja na delovnem mestu je stalna zavezanost vseh strani temu vprašanju. </a:t>
            </a:r>
          </a:p>
          <a:p>
            <a:pPr>
              <a:defRPr/>
            </a:pPr>
            <a:endParaRPr lang="sl-SI" sz="3600" b="1" dirty="0">
              <a:solidFill>
                <a:schemeClr val="bg1"/>
              </a:solidFill>
              <a:latin typeface="Comic Sans MS" pitchFamily="66" charset="0"/>
            </a:endParaRPr>
          </a:p>
          <a:p>
            <a:pPr algn="ctr">
              <a:defRPr/>
            </a:pPr>
            <a:r>
              <a:rPr lang="sl-SI" sz="3600" b="1" dirty="0">
                <a:solidFill>
                  <a:schemeClr val="bg1"/>
                </a:solidFill>
                <a:latin typeface="Comic Sans MS" pitchFamily="66" charset="0"/>
              </a:rPr>
              <a:t>Zavezanost vodstva je bistvenega pomena pri preprečevanju na vzkrižja med programom promocije zdravja na delovnem mestu in ravnanjem vodstva</a:t>
            </a:r>
            <a:r>
              <a:rPr lang="sl-SI" sz="3600" b="1" dirty="0" smtClean="0">
                <a:solidFill>
                  <a:schemeClr val="bg1"/>
                </a:solidFill>
                <a:latin typeface="Comic Sans MS" pitchFamily="66" charset="0"/>
              </a:rPr>
              <a:t>.</a:t>
            </a:r>
            <a:endParaRPr lang="sl-SI" sz="3600" b="1" dirty="0">
              <a:solidFill>
                <a:schemeClr val="bg1"/>
              </a:solidFill>
              <a:latin typeface="Comic Sans MS" pitchFamily="66" charset="0"/>
            </a:endParaRPr>
          </a:p>
        </p:txBody>
      </p:sp>
    </p:spTree>
    <p:extLst>
      <p:ext uri="{BB962C8B-B14F-4D97-AF65-F5344CB8AC3E}">
        <p14:creationId xmlns:p14="http://schemas.microsoft.com/office/powerpoint/2010/main" val="479583942"/>
      </p:ext>
    </p:extLst>
  </p:cSld>
  <p:clrMapOvr>
    <a:masterClrMapping/>
  </p:clrMapOvr>
  <p:transition>
    <p:dissolv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179512" y="1124744"/>
            <a:ext cx="8856984" cy="4001095"/>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spAutoFit/>
          </a:bodyPr>
          <a:lstStyle/>
          <a:p>
            <a:pPr>
              <a:defRPr/>
            </a:pPr>
            <a:endParaRPr lang="sl-SI" sz="1400" b="1" dirty="0">
              <a:solidFill>
                <a:schemeClr val="bg1"/>
              </a:solidFill>
              <a:latin typeface="Comic Sans MS" pitchFamily="66" charset="0"/>
            </a:endParaRPr>
          </a:p>
          <a:p>
            <a:pPr algn="ctr">
              <a:defRPr/>
            </a:pPr>
            <a:r>
              <a:rPr lang="sl-SI" sz="4000" b="1" dirty="0">
                <a:solidFill>
                  <a:schemeClr val="bg1"/>
                </a:solidFill>
                <a:latin typeface="Comic Sans MS" pitchFamily="66" charset="0"/>
              </a:rPr>
              <a:t>Prav tako je zelo pomembna vključenost osebja, kadar koli je to le mogoče, in spodbujanje k čim večjemu sodelovanju v vseh fazah promocije zdravja na delovnem mestu.</a:t>
            </a:r>
          </a:p>
        </p:txBody>
      </p:sp>
    </p:spTree>
    <p:extLst>
      <p:ext uri="{BB962C8B-B14F-4D97-AF65-F5344CB8AC3E}">
        <p14:creationId xmlns:p14="http://schemas.microsoft.com/office/powerpoint/2010/main" val="890609626"/>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4294967295"/>
          </p:nvPr>
        </p:nvSpPr>
        <p:spPr>
          <a:xfrm>
            <a:off x="395288" y="188913"/>
            <a:ext cx="8748712" cy="6480175"/>
          </a:xfrm>
        </p:spPr>
        <p:style>
          <a:lnRef idx="1">
            <a:schemeClr val="accent3"/>
          </a:lnRef>
          <a:fillRef idx="2">
            <a:schemeClr val="accent3"/>
          </a:fillRef>
          <a:effectRef idx="1">
            <a:schemeClr val="accent3"/>
          </a:effectRef>
          <a:fontRef idx="minor">
            <a:schemeClr val="dk1"/>
          </a:fontRef>
        </p:style>
        <p:txBody>
          <a:bodyPr/>
          <a:lstStyle/>
          <a:p>
            <a:pPr>
              <a:lnSpc>
                <a:spcPct val="90000"/>
              </a:lnSpc>
              <a:buClr>
                <a:srgbClr val="0000FF"/>
              </a:buClr>
              <a:buFont typeface="Wingdings" pitchFamily="2" charset="2"/>
              <a:buChar char="Ø"/>
              <a:defRPr/>
            </a:pPr>
            <a:r>
              <a:rPr lang="sl-SI" altLang="sl-SI" sz="3600" b="1" dirty="0" smtClean="0">
                <a:solidFill>
                  <a:srgbClr val="CC00FF"/>
                </a:solidFill>
                <a:latin typeface="Comic Sans MS" pitchFamily="66" charset="0"/>
              </a:rPr>
              <a:t>za vsemi izrazi pa se skriva sistematično slabo ravnanje s:</a:t>
            </a:r>
          </a:p>
          <a:p>
            <a:pPr>
              <a:lnSpc>
                <a:spcPct val="90000"/>
              </a:lnSpc>
              <a:buFontTx/>
              <a:buNone/>
              <a:defRPr/>
            </a:pPr>
            <a:r>
              <a:rPr lang="sl-SI" altLang="sl-SI" sz="1200" b="1" dirty="0" smtClean="0">
                <a:latin typeface="Comic Sans MS" pitchFamily="66" charset="0"/>
              </a:rPr>
              <a:t> </a:t>
            </a:r>
          </a:p>
          <a:p>
            <a:pPr>
              <a:lnSpc>
                <a:spcPct val="90000"/>
              </a:lnSpc>
              <a:buClr>
                <a:srgbClr val="9900FF"/>
              </a:buClr>
              <a:buFont typeface="Wingdings" panose="05000000000000000000" pitchFamily="2" charset="2"/>
              <a:buChar char="Ø"/>
              <a:defRPr/>
            </a:pPr>
            <a:r>
              <a:rPr lang="sl-SI" altLang="sl-SI" sz="3600" b="1" dirty="0" smtClean="0">
                <a:solidFill>
                  <a:srgbClr val="0000FF"/>
                </a:solidFill>
                <a:latin typeface="Comic Sans MS" pitchFamily="66" charset="0"/>
              </a:rPr>
              <a:t> podrejenimi, </a:t>
            </a:r>
          </a:p>
          <a:p>
            <a:pPr marL="0" indent="0">
              <a:lnSpc>
                <a:spcPct val="90000"/>
              </a:lnSpc>
              <a:buClr>
                <a:srgbClr val="9900FF"/>
              </a:buClr>
              <a:buFontTx/>
              <a:buNone/>
              <a:defRPr/>
            </a:pPr>
            <a:r>
              <a:rPr lang="sl-SI" altLang="sl-SI" sz="3600" b="1" dirty="0" smtClean="0">
                <a:solidFill>
                  <a:srgbClr val="0000FF"/>
                </a:solidFill>
                <a:latin typeface="Comic Sans MS" pitchFamily="66" charset="0"/>
              </a:rPr>
              <a:t>   ali </a:t>
            </a:r>
          </a:p>
          <a:p>
            <a:pPr>
              <a:lnSpc>
                <a:spcPct val="90000"/>
              </a:lnSpc>
              <a:buClr>
                <a:srgbClr val="9900FF"/>
              </a:buClr>
              <a:buFont typeface="Wingdings" panose="05000000000000000000" pitchFamily="2" charset="2"/>
              <a:buChar char="Ø"/>
              <a:defRPr/>
            </a:pPr>
            <a:r>
              <a:rPr lang="sl-SI" altLang="sl-SI" sz="3600" b="1" dirty="0" smtClean="0">
                <a:solidFill>
                  <a:srgbClr val="0000FF"/>
                </a:solidFill>
                <a:latin typeface="Comic Sans MS" pitchFamily="66" charset="0"/>
              </a:rPr>
              <a:t> nadrejenimi sodelavci,</a:t>
            </a:r>
            <a:r>
              <a:rPr lang="sl-SI" altLang="sl-SI" b="1" dirty="0" smtClean="0">
                <a:solidFill>
                  <a:srgbClr val="0000FF"/>
                </a:solidFill>
                <a:latin typeface="Comic Sans MS" pitchFamily="66" charset="0"/>
              </a:rPr>
              <a:t> </a:t>
            </a:r>
          </a:p>
          <a:p>
            <a:pPr>
              <a:lnSpc>
                <a:spcPct val="90000"/>
              </a:lnSpc>
              <a:buFontTx/>
              <a:buNone/>
              <a:defRPr/>
            </a:pPr>
            <a:endParaRPr lang="sl-SI" altLang="sl-SI" sz="1000" b="1" dirty="0" smtClean="0">
              <a:latin typeface="Comic Sans MS" pitchFamily="66" charset="0"/>
            </a:endParaRPr>
          </a:p>
          <a:p>
            <a:pPr>
              <a:lnSpc>
                <a:spcPct val="90000"/>
              </a:lnSpc>
              <a:buClr>
                <a:srgbClr val="0000FF"/>
              </a:buClr>
              <a:buFont typeface="Wingdings" pitchFamily="2" charset="2"/>
              <a:buChar char="Ø"/>
              <a:defRPr/>
            </a:pPr>
            <a:r>
              <a:rPr lang="sl-SI" altLang="sl-SI" sz="3600" b="1" dirty="0" smtClean="0">
                <a:solidFill>
                  <a:srgbClr val="CC00FF"/>
                </a:solidFill>
                <a:latin typeface="Comic Sans MS" pitchFamily="66" charset="0"/>
              </a:rPr>
              <a:t>če se ponavlja ali poteka kontinuirano, povzroči žrtvam resne:</a:t>
            </a:r>
          </a:p>
          <a:p>
            <a:pPr>
              <a:lnSpc>
                <a:spcPct val="90000"/>
              </a:lnSpc>
              <a:buFontTx/>
              <a:buNone/>
              <a:defRPr/>
            </a:pPr>
            <a:r>
              <a:rPr lang="sl-SI" altLang="sl-SI" sz="1000" b="1" dirty="0" smtClean="0">
                <a:latin typeface="Comic Sans MS" pitchFamily="66" charset="0"/>
              </a:rPr>
              <a:t> </a:t>
            </a:r>
          </a:p>
          <a:p>
            <a:pPr>
              <a:lnSpc>
                <a:spcPct val="90000"/>
              </a:lnSpc>
              <a:buClr>
                <a:srgbClr val="9900FF"/>
              </a:buClr>
              <a:buFont typeface="Wingdings" panose="05000000000000000000" pitchFamily="2" charset="2"/>
              <a:buChar char="Ø"/>
              <a:defRPr/>
            </a:pPr>
            <a:r>
              <a:rPr lang="sl-SI" altLang="sl-SI" sz="3600" b="1" dirty="0" smtClean="0">
                <a:solidFill>
                  <a:srgbClr val="0000FF"/>
                </a:solidFill>
                <a:latin typeface="Comic Sans MS" pitchFamily="66" charset="0"/>
              </a:rPr>
              <a:t> socialne, </a:t>
            </a:r>
          </a:p>
          <a:p>
            <a:pPr>
              <a:lnSpc>
                <a:spcPct val="90000"/>
              </a:lnSpc>
              <a:buClr>
                <a:srgbClr val="9900FF"/>
              </a:buClr>
              <a:buFont typeface="Wingdings" panose="05000000000000000000" pitchFamily="2" charset="2"/>
              <a:buChar char="Ø"/>
              <a:defRPr/>
            </a:pPr>
            <a:r>
              <a:rPr lang="sl-SI" altLang="sl-SI" sz="3600" b="1" dirty="0" smtClean="0">
                <a:solidFill>
                  <a:srgbClr val="0000FF"/>
                </a:solidFill>
                <a:latin typeface="Comic Sans MS" pitchFamily="66" charset="0"/>
              </a:rPr>
              <a:t> psihične in </a:t>
            </a:r>
          </a:p>
          <a:p>
            <a:pPr>
              <a:lnSpc>
                <a:spcPct val="90000"/>
              </a:lnSpc>
              <a:buClr>
                <a:srgbClr val="9900FF"/>
              </a:buClr>
              <a:buFont typeface="Wingdings" panose="05000000000000000000" pitchFamily="2" charset="2"/>
              <a:buChar char="Ø"/>
              <a:defRPr/>
            </a:pPr>
            <a:r>
              <a:rPr lang="sl-SI" altLang="sl-SI" sz="3600" b="1" dirty="0" smtClean="0">
                <a:solidFill>
                  <a:srgbClr val="0000FF"/>
                </a:solidFill>
                <a:latin typeface="Comic Sans MS" pitchFamily="66" charset="0"/>
              </a:rPr>
              <a:t> telesne zdravstvene težave.</a:t>
            </a:r>
          </a:p>
        </p:txBody>
      </p:sp>
      <p:pic>
        <p:nvPicPr>
          <p:cNvPr id="41987" name="il_fi" descr="http://franci.frantar.com/wp-content/uploads/2008/11/mob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501230"/>
            <a:ext cx="2665412" cy="23764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988" name="Picture 3" descr="http://cdn1.siol.net/sn/img/10/057/634028058325446767_mob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5554" y="4725144"/>
            <a:ext cx="1670050" cy="18732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379434"/>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0"/>
            <a:ext cx="1285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1"/>
          <p:cNvSpPr>
            <a:spLocks noChangeArrowheads="1"/>
          </p:cNvSpPr>
          <p:nvPr/>
        </p:nvSpPr>
        <p:spPr bwMode="auto">
          <a:xfrm>
            <a:off x="285750" y="142875"/>
            <a:ext cx="8643938"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1186" tIns="228528" bIns="0" anchor="ctr">
            <a:spAutoFit/>
          </a:bodyPr>
          <a:lstStyle/>
          <a:p>
            <a:pPr lvl="2" algn="ctr" eaLnBrk="0" hangingPunct="0"/>
            <a:endParaRPr lang="sl-SI" altLang="zh-CN" sz="2800">
              <a:latin typeface="Comic Sans MS" pitchFamily="66" charset="0"/>
            </a:endParaRPr>
          </a:p>
          <a:p>
            <a:pPr eaLnBrk="0" hangingPunct="0"/>
            <a:endParaRPr lang="sl-SI" altLang="zh-CN" sz="1200">
              <a:latin typeface="Times New Roman" pitchFamily="18" charset="0"/>
              <a:ea typeface="SimSun" pitchFamily="2" charset="-122"/>
            </a:endParaRPr>
          </a:p>
          <a:p>
            <a:pPr eaLnBrk="0" hangingPunct="0"/>
            <a:endParaRPr lang="sl-SI" altLang="zh-CN" sz="1200">
              <a:latin typeface="Times New Roman" pitchFamily="18" charset="0"/>
              <a:ea typeface="SimSun" pitchFamily="2" charset="-122"/>
            </a:endParaRPr>
          </a:p>
          <a:p>
            <a:pPr eaLnBrk="0" hangingPunct="0"/>
            <a:endParaRPr lang="sl-SI" altLang="zh-CN" sz="1200">
              <a:latin typeface="Times New Roman" pitchFamily="18" charset="0"/>
              <a:ea typeface="SimSun" pitchFamily="2" charset="-122"/>
            </a:endParaRPr>
          </a:p>
          <a:p>
            <a:pPr eaLnBrk="0" hangingPunct="0"/>
            <a:endParaRPr lang="sl-SI" altLang="zh-CN"/>
          </a:p>
        </p:txBody>
      </p:sp>
      <p:sp>
        <p:nvSpPr>
          <p:cNvPr id="22532" name="Rectangle 4"/>
          <p:cNvSpPr>
            <a:spLocks noChangeArrowheads="1"/>
          </p:cNvSpPr>
          <p:nvPr/>
        </p:nvSpPr>
        <p:spPr bwMode="auto">
          <a:xfrm>
            <a:off x="139669" y="114300"/>
            <a:ext cx="8858312" cy="6709529"/>
          </a:xfrm>
          <a:prstGeom prst="rect">
            <a:avLst/>
          </a:prstGeom>
          <a:solidFill>
            <a:srgbClr val="0070C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spAutoFit/>
          </a:bodyPr>
          <a:lstStyle/>
          <a:p>
            <a:pPr>
              <a:defRPr/>
            </a:pPr>
            <a:r>
              <a:rPr lang="sl-SI" sz="3200" b="1" dirty="0">
                <a:latin typeface="Comic Sans MS" pitchFamily="66" charset="0"/>
              </a:rPr>
              <a:t>Preobremenjenost kot javno - zdravstveni problem:</a:t>
            </a:r>
          </a:p>
          <a:p>
            <a:pPr>
              <a:defRPr/>
            </a:pPr>
            <a:endParaRPr lang="sl-SI" sz="1400" b="1" dirty="0">
              <a:latin typeface="Comic Sans MS" pitchFamily="66" charset="0"/>
            </a:endParaRPr>
          </a:p>
          <a:p>
            <a:pPr marL="457200" indent="-457200">
              <a:buClr>
                <a:srgbClr val="FFFF00"/>
              </a:buClr>
              <a:buFont typeface="Wingdings" pitchFamily="2" charset="2"/>
              <a:buChar char="ü"/>
              <a:defRPr/>
            </a:pPr>
            <a:r>
              <a:rPr lang="sl-SI" sz="3200" b="1" dirty="0">
                <a:latin typeface="Comic Sans MS" pitchFamily="66" charset="0"/>
              </a:rPr>
              <a:t>50-60 % izgub delovnih dni –posledica doživetij stresa</a:t>
            </a:r>
          </a:p>
          <a:p>
            <a:pPr marL="457200" indent="-457200">
              <a:buClr>
                <a:srgbClr val="FFFF00"/>
              </a:buClr>
              <a:buFont typeface="Wingdings" pitchFamily="2" charset="2"/>
              <a:buChar char="ü"/>
              <a:defRPr/>
            </a:pPr>
            <a:r>
              <a:rPr lang="sl-SI" sz="3200" b="1" dirty="0">
                <a:latin typeface="Comic Sans MS" pitchFamily="66" charset="0"/>
              </a:rPr>
              <a:t>35 % delavcev –brez vpliva na svoje delo</a:t>
            </a:r>
          </a:p>
          <a:p>
            <a:pPr marL="457200" indent="-457200">
              <a:buClr>
                <a:srgbClr val="FFFF00"/>
              </a:buClr>
              <a:buFont typeface="Wingdings" pitchFamily="2" charset="2"/>
              <a:buChar char="ü"/>
              <a:defRPr/>
            </a:pPr>
            <a:r>
              <a:rPr lang="sl-SI" sz="3200" b="1" dirty="0">
                <a:latin typeface="Comic Sans MS" pitchFamily="66" charset="0"/>
              </a:rPr>
              <a:t>55 % delavcev –brez vpliva na delovni čas</a:t>
            </a:r>
          </a:p>
          <a:p>
            <a:pPr marL="457200" indent="-457200">
              <a:buClr>
                <a:srgbClr val="FFFF00"/>
              </a:buClr>
              <a:buFont typeface="Wingdings" pitchFamily="2" charset="2"/>
              <a:buChar char="ü"/>
              <a:defRPr/>
            </a:pPr>
            <a:r>
              <a:rPr lang="sl-SI" sz="3200" b="1" dirty="0">
                <a:latin typeface="Comic Sans MS" pitchFamily="66" charset="0"/>
              </a:rPr>
              <a:t>60 % delavcev –časovne stiske (roki)</a:t>
            </a:r>
          </a:p>
          <a:p>
            <a:pPr marL="457200" indent="-457200">
              <a:buClr>
                <a:srgbClr val="FFFF00"/>
              </a:buClr>
              <a:buFont typeface="Wingdings" pitchFamily="2" charset="2"/>
              <a:buChar char="ü"/>
              <a:defRPr/>
            </a:pPr>
            <a:r>
              <a:rPr lang="sl-SI" sz="3200" b="1" dirty="0">
                <a:latin typeface="Comic Sans MS" pitchFamily="66" charset="0"/>
              </a:rPr>
              <a:t>56 % delavcev –pritiski, da delajo čim hitreje</a:t>
            </a:r>
          </a:p>
          <a:p>
            <a:pPr marL="457200" indent="-457200">
              <a:buClr>
                <a:srgbClr val="FFFF00"/>
              </a:buClr>
              <a:buFont typeface="Wingdings" pitchFamily="2" charset="2"/>
              <a:buChar char="ü"/>
              <a:defRPr/>
            </a:pPr>
            <a:r>
              <a:rPr lang="sl-SI" sz="3200" b="1" dirty="0">
                <a:latin typeface="Comic Sans MS" pitchFamily="66" charset="0"/>
              </a:rPr>
              <a:t>2 % evropskih delavcev –predmet spolnega nasilja</a:t>
            </a:r>
          </a:p>
          <a:p>
            <a:pPr marL="457200" indent="-457200">
              <a:buClr>
                <a:srgbClr val="FFFF00"/>
              </a:buClr>
              <a:buFont typeface="Wingdings" pitchFamily="2" charset="2"/>
              <a:buChar char="ü"/>
              <a:defRPr/>
            </a:pPr>
            <a:r>
              <a:rPr lang="sl-SI" sz="3200" b="1" dirty="0">
                <a:latin typeface="Comic Sans MS" pitchFamily="66" charset="0"/>
              </a:rPr>
              <a:t>4 % delavcev –psihično nasilje</a:t>
            </a:r>
          </a:p>
          <a:p>
            <a:pPr marL="457200" indent="-457200">
              <a:buClr>
                <a:srgbClr val="FFFF00"/>
              </a:buClr>
              <a:buFont typeface="Wingdings" pitchFamily="2" charset="2"/>
              <a:buChar char="ü"/>
              <a:defRPr/>
            </a:pPr>
            <a:r>
              <a:rPr lang="sl-SI" sz="3200" b="1" dirty="0">
                <a:latin typeface="Comic Sans MS" pitchFamily="66" charset="0"/>
              </a:rPr>
              <a:t>9 % delavcev –šikaniranje</a:t>
            </a:r>
            <a:endParaRPr lang="sl-SI" altLang="zh-CN" sz="3200" b="1" dirty="0">
              <a:solidFill>
                <a:srgbClr val="FFFF00"/>
              </a:solidFill>
              <a:latin typeface="Comic Sans MS" pitchFamily="66" charset="0"/>
              <a:ea typeface="SimSun" pitchFamily="2" charset="-122"/>
            </a:endParaRPr>
          </a:p>
        </p:txBody>
      </p:sp>
    </p:spTree>
    <p:extLst>
      <p:ext uri="{BB962C8B-B14F-4D97-AF65-F5344CB8AC3E}">
        <p14:creationId xmlns:p14="http://schemas.microsoft.com/office/powerpoint/2010/main" val="48349608"/>
      </p:ext>
    </p:extLst>
  </p:cSld>
  <p:clrMapOvr>
    <a:masterClrMapping/>
  </p:clrMapOvr>
  <p:transition>
    <p:dissolv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07504" y="116632"/>
            <a:ext cx="8928992" cy="6555641"/>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sl-SI" sz="3200" b="1" dirty="0" smtClean="0">
                <a:solidFill>
                  <a:srgbClr val="0000FF"/>
                </a:solidFill>
                <a:latin typeface="Comic Sans MS" pitchFamily="66" charset="0"/>
              </a:rPr>
              <a:t>Alkohol </a:t>
            </a:r>
            <a:r>
              <a:rPr lang="sl-SI" sz="3200" b="1" dirty="0" smtClean="0">
                <a:solidFill>
                  <a:schemeClr val="bg1"/>
                </a:solidFill>
                <a:latin typeface="Comic Sans MS" pitchFamily="66" charset="0"/>
              </a:rPr>
              <a:t> </a:t>
            </a:r>
            <a:r>
              <a:rPr lang="sl-SI" sz="1200" dirty="0" smtClean="0"/>
              <a:t> </a:t>
            </a:r>
            <a:endParaRPr lang="sl-SI" sz="1200" b="1" dirty="0" smtClean="0"/>
          </a:p>
          <a:p>
            <a:pPr algn="ctr"/>
            <a:endParaRPr lang="sl-SI" sz="2400" b="1" dirty="0" smtClean="0">
              <a:latin typeface="Comic Sans MS" pitchFamily="66" charset="0"/>
            </a:endParaRPr>
          </a:p>
          <a:p>
            <a:pPr algn="ctr"/>
            <a:r>
              <a:rPr lang="sl-SI" sz="2800" b="1" dirty="0" smtClean="0">
                <a:latin typeface="Comic Sans MS" pitchFamily="66" charset="0"/>
              </a:rPr>
              <a:t>Za </a:t>
            </a:r>
            <a:r>
              <a:rPr lang="sl-SI" sz="2800" b="1" dirty="0">
                <a:latin typeface="Comic Sans MS" pitchFamily="66" charset="0"/>
              </a:rPr>
              <a:t>Slovence je značilno, da praznovanja </a:t>
            </a:r>
            <a:endParaRPr lang="sl-SI" sz="2800" b="1" dirty="0" smtClean="0">
              <a:latin typeface="Comic Sans MS" pitchFamily="66" charset="0"/>
            </a:endParaRPr>
          </a:p>
          <a:p>
            <a:pPr algn="ctr"/>
            <a:r>
              <a:rPr lang="sl-SI" sz="2800" b="1" dirty="0" smtClean="0">
                <a:latin typeface="Comic Sans MS" pitchFamily="66" charset="0"/>
              </a:rPr>
              <a:t>obeležimo </a:t>
            </a:r>
            <a:r>
              <a:rPr lang="sl-SI" sz="2800" b="1" dirty="0">
                <a:latin typeface="Comic Sans MS" pitchFamily="66" charset="0"/>
              </a:rPr>
              <a:t>z alkoholom</a:t>
            </a:r>
            <a:r>
              <a:rPr lang="sl-SI" sz="2800" b="1" dirty="0" smtClean="0">
                <a:latin typeface="Comic Sans MS" pitchFamily="66" charset="0"/>
              </a:rPr>
              <a:t>.</a:t>
            </a:r>
          </a:p>
          <a:p>
            <a:pPr algn="ctr"/>
            <a:endParaRPr lang="sl-SI" sz="1400" dirty="0" smtClean="0"/>
          </a:p>
          <a:p>
            <a:pPr algn="ctr"/>
            <a:r>
              <a:rPr lang="sl-SI" sz="2800" b="1" dirty="0" smtClean="0">
                <a:solidFill>
                  <a:srgbClr val="0000FF"/>
                </a:solidFill>
                <a:latin typeface="Comic Sans MS" pitchFamily="66" charset="0"/>
              </a:rPr>
              <a:t>Prevelike </a:t>
            </a:r>
            <a:r>
              <a:rPr lang="sl-SI" sz="2800" b="1" dirty="0">
                <a:solidFill>
                  <a:srgbClr val="0000FF"/>
                </a:solidFill>
                <a:latin typeface="Comic Sans MS" pitchFamily="66" charset="0"/>
              </a:rPr>
              <a:t>količine popitega alkohola ne prinašajo s seboj samo neprijetnega »mačka«, temveč dolgoročno tudi druge negativne posledice.</a:t>
            </a:r>
          </a:p>
          <a:p>
            <a:pPr algn="ctr"/>
            <a:endParaRPr lang="sl-SI" sz="1400" b="1" dirty="0" smtClean="0">
              <a:latin typeface="Comic Sans MS" pitchFamily="66" charset="0"/>
            </a:endParaRPr>
          </a:p>
          <a:p>
            <a:pPr algn="ctr"/>
            <a:r>
              <a:rPr lang="sl-SI" sz="2800" b="1" dirty="0" smtClean="0">
                <a:latin typeface="Comic Sans MS" pitchFamily="66" charset="0"/>
              </a:rPr>
              <a:t>Evropa </a:t>
            </a:r>
            <a:r>
              <a:rPr lang="sl-SI" sz="2800" b="1" dirty="0">
                <a:latin typeface="Comic Sans MS" pitchFamily="66" charset="0"/>
              </a:rPr>
              <a:t>ima najvišji </a:t>
            </a:r>
            <a:r>
              <a:rPr lang="sl-SI" sz="2800" b="1" dirty="0" smtClean="0">
                <a:latin typeface="Comic Sans MS" pitchFamily="66" charset="0"/>
              </a:rPr>
              <a:t>% </a:t>
            </a:r>
            <a:r>
              <a:rPr lang="sl-SI" sz="2800" b="1" dirty="0">
                <a:latin typeface="Comic Sans MS" pitchFamily="66" charset="0"/>
              </a:rPr>
              <a:t>pivcev na svetu in največjo porabo alkohola na </a:t>
            </a:r>
            <a:r>
              <a:rPr lang="sl-SI" sz="2800" b="1" dirty="0" smtClean="0">
                <a:latin typeface="Comic Sans MS" pitchFamily="66" charset="0"/>
              </a:rPr>
              <a:t>prebivalca.</a:t>
            </a:r>
          </a:p>
          <a:p>
            <a:pPr algn="ctr"/>
            <a:endParaRPr lang="sl-SI" sz="1400" b="1" dirty="0" smtClean="0">
              <a:latin typeface="Comic Sans MS" pitchFamily="66" charset="0"/>
            </a:endParaRPr>
          </a:p>
          <a:p>
            <a:pPr algn="ctr"/>
            <a:r>
              <a:rPr lang="sl-SI" sz="2800" b="1" dirty="0" smtClean="0">
                <a:latin typeface="Comic Sans MS" pitchFamily="66" charset="0"/>
              </a:rPr>
              <a:t> </a:t>
            </a:r>
            <a:r>
              <a:rPr lang="sl-SI" sz="2800" b="1" dirty="0">
                <a:solidFill>
                  <a:srgbClr val="0000FF"/>
                </a:solidFill>
                <a:latin typeface="Comic Sans MS" pitchFamily="66" charset="0"/>
              </a:rPr>
              <a:t>Škodljivo in tvegano uživanje alkohola je vzrok za 7,4 % vseh bolezni in prezgodnjih smrti v EU. </a:t>
            </a:r>
            <a:endParaRPr lang="sl-SI" sz="2800" b="1" dirty="0" smtClean="0">
              <a:solidFill>
                <a:srgbClr val="0000FF"/>
              </a:solidFill>
              <a:latin typeface="Comic Sans MS" pitchFamily="66" charset="0"/>
            </a:endParaRPr>
          </a:p>
          <a:p>
            <a:pPr algn="ctr"/>
            <a:endParaRPr lang="sl-SI" sz="1400" b="1" dirty="0" smtClean="0">
              <a:solidFill>
                <a:srgbClr val="0000FF"/>
              </a:solidFill>
              <a:latin typeface="Comic Sans MS" pitchFamily="66" charset="0"/>
            </a:endParaRPr>
          </a:p>
          <a:p>
            <a:pPr algn="ctr"/>
            <a:r>
              <a:rPr lang="sl-SI" sz="2800" b="1" dirty="0" smtClean="0">
                <a:latin typeface="Comic Sans MS" pitchFamily="66" charset="0"/>
              </a:rPr>
              <a:t>Po </a:t>
            </a:r>
            <a:r>
              <a:rPr lang="sl-SI" sz="2800" b="1" dirty="0">
                <a:latin typeface="Comic Sans MS" pitchFamily="66" charset="0"/>
              </a:rPr>
              <a:t>zdravstvenih ocenah je v Sloveniji kar 75.000 do 150.000 alkoholikov</a:t>
            </a:r>
            <a:r>
              <a:rPr lang="sl-SI" sz="2800" b="1" dirty="0" smtClean="0">
                <a:latin typeface="Comic Sans MS" pitchFamily="66" charset="0"/>
              </a:rPr>
              <a:t>.</a:t>
            </a:r>
            <a:r>
              <a:rPr lang="sl-SI" sz="2800" b="1" dirty="0">
                <a:latin typeface="Comic Sans MS" pitchFamily="66" charset="0"/>
              </a:rPr>
              <a:t>  </a:t>
            </a:r>
          </a:p>
        </p:txBody>
      </p:sp>
      <p:pic>
        <p:nvPicPr>
          <p:cNvPr id="3" name="Picture 4" descr="Alkoho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9746" y="116632"/>
            <a:ext cx="1266750" cy="1008112"/>
          </a:xfrm>
          <a:prstGeom prst="rect">
            <a:avLst/>
          </a:prstGeom>
          <a:noFill/>
          <a:ln>
            <a:noFill/>
          </a:ln>
        </p:spPr>
      </p:pic>
    </p:spTree>
    <p:extLst>
      <p:ext uri="{BB962C8B-B14F-4D97-AF65-F5344CB8AC3E}">
        <p14:creationId xmlns:p14="http://schemas.microsoft.com/office/powerpoint/2010/main" val="3645136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51520" y="116632"/>
            <a:ext cx="8712968" cy="6524863"/>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sl-SI" sz="3200" b="1" dirty="0">
                <a:solidFill>
                  <a:srgbClr val="FFFF00"/>
                </a:solidFill>
                <a:latin typeface="Comic Sans MS" pitchFamily="66" charset="0"/>
              </a:rPr>
              <a:t>Kakšni so glavni negativni učinki uživanja alkohola na zdravje?</a:t>
            </a:r>
            <a:endParaRPr lang="sl-SI" sz="3200" dirty="0">
              <a:solidFill>
                <a:srgbClr val="FFFF00"/>
              </a:solidFill>
              <a:latin typeface="Comic Sans MS" pitchFamily="66" charset="0"/>
            </a:endParaRPr>
          </a:p>
          <a:p>
            <a:r>
              <a:rPr lang="sl-SI" sz="2400" dirty="0">
                <a:solidFill>
                  <a:schemeClr val="bg1"/>
                </a:solidFill>
                <a:latin typeface="Comic Sans MS" pitchFamily="66" charset="0"/>
              </a:rPr>
              <a:t/>
            </a:r>
            <a:br>
              <a:rPr lang="sl-SI" sz="2400" dirty="0">
                <a:solidFill>
                  <a:schemeClr val="bg1"/>
                </a:solidFill>
                <a:latin typeface="Comic Sans MS" pitchFamily="66" charset="0"/>
              </a:rPr>
            </a:br>
            <a:r>
              <a:rPr lang="sl-SI" sz="2600" b="1" dirty="0" smtClean="0">
                <a:solidFill>
                  <a:schemeClr val="bg1"/>
                </a:solidFill>
                <a:latin typeface="Comic Sans MS" pitchFamily="66" charset="0"/>
              </a:rPr>
              <a:t>Če zmerno uživanje </a:t>
            </a:r>
            <a:r>
              <a:rPr lang="sl-SI" sz="2600" b="1" dirty="0">
                <a:solidFill>
                  <a:schemeClr val="bg1"/>
                </a:solidFill>
                <a:latin typeface="Comic Sans MS" pitchFamily="66" charset="0"/>
              </a:rPr>
              <a:t>alkohola </a:t>
            </a:r>
            <a:r>
              <a:rPr lang="sl-SI" sz="2600" b="1" dirty="0" smtClean="0">
                <a:solidFill>
                  <a:schemeClr val="bg1"/>
                </a:solidFill>
                <a:latin typeface="Comic Sans MS" pitchFamily="66" charset="0"/>
              </a:rPr>
              <a:t>vključuje:</a:t>
            </a:r>
          </a:p>
          <a:p>
            <a:endParaRPr lang="sl-SI" sz="2600" b="1" dirty="0">
              <a:solidFill>
                <a:schemeClr val="bg1"/>
              </a:solidFill>
              <a:latin typeface="Comic Sans MS" pitchFamily="66" charset="0"/>
            </a:endParaRPr>
          </a:p>
          <a:p>
            <a:pPr marL="342900" indent="-342900">
              <a:buFont typeface="Arial" pitchFamily="34" charset="0"/>
              <a:buChar char="•"/>
            </a:pPr>
            <a:r>
              <a:rPr lang="sl-SI" sz="2600" b="1" dirty="0" smtClean="0">
                <a:solidFill>
                  <a:srgbClr val="FFFF00"/>
                </a:solidFill>
                <a:latin typeface="Comic Sans MS" pitchFamily="66" charset="0"/>
              </a:rPr>
              <a:t>jetrno </a:t>
            </a:r>
            <a:r>
              <a:rPr lang="sl-SI" sz="2600" b="1" dirty="0">
                <a:solidFill>
                  <a:srgbClr val="FFFF00"/>
                </a:solidFill>
                <a:latin typeface="Comic Sans MS" pitchFamily="66" charset="0"/>
              </a:rPr>
              <a:t>cirozo (okvaro jetrnih celic</a:t>
            </a:r>
            <a:r>
              <a:rPr lang="sl-SI" sz="2600" b="1" dirty="0" smtClean="0">
                <a:solidFill>
                  <a:srgbClr val="FFFF00"/>
                </a:solidFill>
                <a:latin typeface="Comic Sans MS" pitchFamily="66" charset="0"/>
              </a:rPr>
              <a:t>),</a:t>
            </a:r>
          </a:p>
          <a:p>
            <a:r>
              <a:rPr lang="sl-SI" sz="1400" b="1" dirty="0" smtClean="0">
                <a:solidFill>
                  <a:srgbClr val="FFFF00"/>
                </a:solidFill>
                <a:latin typeface="Comic Sans MS" pitchFamily="66" charset="0"/>
              </a:rPr>
              <a:t> </a:t>
            </a:r>
          </a:p>
          <a:p>
            <a:pPr marL="342900" indent="-342900">
              <a:buFont typeface="Arial" pitchFamily="34" charset="0"/>
              <a:buChar char="•"/>
            </a:pPr>
            <a:r>
              <a:rPr lang="sl-SI" sz="2600" b="1" dirty="0" smtClean="0">
                <a:solidFill>
                  <a:srgbClr val="FFFF00"/>
                </a:solidFill>
                <a:latin typeface="Comic Sans MS" pitchFamily="66" charset="0"/>
              </a:rPr>
              <a:t>vnetje </a:t>
            </a:r>
            <a:r>
              <a:rPr lang="sl-SI" sz="2600" b="1" dirty="0">
                <a:solidFill>
                  <a:srgbClr val="FFFF00"/>
                </a:solidFill>
                <a:latin typeface="Comic Sans MS" pitchFamily="66" charset="0"/>
              </a:rPr>
              <a:t>trebušne slinavke</a:t>
            </a:r>
            <a:r>
              <a:rPr lang="sl-SI" sz="2600" b="1" dirty="0" smtClean="0">
                <a:solidFill>
                  <a:srgbClr val="FFFF00"/>
                </a:solidFill>
                <a:latin typeface="Comic Sans MS" pitchFamily="66" charset="0"/>
              </a:rPr>
              <a:t>,</a:t>
            </a:r>
          </a:p>
          <a:p>
            <a:r>
              <a:rPr lang="sl-SI" sz="1400" b="1" dirty="0" smtClean="0">
                <a:solidFill>
                  <a:srgbClr val="FFFF00"/>
                </a:solidFill>
                <a:latin typeface="Comic Sans MS" pitchFamily="66" charset="0"/>
              </a:rPr>
              <a:t> </a:t>
            </a:r>
          </a:p>
          <a:p>
            <a:pPr marL="342900" indent="-342900">
              <a:buFont typeface="Arial" pitchFamily="34" charset="0"/>
              <a:buChar char="•"/>
            </a:pPr>
            <a:r>
              <a:rPr lang="sl-SI" sz="2600" b="1" dirty="0" smtClean="0">
                <a:solidFill>
                  <a:srgbClr val="FFFF00"/>
                </a:solidFill>
                <a:latin typeface="Comic Sans MS" pitchFamily="66" charset="0"/>
              </a:rPr>
              <a:t>rak </a:t>
            </a:r>
            <a:r>
              <a:rPr lang="sl-SI" sz="2600" b="1" dirty="0">
                <a:solidFill>
                  <a:srgbClr val="FFFF00"/>
                </a:solidFill>
                <a:latin typeface="Comic Sans MS" pitchFamily="66" charset="0"/>
              </a:rPr>
              <a:t>jeter</a:t>
            </a:r>
            <a:r>
              <a:rPr lang="sl-SI" sz="2600" b="1" dirty="0" smtClean="0">
                <a:solidFill>
                  <a:srgbClr val="FFFF00"/>
                </a:solidFill>
                <a:latin typeface="Comic Sans MS" pitchFamily="66" charset="0"/>
              </a:rPr>
              <a:t>, ustne </a:t>
            </a:r>
            <a:r>
              <a:rPr lang="sl-SI" sz="2600" b="1" dirty="0">
                <a:solidFill>
                  <a:srgbClr val="FFFF00"/>
                </a:solidFill>
                <a:latin typeface="Comic Sans MS" pitchFamily="66" charset="0"/>
              </a:rPr>
              <a:t>votline</a:t>
            </a:r>
            <a:r>
              <a:rPr lang="sl-SI" sz="2600" b="1" dirty="0" smtClean="0">
                <a:solidFill>
                  <a:srgbClr val="FFFF00"/>
                </a:solidFill>
                <a:latin typeface="Comic Sans MS" pitchFamily="66" charset="0"/>
              </a:rPr>
              <a:t>, grla, žrela </a:t>
            </a:r>
            <a:r>
              <a:rPr lang="sl-SI" sz="2600" b="1" dirty="0">
                <a:solidFill>
                  <a:srgbClr val="FFFF00"/>
                </a:solidFill>
                <a:latin typeface="Comic Sans MS" pitchFamily="66" charset="0"/>
              </a:rPr>
              <a:t>in požiralnika</a:t>
            </a:r>
            <a:r>
              <a:rPr lang="sl-SI" sz="2600" b="1" dirty="0" smtClean="0">
                <a:solidFill>
                  <a:srgbClr val="FFFF00"/>
                </a:solidFill>
                <a:latin typeface="Comic Sans MS" pitchFamily="66" charset="0"/>
              </a:rPr>
              <a:t>,</a:t>
            </a:r>
          </a:p>
          <a:p>
            <a:r>
              <a:rPr lang="sl-SI" sz="1400" b="1" dirty="0" smtClean="0">
                <a:solidFill>
                  <a:srgbClr val="FFFF00"/>
                </a:solidFill>
                <a:latin typeface="Comic Sans MS" pitchFamily="66" charset="0"/>
              </a:rPr>
              <a:t> </a:t>
            </a:r>
          </a:p>
          <a:p>
            <a:pPr marL="342900" indent="-342900">
              <a:buFont typeface="Arial" pitchFamily="34" charset="0"/>
              <a:buChar char="•"/>
            </a:pPr>
            <a:r>
              <a:rPr lang="sl-SI" sz="2600" b="1" dirty="0" smtClean="0">
                <a:solidFill>
                  <a:srgbClr val="FFFF00"/>
                </a:solidFill>
                <a:latin typeface="Comic Sans MS" pitchFamily="66" charset="0"/>
              </a:rPr>
              <a:t>visok </a:t>
            </a:r>
            <a:r>
              <a:rPr lang="sl-SI" sz="2600" b="1" dirty="0">
                <a:solidFill>
                  <a:srgbClr val="FFFF00"/>
                </a:solidFill>
                <a:latin typeface="Comic Sans MS" pitchFamily="66" charset="0"/>
              </a:rPr>
              <a:t>krvni tlak </a:t>
            </a:r>
            <a:r>
              <a:rPr lang="sl-SI" sz="2600" b="1" dirty="0" smtClean="0">
                <a:solidFill>
                  <a:srgbClr val="FFFF00"/>
                </a:solidFill>
                <a:latin typeface="Comic Sans MS" pitchFamily="66" charset="0"/>
              </a:rPr>
              <a:t>in</a:t>
            </a:r>
          </a:p>
          <a:p>
            <a:r>
              <a:rPr lang="sl-SI" sz="1400" b="1" dirty="0" smtClean="0">
                <a:solidFill>
                  <a:srgbClr val="FFFF00"/>
                </a:solidFill>
                <a:latin typeface="Comic Sans MS" pitchFamily="66" charset="0"/>
              </a:rPr>
              <a:t> </a:t>
            </a:r>
          </a:p>
          <a:p>
            <a:pPr marL="342900" indent="-342900">
              <a:buFont typeface="Arial" pitchFamily="34" charset="0"/>
              <a:buChar char="•"/>
            </a:pPr>
            <a:r>
              <a:rPr lang="sl-SI" sz="2600" b="1" dirty="0" smtClean="0">
                <a:solidFill>
                  <a:srgbClr val="FFFF00"/>
                </a:solidFill>
                <a:latin typeface="Comic Sans MS" pitchFamily="66" charset="0"/>
              </a:rPr>
              <a:t>različne </a:t>
            </a:r>
            <a:r>
              <a:rPr lang="sl-SI" sz="2600" b="1" dirty="0">
                <a:solidFill>
                  <a:srgbClr val="FFFF00"/>
                </a:solidFill>
                <a:latin typeface="Comic Sans MS" pitchFamily="66" charset="0"/>
              </a:rPr>
              <a:t>psihološke motnje</a:t>
            </a:r>
            <a:r>
              <a:rPr lang="sl-SI" sz="2600" b="1" dirty="0" smtClean="0">
                <a:solidFill>
                  <a:srgbClr val="FFFF00"/>
                </a:solidFill>
                <a:latin typeface="Comic Sans MS" pitchFamily="66" charset="0"/>
              </a:rPr>
              <a:t>.</a:t>
            </a:r>
          </a:p>
          <a:p>
            <a:pPr marL="342900" indent="-342900">
              <a:buFont typeface="Arial" pitchFamily="34" charset="0"/>
              <a:buChar char="•"/>
            </a:pPr>
            <a:endParaRPr lang="sl-SI" sz="2400" b="1" dirty="0">
              <a:solidFill>
                <a:schemeClr val="bg1"/>
              </a:solidFill>
              <a:latin typeface="Comic Sans MS" pitchFamily="66" charset="0"/>
            </a:endParaRPr>
          </a:p>
          <a:p>
            <a:pPr algn="ctr"/>
            <a:r>
              <a:rPr lang="sl-SI" sz="2800" b="1" dirty="0" smtClean="0">
                <a:solidFill>
                  <a:schemeClr val="bg1"/>
                </a:solidFill>
                <a:latin typeface="Comic Sans MS" pitchFamily="66" charset="0"/>
              </a:rPr>
              <a:t>S </a:t>
            </a:r>
            <a:r>
              <a:rPr lang="sl-SI" sz="2800" b="1" dirty="0">
                <a:solidFill>
                  <a:schemeClr val="bg1"/>
                </a:solidFill>
                <a:latin typeface="Comic Sans MS" pitchFamily="66" charset="0"/>
              </a:rPr>
              <a:t>pitjem alkoholnih pijač je vzročno </a:t>
            </a:r>
            <a:r>
              <a:rPr lang="sl-SI" sz="2800" b="1" dirty="0" smtClean="0">
                <a:solidFill>
                  <a:schemeClr val="bg1"/>
                </a:solidFill>
                <a:latin typeface="Comic Sans MS" pitchFamily="66" charset="0"/>
              </a:rPr>
              <a:t>povezanih </a:t>
            </a:r>
            <a:r>
              <a:rPr lang="sl-SI" sz="2800" b="1" dirty="0">
                <a:solidFill>
                  <a:schemeClr val="bg1"/>
                </a:solidFill>
                <a:latin typeface="Comic Sans MS" pitchFamily="66" charset="0"/>
              </a:rPr>
              <a:t>več kot 60 vrst bolezni in </a:t>
            </a:r>
            <a:r>
              <a:rPr lang="sl-SI" sz="2800" b="1" dirty="0" smtClean="0">
                <a:solidFill>
                  <a:schemeClr val="bg1"/>
                </a:solidFill>
                <a:latin typeface="Comic Sans MS" pitchFamily="66" charset="0"/>
              </a:rPr>
              <a:t>poškodb.</a:t>
            </a:r>
            <a:endParaRPr lang="sl-SI" sz="2400" dirty="0">
              <a:solidFill>
                <a:schemeClr val="bg1"/>
              </a:solidFill>
              <a:latin typeface="Comic Sans MS" pitchFamily="66" charset="0"/>
            </a:endParaRPr>
          </a:p>
        </p:txBody>
      </p:sp>
    </p:spTree>
    <p:extLst>
      <p:ext uri="{BB962C8B-B14F-4D97-AF65-F5344CB8AC3E}">
        <p14:creationId xmlns:p14="http://schemas.microsoft.com/office/powerpoint/2010/main" val="3592284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96813" y="79593"/>
            <a:ext cx="8925644" cy="6740307"/>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sl-SI" sz="3200" b="1" dirty="0">
                <a:solidFill>
                  <a:srgbClr val="FFFF00"/>
                </a:solidFill>
                <a:latin typeface="Comic Sans MS" pitchFamily="66" charset="0"/>
              </a:rPr>
              <a:t>Skoraj polovica Slovencev </a:t>
            </a:r>
            <a:r>
              <a:rPr lang="sl-SI" sz="3200" b="1" dirty="0" smtClean="0">
                <a:solidFill>
                  <a:srgbClr val="FFFF00"/>
                </a:solidFill>
                <a:latin typeface="Comic Sans MS" pitchFamily="66" charset="0"/>
              </a:rPr>
              <a:t>je rednih </a:t>
            </a:r>
            <a:r>
              <a:rPr lang="sl-SI" sz="3200" b="1" dirty="0">
                <a:solidFill>
                  <a:srgbClr val="FFFF00"/>
                </a:solidFill>
                <a:latin typeface="Comic Sans MS" pitchFamily="66" charset="0"/>
              </a:rPr>
              <a:t>pivcev</a:t>
            </a:r>
          </a:p>
          <a:p>
            <a:pPr marL="342900" indent="-342900">
              <a:buFont typeface="Wingdings" pitchFamily="2" charset="2"/>
              <a:buChar char="Ø"/>
            </a:pPr>
            <a:endParaRPr lang="sl-SI" sz="2000" b="1" dirty="0" smtClean="0">
              <a:solidFill>
                <a:schemeClr val="bg1"/>
              </a:solidFill>
              <a:latin typeface="Comic Sans MS" pitchFamily="66" charset="0"/>
            </a:endParaRPr>
          </a:p>
          <a:p>
            <a:pPr marL="342900" indent="-342900">
              <a:buClr>
                <a:srgbClr val="FFFF00"/>
              </a:buClr>
              <a:buFont typeface="Wingdings" pitchFamily="2" charset="2"/>
              <a:buChar char="Ø"/>
            </a:pPr>
            <a:r>
              <a:rPr lang="sl-SI" sz="2800" b="1" u="sng" dirty="0" smtClean="0">
                <a:solidFill>
                  <a:schemeClr val="bg1"/>
                </a:solidFill>
                <a:latin typeface="Comic Sans MS" pitchFamily="66" charset="0"/>
              </a:rPr>
              <a:t>5%</a:t>
            </a:r>
            <a:r>
              <a:rPr lang="sl-SI" sz="2800" b="1" dirty="0" smtClean="0">
                <a:solidFill>
                  <a:schemeClr val="bg1"/>
                </a:solidFill>
                <a:latin typeface="Comic Sans MS" pitchFamily="66" charset="0"/>
              </a:rPr>
              <a:t> </a:t>
            </a:r>
            <a:r>
              <a:rPr lang="sl-SI" sz="2800" b="1" dirty="0">
                <a:solidFill>
                  <a:schemeClr val="bg1"/>
                </a:solidFill>
                <a:latin typeface="Comic Sans MS" pitchFamily="66" charset="0"/>
              </a:rPr>
              <a:t>polnoletnih </a:t>
            </a:r>
            <a:r>
              <a:rPr lang="sl-SI" sz="2800" b="1" dirty="0" smtClean="0">
                <a:solidFill>
                  <a:schemeClr val="bg1"/>
                </a:solidFill>
                <a:latin typeface="Comic Sans MS" pitchFamily="66" charset="0"/>
              </a:rPr>
              <a:t>državljanov je abstinentov, </a:t>
            </a:r>
          </a:p>
          <a:p>
            <a:pPr marL="342900" indent="-342900">
              <a:buClr>
                <a:srgbClr val="FFFF00"/>
              </a:buClr>
              <a:buFont typeface="Wingdings" pitchFamily="2" charset="2"/>
              <a:buChar char="Ø"/>
            </a:pPr>
            <a:r>
              <a:rPr lang="sl-SI" sz="2800" b="1" u="sng" dirty="0">
                <a:solidFill>
                  <a:schemeClr val="bg1"/>
                </a:solidFill>
                <a:latin typeface="Comic Sans MS" pitchFamily="66" charset="0"/>
              </a:rPr>
              <a:t>48</a:t>
            </a:r>
            <a:r>
              <a:rPr lang="sl-SI" sz="2800" b="1" u="sng" dirty="0" smtClean="0">
                <a:solidFill>
                  <a:schemeClr val="bg1"/>
                </a:solidFill>
                <a:latin typeface="Comic Sans MS" pitchFamily="66" charset="0"/>
              </a:rPr>
              <a:t>%</a:t>
            </a:r>
            <a:r>
              <a:rPr lang="sl-SI" sz="2800" b="1" dirty="0" smtClean="0">
                <a:solidFill>
                  <a:schemeClr val="bg1"/>
                </a:solidFill>
                <a:latin typeface="Comic Sans MS" pitchFamily="66" charset="0"/>
              </a:rPr>
              <a:t> je rednih </a:t>
            </a:r>
            <a:r>
              <a:rPr lang="sl-SI" sz="2800" b="1" dirty="0">
                <a:solidFill>
                  <a:schemeClr val="bg1"/>
                </a:solidFill>
                <a:latin typeface="Comic Sans MS" pitchFamily="66" charset="0"/>
              </a:rPr>
              <a:t>pivcev (pijejo </a:t>
            </a:r>
            <a:r>
              <a:rPr lang="sl-SI" sz="2800" b="1" dirty="0" smtClean="0">
                <a:solidFill>
                  <a:schemeClr val="bg1"/>
                </a:solidFill>
                <a:latin typeface="Comic Sans MS" pitchFamily="66" charset="0"/>
              </a:rPr>
              <a:t>1-2-krat/teden),</a:t>
            </a:r>
          </a:p>
          <a:p>
            <a:pPr marL="342900" indent="-342900">
              <a:buClr>
                <a:srgbClr val="FFFF00"/>
              </a:buClr>
              <a:buFont typeface="Wingdings" pitchFamily="2" charset="2"/>
              <a:buChar char="Ø"/>
            </a:pPr>
            <a:r>
              <a:rPr lang="sl-SI" sz="2800" b="1" u="sng" dirty="0" smtClean="0">
                <a:solidFill>
                  <a:schemeClr val="bg1"/>
                </a:solidFill>
                <a:latin typeface="Comic Sans MS" pitchFamily="66" charset="0"/>
              </a:rPr>
              <a:t>22</a:t>
            </a:r>
            <a:r>
              <a:rPr lang="sl-SI" sz="2800" b="1" u="sng" dirty="0">
                <a:solidFill>
                  <a:schemeClr val="bg1"/>
                </a:solidFill>
                <a:latin typeface="Comic Sans MS" pitchFamily="66" charset="0"/>
              </a:rPr>
              <a:t>%</a:t>
            </a:r>
            <a:r>
              <a:rPr lang="sl-SI" sz="2800" b="1" dirty="0">
                <a:solidFill>
                  <a:schemeClr val="bg1"/>
                </a:solidFill>
                <a:latin typeface="Comic Sans MS" pitchFamily="66" charset="0"/>
              </a:rPr>
              <a:t> moških in 6% žensk </a:t>
            </a:r>
            <a:r>
              <a:rPr lang="sl-SI" sz="2800" b="1" dirty="0" smtClean="0">
                <a:solidFill>
                  <a:schemeClr val="bg1"/>
                </a:solidFill>
                <a:latin typeface="Comic Sans MS" pitchFamily="66" charset="0"/>
              </a:rPr>
              <a:t>je odvisnikov (vsak dan pijejo),</a:t>
            </a:r>
          </a:p>
          <a:p>
            <a:endParaRPr lang="sl-SI" sz="1400" b="1" dirty="0" smtClean="0">
              <a:solidFill>
                <a:schemeClr val="bg1"/>
              </a:solidFill>
              <a:latin typeface="Comic Sans MS" pitchFamily="66" charset="0"/>
            </a:endParaRPr>
          </a:p>
          <a:p>
            <a:pPr marL="342900" indent="-342900">
              <a:buClr>
                <a:schemeClr val="bg1"/>
              </a:buClr>
              <a:buFont typeface="Wingdings" pitchFamily="2" charset="2"/>
              <a:buChar char="Ø"/>
            </a:pPr>
            <a:r>
              <a:rPr lang="sl-SI" sz="2800" b="1" u="sng" dirty="0" smtClean="0">
                <a:solidFill>
                  <a:srgbClr val="FFFF00"/>
                </a:solidFill>
                <a:latin typeface="Comic Sans MS" pitchFamily="66" charset="0"/>
              </a:rPr>
              <a:t>zaskrbljujoči </a:t>
            </a:r>
            <a:r>
              <a:rPr lang="sl-SI" sz="2800" b="1" u="sng" dirty="0">
                <a:solidFill>
                  <a:srgbClr val="FFFF00"/>
                </a:solidFill>
                <a:latin typeface="Comic Sans MS" pitchFamily="66" charset="0"/>
              </a:rPr>
              <a:t>so </a:t>
            </a:r>
            <a:r>
              <a:rPr lang="sl-SI" sz="2800" b="1" u="sng" dirty="0" smtClean="0">
                <a:solidFill>
                  <a:srgbClr val="FFFF00"/>
                </a:solidFill>
                <a:latin typeface="Comic Sans MS" pitchFamily="66" charset="0"/>
              </a:rPr>
              <a:t>podatki, da 16</a:t>
            </a:r>
            <a:r>
              <a:rPr lang="sl-SI" sz="2800" b="1" u="sng" dirty="0">
                <a:solidFill>
                  <a:srgbClr val="FFFF00"/>
                </a:solidFill>
                <a:latin typeface="Comic Sans MS" pitchFamily="66" charset="0"/>
              </a:rPr>
              <a:t>% 15-letnikov </a:t>
            </a:r>
            <a:r>
              <a:rPr lang="sl-SI" sz="2800" b="1" u="sng" dirty="0" smtClean="0">
                <a:solidFill>
                  <a:srgbClr val="FFFF00"/>
                </a:solidFill>
                <a:latin typeface="Comic Sans MS" pitchFamily="66" charset="0"/>
              </a:rPr>
              <a:t>zaradi alkohola ima težave </a:t>
            </a:r>
            <a:r>
              <a:rPr lang="sl-SI" sz="2800" b="1" u="sng" dirty="0">
                <a:solidFill>
                  <a:srgbClr val="FFFF00"/>
                </a:solidFill>
                <a:latin typeface="Comic Sans MS" pitchFamily="66" charset="0"/>
              </a:rPr>
              <a:t>doma in v </a:t>
            </a:r>
            <a:r>
              <a:rPr lang="sl-SI" sz="2800" b="1" u="sng" dirty="0" smtClean="0">
                <a:solidFill>
                  <a:srgbClr val="FFFF00"/>
                </a:solidFill>
                <a:latin typeface="Comic Sans MS" pitchFamily="66" charset="0"/>
              </a:rPr>
              <a:t>šoli!</a:t>
            </a:r>
          </a:p>
          <a:p>
            <a:endParaRPr lang="sl-SI" sz="2800" b="1" dirty="0">
              <a:solidFill>
                <a:schemeClr val="bg1"/>
              </a:solidFill>
              <a:latin typeface="Comic Sans MS" pitchFamily="66" charset="0"/>
            </a:endParaRPr>
          </a:p>
          <a:p>
            <a:pPr marL="342900" lvl="0" indent="-342900">
              <a:buClr>
                <a:srgbClr val="FFFF00"/>
              </a:buClr>
              <a:buFont typeface="Wingdings" pitchFamily="2" charset="2"/>
              <a:buChar char="Ø"/>
            </a:pPr>
            <a:r>
              <a:rPr lang="sl-SI" sz="2600" b="1" dirty="0" smtClean="0">
                <a:solidFill>
                  <a:schemeClr val="bg1"/>
                </a:solidFill>
                <a:latin typeface="Comic Sans MS" pitchFamily="66" charset="0"/>
              </a:rPr>
              <a:t>SLO sodi v svetovni vrh držav z največjo </a:t>
            </a:r>
            <a:r>
              <a:rPr lang="sl-SI" sz="2600" b="1" dirty="0">
                <a:solidFill>
                  <a:schemeClr val="bg1"/>
                </a:solidFill>
                <a:latin typeface="Comic Sans MS" pitchFamily="66" charset="0"/>
              </a:rPr>
              <a:t>umrljivostjo </a:t>
            </a:r>
            <a:r>
              <a:rPr lang="sl-SI" sz="2600" b="1" dirty="0" smtClean="0">
                <a:solidFill>
                  <a:schemeClr val="bg1"/>
                </a:solidFill>
                <a:latin typeface="Comic Sans MS" pitchFamily="66" charset="0"/>
              </a:rPr>
              <a:t>zaradi alkoholnih kroničnih </a:t>
            </a:r>
            <a:r>
              <a:rPr lang="sl-SI" sz="2600" b="1" dirty="0">
                <a:solidFill>
                  <a:schemeClr val="bg1"/>
                </a:solidFill>
                <a:latin typeface="Comic Sans MS" pitchFamily="66" charset="0"/>
              </a:rPr>
              <a:t>bolezni jeter in </a:t>
            </a:r>
            <a:r>
              <a:rPr lang="sl-SI" sz="2600" b="1" dirty="0" smtClean="0">
                <a:solidFill>
                  <a:schemeClr val="bg1"/>
                </a:solidFill>
                <a:latin typeface="Comic Sans MS" pitchFamily="66" charset="0"/>
              </a:rPr>
              <a:t>ciroz;</a:t>
            </a:r>
          </a:p>
          <a:p>
            <a:pPr marL="342900" indent="-342900">
              <a:buClr>
                <a:srgbClr val="FFFF00"/>
              </a:buClr>
              <a:buFont typeface="Wingdings" pitchFamily="2" charset="2"/>
              <a:buChar char="Ø"/>
            </a:pPr>
            <a:r>
              <a:rPr lang="sl-SI" sz="2600" b="1" dirty="0" smtClean="0">
                <a:solidFill>
                  <a:schemeClr val="bg1"/>
                </a:solidFill>
                <a:latin typeface="Comic Sans MS" pitchFamily="66" charset="0"/>
              </a:rPr>
              <a:t>1000 </a:t>
            </a:r>
            <a:r>
              <a:rPr lang="sl-SI" sz="2600" b="1" dirty="0">
                <a:solidFill>
                  <a:schemeClr val="bg1"/>
                </a:solidFill>
                <a:latin typeface="Comic Sans MS" pitchFamily="66" charset="0"/>
              </a:rPr>
              <a:t>ljudi v </a:t>
            </a:r>
            <a:r>
              <a:rPr lang="sl-SI" sz="2600" b="1" dirty="0" smtClean="0">
                <a:solidFill>
                  <a:schemeClr val="bg1"/>
                </a:solidFill>
                <a:latin typeface="Comic Sans MS" pitchFamily="66" charset="0"/>
              </a:rPr>
              <a:t>SLO </a:t>
            </a:r>
            <a:r>
              <a:rPr lang="sl-SI" sz="2600" b="1" dirty="0">
                <a:solidFill>
                  <a:schemeClr val="bg1"/>
                </a:solidFill>
                <a:latin typeface="Comic Sans MS" pitchFamily="66" charset="0"/>
              </a:rPr>
              <a:t>vsako leto umre </a:t>
            </a:r>
            <a:r>
              <a:rPr lang="sl-SI" sz="2600" b="1" dirty="0" smtClean="0">
                <a:solidFill>
                  <a:schemeClr val="bg1"/>
                </a:solidFill>
                <a:latin typeface="Comic Sans MS" pitchFamily="66" charset="0"/>
              </a:rPr>
              <a:t>zaradi alkohola;</a:t>
            </a:r>
            <a:endParaRPr lang="sl-SI" sz="2600" b="1" dirty="0">
              <a:solidFill>
                <a:schemeClr val="bg1"/>
              </a:solidFill>
              <a:latin typeface="Comic Sans MS" pitchFamily="66" charset="0"/>
            </a:endParaRPr>
          </a:p>
          <a:p>
            <a:pPr marL="342900" lvl="0" indent="-342900">
              <a:buClr>
                <a:srgbClr val="FFFF00"/>
              </a:buClr>
              <a:buFont typeface="Wingdings" pitchFamily="2" charset="2"/>
              <a:buChar char="Ø"/>
            </a:pPr>
            <a:r>
              <a:rPr lang="sl-SI" sz="2600" b="1" dirty="0" smtClean="0">
                <a:solidFill>
                  <a:schemeClr val="bg1"/>
                </a:solidFill>
                <a:latin typeface="Comic Sans MS" pitchFamily="66" charset="0"/>
              </a:rPr>
              <a:t>letna </a:t>
            </a:r>
            <a:r>
              <a:rPr lang="sl-SI" sz="2600" b="1" dirty="0">
                <a:solidFill>
                  <a:schemeClr val="bg1"/>
                </a:solidFill>
                <a:latin typeface="Comic Sans MS" pitchFamily="66" charset="0"/>
              </a:rPr>
              <a:t>potrošnja </a:t>
            </a:r>
            <a:r>
              <a:rPr lang="sl-SI" sz="2600" b="1" dirty="0" smtClean="0">
                <a:solidFill>
                  <a:schemeClr val="bg1"/>
                </a:solidFill>
                <a:latin typeface="Comic Sans MS" pitchFamily="66" charset="0"/>
              </a:rPr>
              <a:t>alkohola/prebivalca </a:t>
            </a:r>
            <a:r>
              <a:rPr lang="sl-SI" sz="2600" b="1" dirty="0">
                <a:solidFill>
                  <a:schemeClr val="bg1"/>
                </a:solidFill>
                <a:latin typeface="Comic Sans MS" pitchFamily="66" charset="0"/>
              </a:rPr>
              <a:t>v </a:t>
            </a:r>
            <a:r>
              <a:rPr lang="sl-SI" sz="2600" b="1" dirty="0" smtClean="0">
                <a:solidFill>
                  <a:schemeClr val="bg1"/>
                </a:solidFill>
                <a:latin typeface="Comic Sans MS" pitchFamily="66" charset="0"/>
              </a:rPr>
              <a:t>SLO </a:t>
            </a:r>
            <a:r>
              <a:rPr lang="sl-SI" sz="2600" b="1" dirty="0">
                <a:solidFill>
                  <a:schemeClr val="bg1"/>
                </a:solidFill>
                <a:latin typeface="Comic Sans MS" pitchFamily="66" charset="0"/>
              </a:rPr>
              <a:t>je za 50% večja od evropskega povprečja</a:t>
            </a:r>
            <a:r>
              <a:rPr lang="sl-SI" sz="2600" b="1" dirty="0" smtClean="0">
                <a:solidFill>
                  <a:schemeClr val="bg1"/>
                </a:solidFill>
                <a:latin typeface="Comic Sans MS" pitchFamily="66" charset="0"/>
              </a:rPr>
              <a:t>;</a:t>
            </a:r>
            <a:endParaRPr lang="sl-SI" sz="2000" b="1" dirty="0">
              <a:solidFill>
                <a:schemeClr val="bg1"/>
              </a:solidFill>
              <a:latin typeface="Comic Sans MS" pitchFamily="66" charset="0"/>
            </a:endParaRPr>
          </a:p>
        </p:txBody>
      </p:sp>
    </p:spTree>
    <p:extLst>
      <p:ext uri="{BB962C8B-B14F-4D97-AF65-F5344CB8AC3E}">
        <p14:creationId xmlns:p14="http://schemas.microsoft.com/office/powerpoint/2010/main" val="2161834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79512" y="188640"/>
            <a:ext cx="8712968" cy="276999"/>
          </a:xfrm>
          <a:prstGeom prst="rect">
            <a:avLst/>
          </a:prstGeom>
        </p:spPr>
        <p:txBody>
          <a:bodyPr wrap="square">
            <a:spAutoFit/>
          </a:bodyPr>
          <a:lstStyle/>
          <a:p>
            <a:r>
              <a:rPr lang="sl-SI" sz="1200" dirty="0"/>
              <a:t>  </a:t>
            </a:r>
          </a:p>
        </p:txBody>
      </p:sp>
      <p:sp>
        <p:nvSpPr>
          <p:cNvPr id="3" name="Rectangle 2"/>
          <p:cNvSpPr/>
          <p:nvPr/>
        </p:nvSpPr>
        <p:spPr>
          <a:xfrm>
            <a:off x="107504" y="86916"/>
            <a:ext cx="8928992" cy="6894195"/>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57200" lvl="0" indent="-457200">
              <a:buClr>
                <a:srgbClr val="FFFF00"/>
              </a:buClr>
              <a:buFont typeface="Wingdings" pitchFamily="2" charset="2"/>
              <a:buChar char="Ø"/>
            </a:pPr>
            <a:r>
              <a:rPr lang="sl-SI" sz="3000" b="1" dirty="0" smtClean="0">
                <a:solidFill>
                  <a:schemeClr val="bg1"/>
                </a:solidFill>
                <a:latin typeface="Comic Sans MS" pitchFamily="66" charset="0"/>
              </a:rPr>
              <a:t>skupna </a:t>
            </a:r>
            <a:r>
              <a:rPr lang="sl-SI" sz="3000" b="1" dirty="0">
                <a:solidFill>
                  <a:schemeClr val="bg1"/>
                </a:solidFill>
                <a:latin typeface="Comic Sans MS" pitchFamily="66" charset="0"/>
              </a:rPr>
              <a:t>poraba alkohola je približno </a:t>
            </a:r>
            <a:r>
              <a:rPr lang="sl-SI" sz="3000" b="1" dirty="0" smtClean="0">
                <a:solidFill>
                  <a:schemeClr val="bg1"/>
                </a:solidFill>
                <a:latin typeface="Comic Sans MS" pitchFamily="66" charset="0"/>
              </a:rPr>
              <a:t>160- 180 l vina/leto </a:t>
            </a:r>
            <a:r>
              <a:rPr lang="sl-SI" sz="3000" b="1" dirty="0">
                <a:solidFill>
                  <a:schemeClr val="bg1"/>
                </a:solidFill>
                <a:latin typeface="Comic Sans MS" pitchFamily="66" charset="0"/>
              </a:rPr>
              <a:t>na </a:t>
            </a:r>
            <a:r>
              <a:rPr lang="sl-SI" sz="3000" b="1" dirty="0" smtClean="0">
                <a:solidFill>
                  <a:schemeClr val="bg1"/>
                </a:solidFill>
                <a:latin typeface="Comic Sans MS" pitchFamily="66" charset="0"/>
              </a:rPr>
              <a:t>odraslo osebo,</a:t>
            </a:r>
          </a:p>
          <a:p>
            <a:pPr lvl="0">
              <a:buClr>
                <a:srgbClr val="FFFF00"/>
              </a:buClr>
            </a:pPr>
            <a:endParaRPr lang="sl-SI" sz="1400" b="1" dirty="0">
              <a:solidFill>
                <a:schemeClr val="bg1"/>
              </a:solidFill>
              <a:latin typeface="Comic Sans MS" pitchFamily="66" charset="0"/>
            </a:endParaRPr>
          </a:p>
          <a:p>
            <a:pPr marL="342900" lvl="0" indent="-342900">
              <a:buClr>
                <a:srgbClr val="FFFF00"/>
              </a:buClr>
              <a:buFont typeface="Wingdings" pitchFamily="2" charset="2"/>
              <a:buChar char="Ø"/>
            </a:pPr>
            <a:r>
              <a:rPr lang="sl-SI" sz="3000" b="1" dirty="0">
                <a:solidFill>
                  <a:schemeClr val="bg1"/>
                </a:solidFill>
                <a:latin typeface="Comic Sans MS" pitchFamily="66" charset="0"/>
              </a:rPr>
              <a:t>zloraba alkohola med mladimi </a:t>
            </a:r>
            <a:r>
              <a:rPr lang="sl-SI" sz="3000" b="1" dirty="0" smtClean="0">
                <a:solidFill>
                  <a:schemeClr val="bg1"/>
                </a:solidFill>
                <a:latin typeface="Comic Sans MS" pitchFamily="66" charset="0"/>
              </a:rPr>
              <a:t>narašča in </a:t>
            </a:r>
            <a:r>
              <a:rPr lang="sl-SI" sz="3000" b="1" dirty="0">
                <a:solidFill>
                  <a:schemeClr val="bg1"/>
                </a:solidFill>
                <a:latin typeface="Comic Sans MS" pitchFamily="66" charset="0"/>
              </a:rPr>
              <a:t>veliko je alkoholikov že pri 25 letih;</a:t>
            </a:r>
          </a:p>
          <a:p>
            <a:endParaRPr lang="sl-SI" sz="1400" b="1" dirty="0">
              <a:latin typeface="Comic Sans MS" pitchFamily="66" charset="0"/>
            </a:endParaRPr>
          </a:p>
          <a:p>
            <a:r>
              <a:rPr lang="sl-SI" sz="3000" b="1" dirty="0" smtClean="0">
                <a:solidFill>
                  <a:srgbClr val="FFFF00"/>
                </a:solidFill>
                <a:latin typeface="Comic Sans MS" pitchFamily="66" charset="0"/>
              </a:rPr>
              <a:t>Po </a:t>
            </a:r>
            <a:r>
              <a:rPr lang="sl-SI" sz="3000" b="1" dirty="0">
                <a:solidFill>
                  <a:srgbClr val="FFFF00"/>
                </a:solidFill>
                <a:latin typeface="Comic Sans MS" pitchFamily="66" charset="0"/>
              </a:rPr>
              <a:t>sodobnih prehranskih smernicah pomeni zmerno uživanje alkohola </a:t>
            </a:r>
            <a:r>
              <a:rPr lang="sl-SI" sz="3000" b="1" dirty="0" smtClean="0">
                <a:solidFill>
                  <a:srgbClr val="FFFF00"/>
                </a:solidFill>
                <a:latin typeface="Comic Sans MS" pitchFamily="66" charset="0"/>
              </a:rPr>
              <a:t>za:</a:t>
            </a:r>
          </a:p>
          <a:p>
            <a:endParaRPr lang="sl-SI" sz="1400" b="1" dirty="0" smtClean="0">
              <a:solidFill>
                <a:srgbClr val="FFFF00"/>
              </a:solidFill>
              <a:latin typeface="Comic Sans MS" pitchFamily="66" charset="0"/>
            </a:endParaRPr>
          </a:p>
          <a:p>
            <a:pPr marL="457200" indent="-457200">
              <a:buClr>
                <a:srgbClr val="FFFF00"/>
              </a:buClr>
              <a:buFont typeface="Wingdings" pitchFamily="2" charset="2"/>
              <a:buChar char="Ø"/>
            </a:pPr>
            <a:r>
              <a:rPr lang="sl-SI" sz="3000" b="1" dirty="0" smtClean="0">
                <a:solidFill>
                  <a:schemeClr val="bg1"/>
                </a:solidFill>
                <a:latin typeface="Comic Sans MS" pitchFamily="66" charset="0"/>
              </a:rPr>
              <a:t>ženske </a:t>
            </a:r>
            <a:r>
              <a:rPr lang="sl-SI" sz="3000" b="1" dirty="0">
                <a:solidFill>
                  <a:schemeClr val="bg1"/>
                </a:solidFill>
                <a:latin typeface="Comic Sans MS" pitchFamily="66" charset="0"/>
              </a:rPr>
              <a:t>1 enota alkohola na dan, </a:t>
            </a:r>
            <a:endParaRPr lang="sl-SI" sz="3000" b="1" dirty="0" smtClean="0">
              <a:solidFill>
                <a:schemeClr val="bg1"/>
              </a:solidFill>
              <a:latin typeface="Comic Sans MS" pitchFamily="66" charset="0"/>
            </a:endParaRPr>
          </a:p>
          <a:p>
            <a:pPr marL="457200" indent="-457200">
              <a:buClr>
                <a:srgbClr val="FFFF00"/>
              </a:buClr>
              <a:buFont typeface="Wingdings" pitchFamily="2" charset="2"/>
              <a:buChar char="Ø"/>
            </a:pPr>
            <a:r>
              <a:rPr lang="sl-SI" sz="3000" b="1" dirty="0" smtClean="0">
                <a:solidFill>
                  <a:schemeClr val="bg1"/>
                </a:solidFill>
                <a:latin typeface="Comic Sans MS" pitchFamily="66" charset="0"/>
              </a:rPr>
              <a:t>moške </a:t>
            </a:r>
            <a:r>
              <a:rPr lang="sl-SI" sz="3000" b="1" dirty="0">
                <a:solidFill>
                  <a:schemeClr val="bg1"/>
                </a:solidFill>
                <a:latin typeface="Comic Sans MS" pitchFamily="66" charset="0"/>
              </a:rPr>
              <a:t>pa 2 enoti alkohola na dan </a:t>
            </a:r>
            <a:endParaRPr lang="sl-SI" sz="3000" b="1" dirty="0" smtClean="0">
              <a:solidFill>
                <a:schemeClr val="bg1"/>
              </a:solidFill>
              <a:latin typeface="Comic Sans MS" pitchFamily="66" charset="0"/>
            </a:endParaRPr>
          </a:p>
          <a:p>
            <a:endParaRPr lang="sl-SI" sz="1400" b="1" dirty="0" smtClean="0">
              <a:latin typeface="Comic Sans MS" pitchFamily="66" charset="0"/>
            </a:endParaRPr>
          </a:p>
          <a:p>
            <a:r>
              <a:rPr lang="sl-SI" sz="3000" b="1" dirty="0" smtClean="0">
                <a:solidFill>
                  <a:srgbClr val="FFFF00"/>
                </a:solidFill>
                <a:latin typeface="Comic Sans MS" pitchFamily="66" charset="0"/>
              </a:rPr>
              <a:t>(</a:t>
            </a:r>
            <a:r>
              <a:rPr lang="sl-SI" sz="3000" b="1" dirty="0">
                <a:solidFill>
                  <a:srgbClr val="FFFF00"/>
                </a:solidFill>
                <a:latin typeface="Comic Sans MS" pitchFamily="66" charset="0"/>
              </a:rPr>
              <a:t>enota alkohola je: </a:t>
            </a:r>
            <a:r>
              <a:rPr lang="sl-SI" sz="3000" b="1" u="sng" dirty="0">
                <a:solidFill>
                  <a:srgbClr val="FFFF00"/>
                </a:solidFill>
                <a:latin typeface="Comic Sans MS" pitchFamily="66" charset="0"/>
              </a:rPr>
              <a:t>2,5</a:t>
            </a:r>
            <a:r>
              <a:rPr lang="sl-SI" sz="3000" b="1" dirty="0">
                <a:solidFill>
                  <a:srgbClr val="FFFF00"/>
                </a:solidFill>
                <a:latin typeface="Comic Sans MS" pitchFamily="66" charset="0"/>
              </a:rPr>
              <a:t> dl piva ali </a:t>
            </a:r>
            <a:r>
              <a:rPr lang="sl-SI" sz="3000" b="1" u="sng" dirty="0">
                <a:solidFill>
                  <a:srgbClr val="FFFF00"/>
                </a:solidFill>
                <a:latin typeface="Comic Sans MS" pitchFamily="66" charset="0"/>
              </a:rPr>
              <a:t>1</a:t>
            </a:r>
            <a:r>
              <a:rPr lang="sl-SI" sz="3000" b="1" dirty="0">
                <a:solidFill>
                  <a:srgbClr val="FFFF00"/>
                </a:solidFill>
                <a:latin typeface="Comic Sans MS" pitchFamily="66" charset="0"/>
              </a:rPr>
              <a:t> dl vina ali </a:t>
            </a:r>
            <a:r>
              <a:rPr lang="sl-SI" sz="3000" b="1" u="sng" dirty="0">
                <a:solidFill>
                  <a:srgbClr val="FFFF00"/>
                </a:solidFill>
                <a:latin typeface="Comic Sans MS" pitchFamily="66" charset="0"/>
              </a:rPr>
              <a:t>0,3</a:t>
            </a:r>
            <a:r>
              <a:rPr lang="sl-SI" sz="3000" b="1" dirty="0">
                <a:solidFill>
                  <a:srgbClr val="FFFF00"/>
                </a:solidFill>
                <a:latin typeface="Comic Sans MS" pitchFamily="66" charset="0"/>
              </a:rPr>
              <a:t> dl žgane pijače). </a:t>
            </a:r>
            <a:endParaRPr lang="sl-SI" sz="3000" b="1" dirty="0" smtClean="0">
              <a:solidFill>
                <a:srgbClr val="FFFF00"/>
              </a:solidFill>
              <a:latin typeface="Comic Sans MS" pitchFamily="66" charset="0"/>
            </a:endParaRPr>
          </a:p>
          <a:p>
            <a:endParaRPr lang="sl-SI" sz="1400" b="1" dirty="0">
              <a:latin typeface="Comic Sans MS" pitchFamily="66" charset="0"/>
            </a:endParaRPr>
          </a:p>
          <a:p>
            <a:pPr algn="ctr"/>
            <a:r>
              <a:rPr lang="sl-SI" sz="3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rPr>
              <a:t>Preseganje teh količin pomeni čezmerno </a:t>
            </a:r>
            <a:r>
              <a:rPr lang="sl-SI" sz="3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rPr>
              <a:t>uživanje </a:t>
            </a:r>
            <a:r>
              <a:rPr lang="sl-SI" sz="3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rPr>
              <a:t>alkohola !!!</a:t>
            </a:r>
            <a:endParaRPr lang="sl-SI" sz="3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endParaRPr>
          </a:p>
        </p:txBody>
      </p:sp>
    </p:spTree>
    <p:extLst>
      <p:ext uri="{BB962C8B-B14F-4D97-AF65-F5344CB8AC3E}">
        <p14:creationId xmlns:p14="http://schemas.microsoft.com/office/powerpoint/2010/main" val="813367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463168211"/>
              </p:ext>
            </p:extLst>
          </p:nvPr>
        </p:nvGraphicFramePr>
        <p:xfrm>
          <a:off x="251520" y="1484784"/>
          <a:ext cx="8640963" cy="2376264"/>
        </p:xfrm>
        <a:graphic>
          <a:graphicData uri="http://schemas.openxmlformats.org/drawingml/2006/table">
            <a:tbl>
              <a:tblPr>
                <a:tableStyleId>{5C22544A-7EE6-4342-B048-85BDC9FD1C3A}</a:tableStyleId>
              </a:tblPr>
              <a:tblGrid>
                <a:gridCol w="1325131"/>
                <a:gridCol w="690172"/>
                <a:gridCol w="662566"/>
                <a:gridCol w="662566"/>
                <a:gridCol w="662566"/>
                <a:gridCol w="662566"/>
                <a:gridCol w="662566"/>
                <a:gridCol w="662566"/>
                <a:gridCol w="662566"/>
                <a:gridCol w="662566"/>
                <a:gridCol w="662566"/>
                <a:gridCol w="662566"/>
              </a:tblGrid>
              <a:tr h="792088">
                <a:tc>
                  <a:txBody>
                    <a:bodyPr/>
                    <a:lstStyle/>
                    <a:p>
                      <a:pPr algn="ctr" fontAlgn="ctr"/>
                      <a:r>
                        <a:rPr lang="sl-SI" sz="1800" b="1" u="none" strike="noStrike" dirty="0">
                          <a:solidFill>
                            <a:schemeClr val="bg1"/>
                          </a:solidFill>
                          <a:effectLst/>
                        </a:rPr>
                        <a:t> </a:t>
                      </a:r>
                      <a:endParaRPr lang="sl-SI" sz="1800" b="1" i="0" u="none" strike="noStrike" dirty="0">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dirty="0">
                          <a:solidFill>
                            <a:schemeClr val="bg1"/>
                          </a:solidFill>
                          <a:effectLst/>
                        </a:rPr>
                        <a:t>1999</a:t>
                      </a:r>
                      <a:endParaRPr lang="sl-SI" sz="2000" b="1" i="0" u="none" strike="noStrike" dirty="0">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a:solidFill>
                            <a:schemeClr val="bg1"/>
                          </a:solidFill>
                          <a:effectLst/>
                        </a:rPr>
                        <a:t>2000</a:t>
                      </a:r>
                      <a:endParaRPr lang="sl-SI" sz="2000" b="1" i="0" u="none" strike="noStrike">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a:solidFill>
                            <a:schemeClr val="bg1"/>
                          </a:solidFill>
                          <a:effectLst/>
                        </a:rPr>
                        <a:t>2001</a:t>
                      </a:r>
                      <a:endParaRPr lang="sl-SI" sz="2000" b="1" i="0" u="none" strike="noStrike">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a:solidFill>
                            <a:schemeClr val="bg1"/>
                          </a:solidFill>
                          <a:effectLst/>
                        </a:rPr>
                        <a:t>2002</a:t>
                      </a:r>
                      <a:endParaRPr lang="sl-SI" sz="2000" b="1" i="0" u="none" strike="noStrike">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a:solidFill>
                            <a:schemeClr val="bg1"/>
                          </a:solidFill>
                          <a:effectLst/>
                        </a:rPr>
                        <a:t>2003</a:t>
                      </a:r>
                      <a:endParaRPr lang="sl-SI" sz="2000" b="1" i="0" u="none" strike="noStrike">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a:solidFill>
                            <a:schemeClr val="bg1"/>
                          </a:solidFill>
                          <a:effectLst/>
                        </a:rPr>
                        <a:t>2004</a:t>
                      </a:r>
                      <a:endParaRPr lang="sl-SI" sz="2000" b="1" i="0" u="none" strike="noStrike">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a:solidFill>
                            <a:schemeClr val="bg1"/>
                          </a:solidFill>
                          <a:effectLst/>
                        </a:rPr>
                        <a:t>2005</a:t>
                      </a:r>
                      <a:endParaRPr lang="sl-SI" sz="2000" b="1" i="0" u="none" strike="noStrike">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a:solidFill>
                            <a:schemeClr val="bg1"/>
                          </a:solidFill>
                          <a:effectLst/>
                        </a:rPr>
                        <a:t>2006</a:t>
                      </a:r>
                      <a:endParaRPr lang="sl-SI" sz="2000" b="1" i="0" u="none" strike="noStrike">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a:solidFill>
                            <a:schemeClr val="bg1"/>
                          </a:solidFill>
                          <a:effectLst/>
                        </a:rPr>
                        <a:t>2007</a:t>
                      </a:r>
                      <a:endParaRPr lang="sl-SI" sz="2000" b="1" i="0" u="none" strike="noStrike">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a:solidFill>
                            <a:schemeClr val="bg1"/>
                          </a:solidFill>
                          <a:effectLst/>
                        </a:rPr>
                        <a:t>2008</a:t>
                      </a:r>
                      <a:endParaRPr lang="sl-SI" sz="2000" b="1" i="0" u="none" strike="noStrike">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a:solidFill>
                            <a:schemeClr val="bg1"/>
                          </a:solidFill>
                          <a:effectLst/>
                        </a:rPr>
                        <a:t>2009</a:t>
                      </a:r>
                      <a:endParaRPr lang="sl-SI" sz="2000" b="1" i="0" u="none" strike="noStrike">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r>
              <a:tr h="792088">
                <a:tc>
                  <a:txBody>
                    <a:bodyPr/>
                    <a:lstStyle/>
                    <a:p>
                      <a:pPr algn="ctr" fontAlgn="ctr"/>
                      <a:r>
                        <a:rPr lang="sl-SI" sz="2000" b="1" u="none" strike="noStrike" dirty="0">
                          <a:solidFill>
                            <a:schemeClr val="bg1"/>
                          </a:solidFill>
                          <a:effectLst/>
                        </a:rPr>
                        <a:t>Slovenija*</a:t>
                      </a:r>
                      <a:endParaRPr lang="sl-SI" sz="2000" b="1" i="0" u="none" strike="noStrike" dirty="0">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dirty="0">
                          <a:solidFill>
                            <a:schemeClr val="bg1"/>
                          </a:solidFill>
                          <a:effectLst/>
                        </a:rPr>
                        <a:t>8,9</a:t>
                      </a:r>
                      <a:endParaRPr lang="sl-SI" sz="2000" b="1" i="0" u="none" strike="noStrike" dirty="0">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a:solidFill>
                            <a:schemeClr val="bg1"/>
                          </a:solidFill>
                          <a:effectLst/>
                        </a:rPr>
                        <a:t>9,37</a:t>
                      </a:r>
                      <a:endParaRPr lang="sl-SI" sz="2000" b="1" i="0" u="none" strike="noStrike">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a:solidFill>
                            <a:schemeClr val="bg1"/>
                          </a:solidFill>
                          <a:effectLst/>
                        </a:rPr>
                        <a:t>10,9</a:t>
                      </a:r>
                      <a:endParaRPr lang="sl-SI" sz="2000" b="1" i="0" u="none" strike="noStrike">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a:solidFill>
                            <a:schemeClr val="bg1"/>
                          </a:solidFill>
                          <a:effectLst/>
                        </a:rPr>
                        <a:t>9,64</a:t>
                      </a:r>
                      <a:endParaRPr lang="sl-SI" sz="2000" b="1" i="0" u="none" strike="noStrike">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a:solidFill>
                            <a:schemeClr val="bg1"/>
                          </a:solidFill>
                          <a:effectLst/>
                        </a:rPr>
                        <a:t>9,15</a:t>
                      </a:r>
                      <a:endParaRPr lang="sl-SI" sz="2000" b="1" i="0" u="none" strike="noStrike">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a:solidFill>
                            <a:schemeClr val="bg1"/>
                          </a:solidFill>
                          <a:effectLst/>
                        </a:rPr>
                        <a:t>11,6</a:t>
                      </a:r>
                      <a:endParaRPr lang="sl-SI" sz="2000" b="1" i="0" u="none" strike="noStrike">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a:solidFill>
                            <a:schemeClr val="bg1"/>
                          </a:solidFill>
                          <a:effectLst/>
                        </a:rPr>
                        <a:t>8,83</a:t>
                      </a:r>
                      <a:endParaRPr lang="sl-SI" sz="2000" b="1" i="0" u="none" strike="noStrike">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a:solidFill>
                            <a:schemeClr val="bg1"/>
                          </a:solidFill>
                          <a:effectLst/>
                        </a:rPr>
                        <a:t>10,5</a:t>
                      </a:r>
                      <a:endParaRPr lang="sl-SI" sz="2000" b="1" i="0" u="none" strike="noStrike">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a:solidFill>
                            <a:schemeClr val="bg1"/>
                          </a:solidFill>
                          <a:effectLst/>
                        </a:rPr>
                        <a:t>9,46</a:t>
                      </a:r>
                      <a:endParaRPr lang="sl-SI" sz="2000" b="1" i="0" u="none" strike="noStrike">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a:solidFill>
                            <a:schemeClr val="bg1"/>
                          </a:solidFill>
                          <a:effectLst/>
                        </a:rPr>
                        <a:t>9,43</a:t>
                      </a:r>
                      <a:endParaRPr lang="sl-SI" sz="2000" b="1" i="0" u="none" strike="noStrike">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a:solidFill>
                            <a:schemeClr val="bg1"/>
                          </a:solidFill>
                          <a:effectLst/>
                        </a:rPr>
                        <a:t>9,05</a:t>
                      </a:r>
                      <a:endParaRPr lang="sl-SI" sz="2000" b="1" i="0" u="none" strike="noStrike">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r>
              <a:tr h="792088">
                <a:tc>
                  <a:txBody>
                    <a:bodyPr/>
                    <a:lstStyle/>
                    <a:p>
                      <a:pPr algn="ctr" fontAlgn="ctr"/>
                      <a:r>
                        <a:rPr lang="sl-SI" sz="2000" b="1" u="none" strike="noStrike" dirty="0" smtClean="0">
                          <a:solidFill>
                            <a:schemeClr val="bg1"/>
                          </a:solidFill>
                          <a:effectLst/>
                        </a:rPr>
                        <a:t>Slovenija**</a:t>
                      </a:r>
                      <a:endParaRPr lang="sl-SI" sz="2000" b="1" i="0" u="none" strike="noStrike" dirty="0">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dirty="0">
                          <a:solidFill>
                            <a:schemeClr val="bg1"/>
                          </a:solidFill>
                          <a:effectLst/>
                        </a:rPr>
                        <a:t>10,6</a:t>
                      </a:r>
                      <a:endParaRPr lang="sl-SI" sz="2000" b="1" i="0" u="none" strike="noStrike" dirty="0">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dirty="0">
                          <a:solidFill>
                            <a:schemeClr val="bg1"/>
                          </a:solidFill>
                          <a:effectLst/>
                        </a:rPr>
                        <a:t>11,2</a:t>
                      </a:r>
                      <a:endParaRPr lang="sl-SI" sz="2000" b="1" i="0" u="none" strike="noStrike" dirty="0">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dirty="0">
                          <a:solidFill>
                            <a:schemeClr val="bg1"/>
                          </a:solidFill>
                          <a:effectLst/>
                        </a:rPr>
                        <a:t>13</a:t>
                      </a:r>
                      <a:endParaRPr lang="sl-SI" sz="2000" b="1" i="0" u="none" strike="noStrike" dirty="0">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dirty="0">
                          <a:solidFill>
                            <a:schemeClr val="bg1"/>
                          </a:solidFill>
                          <a:effectLst/>
                        </a:rPr>
                        <a:t>11,6</a:t>
                      </a:r>
                      <a:endParaRPr lang="sl-SI" sz="2000" b="1" i="0" u="none" strike="noStrike" dirty="0">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dirty="0">
                          <a:solidFill>
                            <a:schemeClr val="bg1"/>
                          </a:solidFill>
                          <a:effectLst/>
                        </a:rPr>
                        <a:t>11,2</a:t>
                      </a:r>
                      <a:endParaRPr lang="sl-SI" sz="2000" b="1" i="0" u="none" strike="noStrike" dirty="0">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dirty="0">
                          <a:solidFill>
                            <a:schemeClr val="bg1"/>
                          </a:solidFill>
                          <a:effectLst/>
                        </a:rPr>
                        <a:t>13,5</a:t>
                      </a:r>
                      <a:endParaRPr lang="sl-SI" sz="2000" b="1" i="0" u="none" strike="noStrike" dirty="0">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dirty="0">
                          <a:solidFill>
                            <a:schemeClr val="bg1"/>
                          </a:solidFill>
                          <a:effectLst/>
                        </a:rPr>
                        <a:t>10,3</a:t>
                      </a:r>
                      <a:endParaRPr lang="sl-SI" sz="2000" b="1" i="0" u="none" strike="noStrike" dirty="0">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dirty="0">
                          <a:solidFill>
                            <a:schemeClr val="bg1"/>
                          </a:solidFill>
                          <a:effectLst/>
                        </a:rPr>
                        <a:t>12,2</a:t>
                      </a:r>
                      <a:endParaRPr lang="sl-SI" sz="2000" b="1" i="0" u="none" strike="noStrike" dirty="0">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dirty="0">
                          <a:solidFill>
                            <a:schemeClr val="bg1"/>
                          </a:solidFill>
                          <a:effectLst/>
                        </a:rPr>
                        <a:t>11</a:t>
                      </a:r>
                      <a:endParaRPr lang="sl-SI" sz="2000" b="1" i="0" u="none" strike="noStrike" dirty="0">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dirty="0">
                          <a:solidFill>
                            <a:schemeClr val="bg1"/>
                          </a:solidFill>
                          <a:effectLst/>
                        </a:rPr>
                        <a:t>11</a:t>
                      </a:r>
                      <a:endParaRPr lang="sl-SI" sz="2000" b="1" i="0" u="none" strike="noStrike" dirty="0">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c>
                  <a:txBody>
                    <a:bodyPr/>
                    <a:lstStyle/>
                    <a:p>
                      <a:pPr algn="ctr" fontAlgn="ctr"/>
                      <a:r>
                        <a:rPr lang="sl-SI" sz="2000" b="1" u="none" strike="noStrike" dirty="0">
                          <a:solidFill>
                            <a:schemeClr val="bg1"/>
                          </a:solidFill>
                          <a:effectLst/>
                        </a:rPr>
                        <a:t>10,5</a:t>
                      </a:r>
                      <a:endParaRPr lang="sl-SI" sz="2000" b="1" i="0" u="none" strike="noStrike" dirty="0">
                        <a:solidFill>
                          <a:schemeClr val="bg1"/>
                        </a:solidFill>
                        <a:effectLst/>
                        <a:latin typeface="Book Antiqua"/>
                      </a:endParaRPr>
                    </a:p>
                  </a:txBody>
                  <a:tcPr marL="9525" marR="9525" marT="9525" marB="0" anchor="ctr">
                    <a:cell3D prstMaterial="dkEdge">
                      <a:bevel prst="artDeco"/>
                      <a:lightRig rig="flood" dir="t"/>
                    </a:cell3D>
                    <a:solidFill>
                      <a:srgbClr val="00B0F0"/>
                    </a:solidFill>
                  </a:tcPr>
                </a:tc>
              </a:tr>
            </a:tbl>
          </a:graphicData>
        </a:graphic>
      </p:graphicFrame>
      <p:sp>
        <p:nvSpPr>
          <p:cNvPr id="9" name="Rectangle 8"/>
          <p:cNvSpPr/>
          <p:nvPr/>
        </p:nvSpPr>
        <p:spPr>
          <a:xfrm>
            <a:off x="251520" y="188640"/>
            <a:ext cx="8640959" cy="892552"/>
          </a:xfrm>
          <a:prstGeom prst="rect">
            <a:avLst/>
          </a:prstGeom>
          <a:solidFill>
            <a:srgbClr val="CC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fontAlgn="base">
              <a:spcBef>
                <a:spcPct val="0"/>
              </a:spcBef>
              <a:spcAft>
                <a:spcPct val="0"/>
              </a:spcAft>
            </a:pPr>
            <a:r>
              <a:rPr lang="sl-SI" sz="2600" b="1" dirty="0" smtClean="0">
                <a:solidFill>
                  <a:srgbClr val="0000FF"/>
                </a:solidFill>
                <a:latin typeface="Comic Sans MS" pitchFamily="66" charset="0"/>
                <a:ea typeface="Times New Roman" pitchFamily="18" charset="0"/>
                <a:cs typeface="Arial" pitchFamily="34" charset="0"/>
              </a:rPr>
              <a:t>Podatki o porabi čistega alkohola na prebivalca za zadnjih 10 let (in oceni neregistrirane porabe):</a:t>
            </a:r>
            <a:endParaRPr lang="sl-SI" sz="2600" dirty="0">
              <a:solidFill>
                <a:srgbClr val="0000FF"/>
              </a:solidFill>
              <a:latin typeface="Comic Sans MS" pitchFamily="66" charset="0"/>
              <a:cs typeface="Arial" pitchFamily="34" charset="0"/>
            </a:endParaRPr>
          </a:p>
        </p:txBody>
      </p:sp>
      <p:sp>
        <p:nvSpPr>
          <p:cNvPr id="10" name="Rectangle 9"/>
          <p:cNvSpPr/>
          <p:nvPr/>
        </p:nvSpPr>
        <p:spPr>
          <a:xfrm>
            <a:off x="251520" y="4309466"/>
            <a:ext cx="8640960" cy="1323439"/>
          </a:xfrm>
          <a:prstGeom prst="rect">
            <a:avLst/>
          </a:prstGeom>
          <a:solidFill>
            <a:srgbClr val="CC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fontAlgn="base">
              <a:spcBef>
                <a:spcPct val="0"/>
              </a:spcBef>
              <a:spcAft>
                <a:spcPct val="0"/>
              </a:spcAft>
            </a:pPr>
            <a:r>
              <a:rPr lang="sl-SI" sz="2000" b="1" dirty="0" smtClean="0">
                <a:solidFill>
                  <a:srgbClr val="0000FF"/>
                </a:solidFill>
                <a:latin typeface="Book Antiqua" pitchFamily="18" charset="0"/>
                <a:ea typeface="Times New Roman" pitchFamily="18" charset="0"/>
                <a:cs typeface="Arial" pitchFamily="34" charset="0"/>
              </a:rPr>
              <a:t>*  Registrirana </a:t>
            </a:r>
            <a:r>
              <a:rPr lang="sl-SI" sz="2000" b="1" dirty="0">
                <a:solidFill>
                  <a:srgbClr val="0000FF"/>
                </a:solidFill>
                <a:latin typeface="Book Antiqua" pitchFamily="18" charset="0"/>
                <a:ea typeface="Times New Roman" pitchFamily="18" charset="0"/>
                <a:cs typeface="Arial" pitchFamily="34" charset="0"/>
              </a:rPr>
              <a:t>poraba čistega alkohola v litrih na prebivalca v </a:t>
            </a:r>
            <a:r>
              <a:rPr lang="sl-SI" sz="2000" b="1" dirty="0" smtClean="0">
                <a:solidFill>
                  <a:srgbClr val="0000FF"/>
                </a:solidFill>
                <a:latin typeface="Book Antiqua" pitchFamily="18" charset="0"/>
                <a:ea typeface="Times New Roman" pitchFamily="18" charset="0"/>
                <a:cs typeface="Arial" pitchFamily="34" charset="0"/>
              </a:rPr>
              <a:t>Sloveniji</a:t>
            </a:r>
          </a:p>
          <a:p>
            <a:pPr lvl="0" fontAlgn="base">
              <a:spcBef>
                <a:spcPct val="0"/>
              </a:spcBef>
              <a:spcAft>
                <a:spcPct val="0"/>
              </a:spcAft>
            </a:pPr>
            <a:endParaRPr lang="sl-SI" sz="2000" b="1" dirty="0">
              <a:solidFill>
                <a:srgbClr val="0000FF"/>
              </a:solidFill>
              <a:latin typeface="Book Antiqua" pitchFamily="18" charset="0"/>
              <a:ea typeface="Times New Roman" pitchFamily="18" charset="0"/>
              <a:cs typeface="Arial" pitchFamily="34" charset="0"/>
            </a:endParaRPr>
          </a:p>
          <a:p>
            <a:pPr lvl="0" fontAlgn="base">
              <a:spcBef>
                <a:spcPct val="0"/>
              </a:spcBef>
              <a:spcAft>
                <a:spcPct val="0"/>
              </a:spcAft>
            </a:pPr>
            <a:r>
              <a:rPr lang="sl-SI" sz="2000" b="1" dirty="0" smtClean="0">
                <a:solidFill>
                  <a:srgbClr val="0000FF"/>
                </a:solidFill>
                <a:latin typeface="Book Antiqua" pitchFamily="18" charset="0"/>
                <a:ea typeface="Times New Roman" pitchFamily="18" charset="0"/>
                <a:cs typeface="Arial" pitchFamily="34" charset="0"/>
              </a:rPr>
              <a:t>** Registrirana </a:t>
            </a:r>
            <a:r>
              <a:rPr lang="sl-SI" sz="2000" b="1" dirty="0">
                <a:solidFill>
                  <a:srgbClr val="0000FF"/>
                </a:solidFill>
                <a:latin typeface="Book Antiqua" pitchFamily="18" charset="0"/>
                <a:ea typeface="Times New Roman" pitchFamily="18" charset="0"/>
                <a:cs typeface="Arial" pitchFamily="34" charset="0"/>
              </a:rPr>
              <a:t>poraba čistega alkohola v litrih na odraslega prebivalca </a:t>
            </a:r>
            <a:endParaRPr lang="sl-SI" sz="2000" b="1" dirty="0" smtClean="0">
              <a:solidFill>
                <a:srgbClr val="0000FF"/>
              </a:solidFill>
              <a:latin typeface="Book Antiqua" pitchFamily="18" charset="0"/>
              <a:ea typeface="Times New Roman" pitchFamily="18" charset="0"/>
              <a:cs typeface="Arial" pitchFamily="34" charset="0"/>
            </a:endParaRPr>
          </a:p>
          <a:p>
            <a:pPr lvl="0" fontAlgn="base">
              <a:spcBef>
                <a:spcPct val="0"/>
              </a:spcBef>
              <a:spcAft>
                <a:spcPct val="0"/>
              </a:spcAft>
            </a:pPr>
            <a:r>
              <a:rPr lang="sl-SI" sz="2000" b="1" dirty="0">
                <a:solidFill>
                  <a:srgbClr val="0000FF"/>
                </a:solidFill>
                <a:latin typeface="Book Antiqua" pitchFamily="18" charset="0"/>
                <a:ea typeface="Times New Roman" pitchFamily="18" charset="0"/>
                <a:cs typeface="Arial" pitchFamily="34" charset="0"/>
              </a:rPr>
              <a:t> </a:t>
            </a:r>
            <a:r>
              <a:rPr lang="sl-SI" sz="2000" b="1" dirty="0" smtClean="0">
                <a:solidFill>
                  <a:srgbClr val="0000FF"/>
                </a:solidFill>
                <a:latin typeface="Book Antiqua" pitchFamily="18" charset="0"/>
                <a:ea typeface="Times New Roman" pitchFamily="18" charset="0"/>
                <a:cs typeface="Arial" pitchFamily="34" charset="0"/>
              </a:rPr>
              <a:t>    (</a:t>
            </a:r>
            <a:r>
              <a:rPr lang="sl-SI" sz="2000" b="1" dirty="0">
                <a:solidFill>
                  <a:srgbClr val="0000FF"/>
                </a:solidFill>
                <a:latin typeface="Book Antiqua" pitchFamily="18" charset="0"/>
                <a:ea typeface="Times New Roman" pitchFamily="18" charset="0"/>
                <a:cs typeface="Arial" pitchFamily="34" charset="0"/>
              </a:rPr>
              <a:t>starega 15 let in več) v Sloveniji</a:t>
            </a:r>
            <a:endParaRPr lang="sl-SI" sz="2000" b="1" dirty="0">
              <a:solidFill>
                <a:srgbClr val="0000FF"/>
              </a:solidFill>
              <a:latin typeface="Arial" pitchFamily="34" charset="0"/>
              <a:cs typeface="Arial" pitchFamily="34" charset="0"/>
            </a:endParaRPr>
          </a:p>
        </p:txBody>
      </p:sp>
      <p:sp>
        <p:nvSpPr>
          <p:cNvPr id="11" name="Rectangle 10"/>
          <p:cNvSpPr/>
          <p:nvPr/>
        </p:nvSpPr>
        <p:spPr>
          <a:xfrm>
            <a:off x="251521" y="3923764"/>
            <a:ext cx="1665199" cy="369332"/>
          </a:xfrm>
          <a:prstGeom prst="rect">
            <a:avLst/>
          </a:prstGeom>
        </p:spPr>
        <p:txBody>
          <a:bodyPr wrap="none">
            <a:spAutoFit/>
          </a:bodyPr>
          <a:lstStyle/>
          <a:p>
            <a:r>
              <a:rPr lang="sl-SI" b="1" dirty="0"/>
              <a:t>Vir: IVZ in SURS</a:t>
            </a:r>
          </a:p>
        </p:txBody>
      </p:sp>
    </p:spTree>
    <p:extLst>
      <p:ext uri="{BB962C8B-B14F-4D97-AF65-F5344CB8AC3E}">
        <p14:creationId xmlns:p14="http://schemas.microsoft.com/office/powerpoint/2010/main" val="56982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251520" y="188640"/>
            <a:ext cx="8640960" cy="1200329"/>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sl-SI" sz="3600" b="1" dirty="0">
                <a:latin typeface="Comic Sans MS" pitchFamily="66" charset="0"/>
                <a:cs typeface="Arabic Typesetting" pitchFamily="66" charset="-78"/>
              </a:rPr>
              <a:t>PREPREČEVANJE UPORABE </a:t>
            </a:r>
            <a:r>
              <a:rPr lang="sl-SI" sz="3600" b="1" dirty="0" smtClean="0">
                <a:latin typeface="Comic Sans MS" pitchFamily="66" charset="0"/>
                <a:cs typeface="Arabic Typesetting" pitchFamily="66" charset="-78"/>
              </a:rPr>
              <a:t> PSIHOAKTIVNIH SNOVI (</a:t>
            </a:r>
            <a:r>
              <a:rPr lang="sl-SI" sz="3600" b="1" dirty="0">
                <a:latin typeface="Comic Sans MS" pitchFamily="66" charset="0"/>
                <a:cs typeface="Arabic Typesetting" pitchFamily="66" charset="-78"/>
              </a:rPr>
              <a:t>PAS</a:t>
            </a:r>
            <a:r>
              <a:rPr lang="sl-SI" sz="3600" b="1" dirty="0" smtClean="0">
                <a:latin typeface="Comic Sans MS" pitchFamily="66" charset="0"/>
                <a:cs typeface="Arabic Typesetting" pitchFamily="66" charset="-78"/>
              </a:rPr>
              <a:t>)</a:t>
            </a:r>
            <a:endParaRPr lang="sl-SI" sz="3600" b="1" dirty="0">
              <a:latin typeface="Comic Sans MS" pitchFamily="66" charset="0"/>
              <a:cs typeface="Arabic Typesetting" pitchFamily="66" charset="-78"/>
            </a:endParaRPr>
          </a:p>
        </p:txBody>
      </p:sp>
      <p:sp>
        <p:nvSpPr>
          <p:cNvPr id="5" name="Pravokotnik 4"/>
          <p:cNvSpPr/>
          <p:nvPr/>
        </p:nvSpPr>
        <p:spPr>
          <a:xfrm>
            <a:off x="251520" y="1412776"/>
            <a:ext cx="8640960" cy="5232202"/>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sl-SI" dirty="0">
                <a:solidFill>
                  <a:schemeClr val="bg1"/>
                </a:solidFill>
              </a:rPr>
              <a:t> </a:t>
            </a:r>
            <a:r>
              <a:rPr lang="sl-SI" sz="3400" b="1" dirty="0" smtClean="0">
                <a:solidFill>
                  <a:schemeClr val="bg1"/>
                </a:solidFill>
                <a:latin typeface="Comic Sans MS" pitchFamily="66" charset="0"/>
              </a:rPr>
              <a:t>PSIHOAKTIVNE </a:t>
            </a:r>
            <a:r>
              <a:rPr lang="sl-SI" sz="3400" b="1" dirty="0">
                <a:solidFill>
                  <a:schemeClr val="bg1"/>
                </a:solidFill>
                <a:latin typeface="Comic Sans MS" pitchFamily="66" charset="0"/>
              </a:rPr>
              <a:t>SNOVI SO SNOVI, KI PO </a:t>
            </a:r>
            <a:r>
              <a:rPr lang="sl-SI" sz="3400" b="1" dirty="0" smtClean="0">
                <a:solidFill>
                  <a:schemeClr val="bg1"/>
                </a:solidFill>
                <a:latin typeface="Comic Sans MS" pitchFamily="66" charset="0"/>
              </a:rPr>
              <a:t>VNOSU </a:t>
            </a:r>
            <a:r>
              <a:rPr lang="sl-SI" sz="3400" b="1" dirty="0">
                <a:solidFill>
                  <a:schemeClr val="bg1"/>
                </a:solidFill>
                <a:latin typeface="Comic Sans MS" pitchFamily="66" charset="0"/>
              </a:rPr>
              <a:t>V TELO LAHKO </a:t>
            </a:r>
            <a:r>
              <a:rPr lang="sl-SI" sz="3400" b="1" dirty="0" smtClean="0">
                <a:solidFill>
                  <a:schemeClr val="bg1"/>
                </a:solidFill>
                <a:latin typeface="Comic Sans MS" pitchFamily="66" charset="0"/>
              </a:rPr>
              <a:t>SPREMENIJO:</a:t>
            </a:r>
          </a:p>
          <a:p>
            <a:pPr algn="ctr"/>
            <a:endParaRPr lang="sl-SI" sz="2000" b="1" dirty="0" smtClean="0">
              <a:solidFill>
                <a:schemeClr val="bg1"/>
              </a:solidFill>
              <a:latin typeface="Comic Sans MS" pitchFamily="66" charset="0"/>
            </a:endParaRPr>
          </a:p>
          <a:p>
            <a:pPr marL="342900" indent="-342900">
              <a:buFont typeface="Arial" pitchFamily="34" charset="0"/>
              <a:buChar char="•"/>
            </a:pPr>
            <a:r>
              <a:rPr lang="sl-SI" sz="3200" b="1" dirty="0" smtClean="0">
                <a:solidFill>
                  <a:srgbClr val="FFFF00"/>
                </a:solidFill>
                <a:latin typeface="Comic Sans MS" pitchFamily="66" charset="0"/>
              </a:rPr>
              <a:t>ZAZNAVANJE,</a:t>
            </a:r>
          </a:p>
          <a:p>
            <a:endParaRPr lang="sl-SI" sz="1600" b="1" dirty="0" smtClean="0">
              <a:solidFill>
                <a:srgbClr val="FFFF00"/>
              </a:solidFill>
              <a:latin typeface="Comic Sans MS" pitchFamily="66" charset="0"/>
            </a:endParaRPr>
          </a:p>
          <a:p>
            <a:pPr marL="342900" indent="-342900">
              <a:buFont typeface="Arial" pitchFamily="34" charset="0"/>
              <a:buChar char="•"/>
            </a:pPr>
            <a:r>
              <a:rPr lang="sl-SI" sz="3200" b="1" dirty="0" smtClean="0">
                <a:solidFill>
                  <a:srgbClr val="FFFF00"/>
                </a:solidFill>
                <a:latin typeface="Comic Sans MS" pitchFamily="66" charset="0"/>
              </a:rPr>
              <a:t>RAZPOLOŽENJE,</a:t>
            </a:r>
          </a:p>
          <a:p>
            <a:r>
              <a:rPr lang="sl-SI" sz="1600" b="1" dirty="0" smtClean="0">
                <a:solidFill>
                  <a:srgbClr val="FFFF00"/>
                </a:solidFill>
                <a:latin typeface="Comic Sans MS" pitchFamily="66" charset="0"/>
              </a:rPr>
              <a:t> </a:t>
            </a:r>
          </a:p>
          <a:p>
            <a:pPr marL="342900" indent="-342900">
              <a:buFont typeface="Arial" pitchFamily="34" charset="0"/>
              <a:buChar char="•"/>
            </a:pPr>
            <a:r>
              <a:rPr lang="sl-SI" sz="3200" b="1" dirty="0" smtClean="0">
                <a:solidFill>
                  <a:srgbClr val="FFFF00"/>
                </a:solidFill>
                <a:latin typeface="Comic Sans MS" pitchFamily="66" charset="0"/>
              </a:rPr>
              <a:t>ZAVESTNO VEDENJE  ALI</a:t>
            </a:r>
          </a:p>
          <a:p>
            <a:endParaRPr lang="sl-SI" sz="1600" b="1" dirty="0" smtClean="0">
              <a:solidFill>
                <a:srgbClr val="FFFF00"/>
              </a:solidFill>
              <a:latin typeface="Comic Sans MS" pitchFamily="66" charset="0"/>
            </a:endParaRPr>
          </a:p>
          <a:p>
            <a:pPr marL="342900" indent="-342900">
              <a:buFont typeface="Arial" pitchFamily="34" charset="0"/>
              <a:buChar char="•"/>
            </a:pPr>
            <a:r>
              <a:rPr lang="sl-SI" sz="3200" b="1" dirty="0" smtClean="0">
                <a:solidFill>
                  <a:srgbClr val="FFFF00"/>
                </a:solidFill>
                <a:latin typeface="Comic Sans MS" pitchFamily="66" charset="0"/>
              </a:rPr>
              <a:t>MOTORIČNE FUNKCIJE POSAMEZNIKA.</a:t>
            </a:r>
            <a:r>
              <a:rPr lang="sl-SI" sz="3600" dirty="0">
                <a:solidFill>
                  <a:srgbClr val="FFFF00"/>
                </a:solidFill>
              </a:rPr>
              <a:t> </a:t>
            </a:r>
          </a:p>
        </p:txBody>
      </p:sp>
    </p:spTree>
    <p:extLst>
      <p:ext uri="{BB962C8B-B14F-4D97-AF65-F5344CB8AC3E}">
        <p14:creationId xmlns:p14="http://schemas.microsoft.com/office/powerpoint/2010/main" val="1659421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323528" y="90389"/>
            <a:ext cx="8496944" cy="6709529"/>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sl-SI" dirty="0">
                <a:solidFill>
                  <a:schemeClr val="bg1"/>
                </a:solidFill>
              </a:rPr>
              <a:t>  </a:t>
            </a:r>
          </a:p>
          <a:p>
            <a:pPr algn="ctr"/>
            <a:r>
              <a:rPr lang="sl-SI" sz="3600" b="1" dirty="0">
                <a:solidFill>
                  <a:srgbClr val="FFFF00"/>
                </a:solidFill>
                <a:latin typeface="Comic Sans MS" pitchFamily="66" charset="0"/>
              </a:rPr>
              <a:t>MED PAS ŠTEJEMO TUDI RAZLIČNA </a:t>
            </a:r>
            <a:r>
              <a:rPr lang="sl-SI" sz="3600" b="1" dirty="0" smtClean="0">
                <a:solidFill>
                  <a:srgbClr val="FFFF00"/>
                </a:solidFill>
                <a:latin typeface="Comic Sans MS" pitchFamily="66" charset="0"/>
              </a:rPr>
              <a:t>ZDRAVILA:</a:t>
            </a:r>
          </a:p>
          <a:p>
            <a:pPr algn="ctr"/>
            <a:endParaRPr lang="sl-SI" sz="3600" b="1" dirty="0" smtClean="0">
              <a:solidFill>
                <a:srgbClr val="FFFF00"/>
              </a:solidFill>
              <a:latin typeface="Comic Sans MS" pitchFamily="66" charset="0"/>
            </a:endParaRPr>
          </a:p>
          <a:p>
            <a:pPr marL="342900" indent="-342900">
              <a:buFont typeface="Arial" pitchFamily="34" charset="0"/>
              <a:buChar char="•"/>
            </a:pPr>
            <a:r>
              <a:rPr lang="sl-SI" sz="3200" b="1" dirty="0" smtClean="0">
                <a:solidFill>
                  <a:schemeClr val="bg1"/>
                </a:solidFill>
                <a:latin typeface="Comic Sans MS" pitchFamily="66" charset="0"/>
              </a:rPr>
              <a:t>PROTIBOLEČINSKA,</a:t>
            </a:r>
          </a:p>
          <a:p>
            <a:r>
              <a:rPr lang="sl-SI" sz="1600" b="1" dirty="0" smtClean="0">
                <a:solidFill>
                  <a:schemeClr val="bg1"/>
                </a:solidFill>
                <a:latin typeface="Comic Sans MS" pitchFamily="66" charset="0"/>
              </a:rPr>
              <a:t> </a:t>
            </a:r>
          </a:p>
          <a:p>
            <a:pPr marL="342900" indent="-342900">
              <a:buFont typeface="Arial" pitchFamily="34" charset="0"/>
              <a:buChar char="•"/>
            </a:pPr>
            <a:r>
              <a:rPr lang="sl-SI" sz="3200" b="1" dirty="0" smtClean="0">
                <a:solidFill>
                  <a:schemeClr val="bg1"/>
                </a:solidFill>
                <a:latin typeface="Comic Sans MS" pitchFamily="66" charset="0"/>
              </a:rPr>
              <a:t>USPAVALA,</a:t>
            </a:r>
          </a:p>
          <a:p>
            <a:r>
              <a:rPr lang="sl-SI" sz="1600" b="1" dirty="0" smtClean="0">
                <a:solidFill>
                  <a:schemeClr val="bg1"/>
                </a:solidFill>
                <a:latin typeface="Comic Sans MS" pitchFamily="66" charset="0"/>
              </a:rPr>
              <a:t> </a:t>
            </a:r>
          </a:p>
          <a:p>
            <a:pPr marL="342900" indent="-342900">
              <a:buFont typeface="Arial" pitchFamily="34" charset="0"/>
              <a:buChar char="•"/>
            </a:pPr>
            <a:r>
              <a:rPr lang="sl-SI" sz="3200" b="1" dirty="0" smtClean="0">
                <a:solidFill>
                  <a:schemeClr val="bg1"/>
                </a:solidFill>
                <a:latin typeface="Comic Sans MS" pitchFamily="66" charset="0"/>
              </a:rPr>
              <a:t>POMIRJEVALA,</a:t>
            </a:r>
          </a:p>
          <a:p>
            <a:r>
              <a:rPr lang="sl-SI" sz="1600" b="1" dirty="0" smtClean="0">
                <a:solidFill>
                  <a:schemeClr val="bg1"/>
                </a:solidFill>
                <a:latin typeface="Comic Sans MS" pitchFamily="66" charset="0"/>
              </a:rPr>
              <a:t> </a:t>
            </a:r>
          </a:p>
          <a:p>
            <a:pPr marL="342900" indent="-342900">
              <a:buFont typeface="Arial" pitchFamily="34" charset="0"/>
              <a:buChar char="•"/>
            </a:pPr>
            <a:r>
              <a:rPr lang="sl-SI" sz="3200" b="1" dirty="0" smtClean="0">
                <a:solidFill>
                  <a:schemeClr val="bg1"/>
                </a:solidFill>
                <a:latin typeface="Comic Sans MS" pitchFamily="66" charset="0"/>
              </a:rPr>
              <a:t>PROTIALERGIJSKA ZDRAVILA, </a:t>
            </a:r>
            <a:r>
              <a:rPr lang="sl-SI" sz="3200" b="1" dirty="0">
                <a:solidFill>
                  <a:schemeClr val="bg1"/>
                </a:solidFill>
                <a:latin typeface="Comic Sans MS" pitchFamily="66" charset="0"/>
              </a:rPr>
              <a:t>KI LAHKO </a:t>
            </a:r>
            <a:r>
              <a:rPr lang="sl-SI" sz="3200" b="1" dirty="0" smtClean="0">
                <a:solidFill>
                  <a:schemeClr val="bg1"/>
                </a:solidFill>
                <a:latin typeface="Comic Sans MS" pitchFamily="66" charset="0"/>
              </a:rPr>
              <a:t>RESNO </a:t>
            </a:r>
            <a:r>
              <a:rPr lang="sl-SI" sz="3200" b="1" dirty="0">
                <a:solidFill>
                  <a:schemeClr val="bg1"/>
                </a:solidFill>
                <a:latin typeface="Comic Sans MS" pitchFamily="66" charset="0"/>
              </a:rPr>
              <a:t>VPLIVAJO NA </a:t>
            </a:r>
            <a:r>
              <a:rPr lang="sl-SI" sz="3200" b="1" dirty="0" smtClean="0">
                <a:solidFill>
                  <a:schemeClr val="bg1"/>
                </a:solidFill>
                <a:latin typeface="Comic Sans MS" pitchFamily="66" charset="0"/>
              </a:rPr>
              <a:t>ČLOVEKOVO DELOVANJE, </a:t>
            </a:r>
            <a:r>
              <a:rPr lang="sl-SI" sz="3200" b="1" dirty="0">
                <a:solidFill>
                  <a:schemeClr val="bg1"/>
                </a:solidFill>
                <a:latin typeface="Comic Sans MS" pitchFamily="66" charset="0"/>
              </a:rPr>
              <a:t>ŠE POSEBEJ, </a:t>
            </a:r>
            <a:r>
              <a:rPr lang="sl-SI" sz="3200" b="1" dirty="0" smtClean="0">
                <a:solidFill>
                  <a:schemeClr val="bg1"/>
                </a:solidFill>
                <a:latin typeface="Comic Sans MS" pitchFamily="66" charset="0"/>
              </a:rPr>
              <a:t>KADAR </a:t>
            </a:r>
            <a:r>
              <a:rPr lang="sl-SI" sz="3200" b="1" dirty="0">
                <a:solidFill>
                  <a:schemeClr val="bg1"/>
                </a:solidFill>
                <a:latin typeface="Comic Sans MS" pitchFamily="66" charset="0"/>
              </a:rPr>
              <a:t>SE UPORABLJAJO SKUPAJ </a:t>
            </a:r>
            <a:r>
              <a:rPr lang="sl-SI" sz="3200" b="1" dirty="0" smtClean="0">
                <a:solidFill>
                  <a:schemeClr val="bg1"/>
                </a:solidFill>
                <a:latin typeface="Comic Sans MS" pitchFamily="66" charset="0"/>
              </a:rPr>
              <a:t>Z ALKOHOLOM. </a:t>
            </a:r>
            <a:endParaRPr lang="sl-SI" sz="3200" b="1" dirty="0">
              <a:solidFill>
                <a:schemeClr val="bg1"/>
              </a:solidFill>
              <a:latin typeface="Comic Sans MS" pitchFamily="66" charset="0"/>
            </a:endParaRPr>
          </a:p>
        </p:txBody>
      </p:sp>
    </p:spTree>
    <p:extLst>
      <p:ext uri="{BB962C8B-B14F-4D97-AF65-F5344CB8AC3E}">
        <p14:creationId xmlns:p14="http://schemas.microsoft.com/office/powerpoint/2010/main" val="3940455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a:latin typeface="Comic Sans MS" pitchFamily="66" charset="0"/>
              </a:rPr>
              <a:t>OSNOVNE INFORMACIJE O PAS</a:t>
            </a:r>
          </a:p>
        </p:txBody>
      </p:sp>
      <p:sp>
        <p:nvSpPr>
          <p:cNvPr id="3" name="Ograda vsebine 2"/>
          <p:cNvSpPr>
            <a:spLocks noGrp="1"/>
          </p:cNvSpPr>
          <p:nvPr>
            <p:ph sz="half" idx="1"/>
          </p:nvPr>
        </p:nvSpPr>
        <p:spPr>
          <a:xfrm>
            <a:off x="179512" y="1600200"/>
            <a:ext cx="3528392" cy="4525963"/>
          </a:xfrm>
          <a:ln/>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marL="0" indent="0" algn="ctr">
              <a:buNone/>
            </a:pPr>
            <a:endParaRPr lang="sl-SI" b="1" dirty="0" smtClean="0">
              <a:solidFill>
                <a:schemeClr val="tx1"/>
              </a:solidFill>
              <a:latin typeface="Comic Sans MS" pitchFamily="66" charset="0"/>
            </a:endParaRPr>
          </a:p>
          <a:p>
            <a:pPr marL="0" indent="0" algn="ctr">
              <a:buNone/>
            </a:pPr>
            <a:r>
              <a:rPr lang="sl-SI" b="1" dirty="0" smtClean="0">
                <a:solidFill>
                  <a:schemeClr val="tx1"/>
                </a:solidFill>
                <a:latin typeface="Comic Sans MS" pitchFamily="66" charset="0"/>
              </a:rPr>
              <a:t>DOVOLJENE</a:t>
            </a:r>
            <a:endParaRPr lang="sl-SI" b="1" dirty="0">
              <a:solidFill>
                <a:schemeClr val="tx1"/>
              </a:solidFill>
              <a:latin typeface="Comic Sans MS" pitchFamily="66" charset="0"/>
            </a:endParaRPr>
          </a:p>
          <a:p>
            <a:pPr marL="0" indent="0">
              <a:buNone/>
            </a:pPr>
            <a:endParaRPr lang="sl-SI" dirty="0">
              <a:solidFill>
                <a:schemeClr val="tx1"/>
              </a:solidFill>
            </a:endParaRPr>
          </a:p>
          <a:p>
            <a:pPr marL="0" indent="0">
              <a:buNone/>
            </a:pPr>
            <a:r>
              <a:rPr lang="sl-SI" sz="3000" b="1" dirty="0">
                <a:solidFill>
                  <a:schemeClr val="tx1"/>
                </a:solidFill>
                <a:latin typeface="Comic Sans MS" pitchFamily="66" charset="0"/>
              </a:rPr>
              <a:t>•</a:t>
            </a:r>
            <a:r>
              <a:rPr lang="sl-SI" sz="3000" b="1" dirty="0" smtClean="0">
                <a:solidFill>
                  <a:schemeClr val="tx1"/>
                </a:solidFill>
                <a:latin typeface="Comic Sans MS" pitchFamily="66" charset="0"/>
              </a:rPr>
              <a:t>alkohol</a:t>
            </a:r>
          </a:p>
          <a:p>
            <a:pPr marL="0" indent="0">
              <a:buNone/>
            </a:pPr>
            <a:endParaRPr lang="sl-SI" sz="3000" b="1" dirty="0">
              <a:solidFill>
                <a:schemeClr val="tx1"/>
              </a:solidFill>
              <a:latin typeface="Comic Sans MS" pitchFamily="66" charset="0"/>
            </a:endParaRPr>
          </a:p>
          <a:p>
            <a:pPr marL="0" indent="0">
              <a:buNone/>
            </a:pPr>
            <a:r>
              <a:rPr lang="sl-SI" sz="3000" b="1" dirty="0" smtClean="0">
                <a:solidFill>
                  <a:schemeClr val="tx1"/>
                </a:solidFill>
                <a:latin typeface="Comic Sans MS" pitchFamily="66" charset="0"/>
              </a:rPr>
              <a:t>•tobak</a:t>
            </a:r>
          </a:p>
          <a:p>
            <a:pPr marL="0" indent="0">
              <a:buNone/>
            </a:pPr>
            <a:endParaRPr lang="sl-SI" sz="3000" b="1" dirty="0">
              <a:solidFill>
                <a:schemeClr val="tx1"/>
              </a:solidFill>
              <a:latin typeface="Comic Sans MS" pitchFamily="66" charset="0"/>
            </a:endParaRPr>
          </a:p>
          <a:p>
            <a:pPr marL="0" indent="0">
              <a:buNone/>
            </a:pPr>
            <a:r>
              <a:rPr lang="sl-SI" sz="3000" b="1" dirty="0" smtClean="0">
                <a:solidFill>
                  <a:schemeClr val="tx1"/>
                </a:solidFill>
                <a:latin typeface="Comic Sans MS" pitchFamily="66" charset="0"/>
              </a:rPr>
              <a:t>•hlapiva</a:t>
            </a:r>
          </a:p>
          <a:p>
            <a:pPr marL="0" indent="0">
              <a:buNone/>
            </a:pPr>
            <a:endParaRPr lang="sl-SI" sz="3000" b="1" dirty="0">
              <a:solidFill>
                <a:schemeClr val="tx1"/>
              </a:solidFill>
              <a:latin typeface="Comic Sans MS" pitchFamily="66" charset="0"/>
            </a:endParaRPr>
          </a:p>
          <a:p>
            <a:pPr marL="0" indent="0">
              <a:buNone/>
            </a:pPr>
            <a:r>
              <a:rPr lang="sl-SI" sz="3000" b="1" dirty="0">
                <a:solidFill>
                  <a:schemeClr val="tx1"/>
                </a:solidFill>
                <a:latin typeface="Comic Sans MS" pitchFamily="66" charset="0"/>
              </a:rPr>
              <a:t>•(</a:t>
            </a:r>
            <a:r>
              <a:rPr lang="sl-SI" sz="3000" b="1" dirty="0" smtClean="0">
                <a:solidFill>
                  <a:schemeClr val="tx1"/>
                </a:solidFill>
                <a:latin typeface="Comic Sans MS" pitchFamily="66" charset="0"/>
              </a:rPr>
              <a:t>nekatera zdravila</a:t>
            </a:r>
            <a:r>
              <a:rPr lang="sl-SI" sz="3000" b="1" dirty="0">
                <a:solidFill>
                  <a:schemeClr val="tx1"/>
                </a:solidFill>
                <a:latin typeface="Comic Sans MS" pitchFamily="66" charset="0"/>
              </a:rPr>
              <a:t>)</a:t>
            </a:r>
          </a:p>
          <a:p>
            <a:pPr marL="0" indent="0">
              <a:buNone/>
            </a:pPr>
            <a:endParaRPr lang="sl-SI" dirty="0">
              <a:solidFill>
                <a:schemeClr val="tx1"/>
              </a:solidFill>
            </a:endParaRPr>
          </a:p>
        </p:txBody>
      </p:sp>
      <p:sp>
        <p:nvSpPr>
          <p:cNvPr id="4" name="Ograda vsebine 3"/>
          <p:cNvSpPr>
            <a:spLocks noGrp="1"/>
          </p:cNvSpPr>
          <p:nvPr>
            <p:ph sz="half" idx="2"/>
          </p:nvPr>
        </p:nvSpPr>
        <p:spPr>
          <a:xfrm>
            <a:off x="3635896" y="1600200"/>
            <a:ext cx="5328592" cy="4525963"/>
          </a:xfr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77500" lnSpcReduction="20000"/>
          </a:bodyPr>
          <a:lstStyle/>
          <a:p>
            <a:pPr marL="0" indent="0" algn="ctr">
              <a:buNone/>
            </a:pPr>
            <a:endParaRPr lang="sl-SI" b="1" dirty="0" smtClean="0">
              <a:latin typeface="Comic Sans MS" pitchFamily="66" charset="0"/>
            </a:endParaRPr>
          </a:p>
          <a:p>
            <a:pPr marL="0" indent="0" algn="ctr">
              <a:buNone/>
            </a:pPr>
            <a:r>
              <a:rPr lang="sl-SI" b="1" dirty="0" smtClean="0">
                <a:latin typeface="Comic Sans MS" pitchFamily="66" charset="0"/>
              </a:rPr>
              <a:t>PREPOVEDANE</a:t>
            </a:r>
            <a:endParaRPr lang="sl-SI" b="1" dirty="0">
              <a:latin typeface="Comic Sans MS" pitchFamily="66" charset="0"/>
            </a:endParaRPr>
          </a:p>
          <a:p>
            <a:pPr marL="0" indent="0">
              <a:buNone/>
            </a:pPr>
            <a:r>
              <a:rPr lang="sl-SI" dirty="0"/>
              <a:t> </a:t>
            </a:r>
          </a:p>
          <a:p>
            <a:r>
              <a:rPr lang="sl-SI" b="1" dirty="0" smtClean="0">
                <a:latin typeface="Comic Sans MS" pitchFamily="66" charset="0"/>
              </a:rPr>
              <a:t>marihuana,</a:t>
            </a:r>
          </a:p>
          <a:p>
            <a:pPr marL="0" indent="0">
              <a:buNone/>
            </a:pPr>
            <a:endParaRPr lang="sl-SI" sz="1700" b="1" dirty="0">
              <a:latin typeface="Comic Sans MS" pitchFamily="66" charset="0"/>
            </a:endParaRPr>
          </a:p>
          <a:p>
            <a:r>
              <a:rPr lang="sl-SI" b="1" dirty="0" smtClean="0">
                <a:latin typeface="Comic Sans MS" pitchFamily="66" charset="0"/>
              </a:rPr>
              <a:t>klubske </a:t>
            </a:r>
            <a:r>
              <a:rPr lang="sl-SI" b="1" dirty="0">
                <a:latin typeface="Comic Sans MS" pitchFamily="66" charset="0"/>
              </a:rPr>
              <a:t>droge (</a:t>
            </a:r>
            <a:r>
              <a:rPr lang="sl-SI" b="1" dirty="0" smtClean="0">
                <a:latin typeface="Comic Sans MS" pitchFamily="66" charset="0"/>
              </a:rPr>
              <a:t>ekstazi, GHB),</a:t>
            </a:r>
          </a:p>
          <a:p>
            <a:pPr marL="0" indent="0">
              <a:buNone/>
            </a:pPr>
            <a:endParaRPr lang="sl-SI" sz="1700" b="1" dirty="0">
              <a:latin typeface="Comic Sans MS" pitchFamily="66" charset="0"/>
            </a:endParaRPr>
          </a:p>
          <a:p>
            <a:r>
              <a:rPr lang="sl-SI" b="1" dirty="0" smtClean="0">
                <a:latin typeface="Comic Sans MS" pitchFamily="66" charset="0"/>
              </a:rPr>
              <a:t>kokain</a:t>
            </a:r>
            <a:r>
              <a:rPr lang="sl-SI" b="1" dirty="0">
                <a:latin typeface="Comic Sans MS" pitchFamily="66" charset="0"/>
              </a:rPr>
              <a:t>, </a:t>
            </a:r>
            <a:r>
              <a:rPr lang="sl-SI" b="1" dirty="0" err="1" smtClean="0">
                <a:latin typeface="Comic Sans MS" pitchFamily="66" charset="0"/>
              </a:rPr>
              <a:t>krek</a:t>
            </a:r>
            <a:r>
              <a:rPr lang="sl-SI" b="1" dirty="0" smtClean="0">
                <a:latin typeface="Comic Sans MS" pitchFamily="66" charset="0"/>
              </a:rPr>
              <a:t>,</a:t>
            </a:r>
          </a:p>
          <a:p>
            <a:pPr marL="0" indent="0">
              <a:buNone/>
            </a:pPr>
            <a:endParaRPr lang="sl-SI" sz="1700" b="1" dirty="0">
              <a:latin typeface="Comic Sans MS" pitchFamily="66" charset="0"/>
            </a:endParaRPr>
          </a:p>
          <a:p>
            <a:r>
              <a:rPr lang="sl-SI" b="1" dirty="0" smtClean="0">
                <a:latin typeface="Comic Sans MS" pitchFamily="66" charset="0"/>
              </a:rPr>
              <a:t>amfetamini in </a:t>
            </a:r>
            <a:r>
              <a:rPr lang="sl-SI" b="1" dirty="0" err="1" smtClean="0">
                <a:latin typeface="Comic Sans MS" pitchFamily="66" charset="0"/>
              </a:rPr>
              <a:t>metamfetamini</a:t>
            </a:r>
            <a:r>
              <a:rPr lang="sl-SI" b="1" dirty="0" smtClean="0">
                <a:latin typeface="Comic Sans MS" pitchFamily="66" charset="0"/>
              </a:rPr>
              <a:t>,</a:t>
            </a:r>
          </a:p>
          <a:p>
            <a:pPr marL="0" indent="0">
              <a:buNone/>
            </a:pPr>
            <a:endParaRPr lang="sl-SI" b="1" dirty="0">
              <a:latin typeface="Comic Sans MS" pitchFamily="66" charset="0"/>
            </a:endParaRPr>
          </a:p>
          <a:p>
            <a:r>
              <a:rPr lang="sl-SI" b="1" dirty="0" smtClean="0">
                <a:latin typeface="Comic Sans MS" pitchFamily="66" charset="0"/>
              </a:rPr>
              <a:t>LSD </a:t>
            </a:r>
            <a:r>
              <a:rPr lang="sl-SI" b="1" dirty="0">
                <a:latin typeface="Comic Sans MS" pitchFamily="66" charset="0"/>
              </a:rPr>
              <a:t>/ drugi </a:t>
            </a:r>
            <a:r>
              <a:rPr lang="sl-SI" b="1" dirty="0" smtClean="0">
                <a:latin typeface="Comic Sans MS" pitchFamily="66" charset="0"/>
              </a:rPr>
              <a:t>halucinogeni opijati</a:t>
            </a:r>
            <a:r>
              <a:rPr lang="sl-SI" b="1" dirty="0">
                <a:latin typeface="Comic Sans MS" pitchFamily="66" charset="0"/>
              </a:rPr>
              <a:t>, </a:t>
            </a:r>
            <a:r>
              <a:rPr lang="sl-SI" b="1" dirty="0" smtClean="0">
                <a:latin typeface="Comic Sans MS" pitchFamily="66" charset="0"/>
              </a:rPr>
              <a:t>opioidi(opij,morfij, heroin</a:t>
            </a:r>
            <a:r>
              <a:rPr lang="sl-SI" b="1" dirty="0">
                <a:latin typeface="Comic Sans MS" pitchFamily="66" charset="0"/>
              </a:rPr>
              <a:t>, metadon)</a:t>
            </a:r>
          </a:p>
          <a:p>
            <a:endParaRPr lang="sl-SI" dirty="0"/>
          </a:p>
        </p:txBody>
      </p:sp>
    </p:spTree>
    <p:extLst>
      <p:ext uri="{BB962C8B-B14F-4D97-AF65-F5344CB8AC3E}">
        <p14:creationId xmlns:p14="http://schemas.microsoft.com/office/powerpoint/2010/main" val="4049053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13400" y="117693"/>
            <a:ext cx="8424936" cy="6370975"/>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sl-SI" dirty="0"/>
              <a:t> </a:t>
            </a:r>
          </a:p>
          <a:p>
            <a:pPr algn="ctr"/>
            <a:r>
              <a:rPr lang="sl-SI" sz="3600" b="1" dirty="0">
                <a:latin typeface="Comic Sans MS" pitchFamily="66" charset="0"/>
              </a:rPr>
              <a:t>POSLEDICE</a:t>
            </a:r>
          </a:p>
          <a:p>
            <a:pPr>
              <a:buClr>
                <a:srgbClr val="0000FF"/>
              </a:buClr>
            </a:pPr>
            <a:r>
              <a:rPr lang="sl-SI" sz="2400" b="1" dirty="0">
                <a:latin typeface="Comic Sans MS" pitchFamily="66" charset="0"/>
              </a:rPr>
              <a:t> </a:t>
            </a:r>
          </a:p>
          <a:p>
            <a:pPr marL="342900" indent="-342900">
              <a:buClr>
                <a:srgbClr val="0000FF"/>
              </a:buClr>
              <a:buFont typeface="Wingdings" pitchFamily="2" charset="2"/>
              <a:buChar char="Ø"/>
            </a:pPr>
            <a:r>
              <a:rPr lang="sl-SI" sz="3600" b="1" dirty="0" smtClean="0">
                <a:latin typeface="Comic Sans MS" pitchFamily="66" charset="0"/>
              </a:rPr>
              <a:t>Akutna</a:t>
            </a:r>
            <a:r>
              <a:rPr lang="sl-SI" sz="3600" b="1" dirty="0">
                <a:latin typeface="Comic Sans MS" pitchFamily="66" charset="0"/>
              </a:rPr>
              <a:t>, z uporabo prepovedanih PAS </a:t>
            </a:r>
            <a:r>
              <a:rPr lang="sl-SI" sz="3600" b="1" dirty="0" smtClean="0">
                <a:latin typeface="Comic Sans MS" pitchFamily="66" charset="0"/>
              </a:rPr>
              <a:t>povezana smrt </a:t>
            </a:r>
            <a:r>
              <a:rPr lang="sl-SI" sz="3600" b="1" dirty="0">
                <a:latin typeface="Comic Sans MS" pitchFamily="66" charset="0"/>
              </a:rPr>
              <a:t>(namerno ali nenamerno predoziranje</a:t>
            </a:r>
            <a:r>
              <a:rPr lang="sl-SI" sz="3600" b="1" dirty="0" smtClean="0">
                <a:latin typeface="Comic Sans MS" pitchFamily="66" charset="0"/>
              </a:rPr>
              <a:t>),</a:t>
            </a:r>
          </a:p>
          <a:p>
            <a:pPr marL="285750" indent="-285750">
              <a:buClr>
                <a:srgbClr val="0000FF"/>
              </a:buClr>
              <a:buFont typeface="Wingdings" pitchFamily="2" charset="2"/>
              <a:buChar char="Ø"/>
            </a:pPr>
            <a:endParaRPr lang="sl-SI" sz="1400" b="1" dirty="0">
              <a:latin typeface="Comic Sans MS" pitchFamily="66" charset="0"/>
            </a:endParaRPr>
          </a:p>
          <a:p>
            <a:pPr marL="571500" indent="-571500">
              <a:buClr>
                <a:srgbClr val="0000FF"/>
              </a:buClr>
              <a:buFont typeface="Wingdings" pitchFamily="2" charset="2"/>
              <a:buChar char="Ø"/>
            </a:pPr>
            <a:r>
              <a:rPr lang="sl-SI" sz="3600" b="1" dirty="0" smtClean="0">
                <a:latin typeface="Comic Sans MS" pitchFamily="66" charset="0"/>
              </a:rPr>
              <a:t>Različne </a:t>
            </a:r>
            <a:r>
              <a:rPr lang="sl-SI" sz="3600" b="1" dirty="0">
                <a:latin typeface="Comic Sans MS" pitchFamily="66" charset="0"/>
              </a:rPr>
              <a:t>bolezni in bolezenska stanja in </a:t>
            </a:r>
            <a:r>
              <a:rPr lang="sl-SI" sz="3600" b="1" dirty="0" smtClean="0">
                <a:latin typeface="Comic Sans MS" pitchFamily="66" charset="0"/>
              </a:rPr>
              <a:t>posledična smrt,</a:t>
            </a:r>
            <a:endParaRPr lang="sl-SI" sz="3600" b="1" dirty="0">
              <a:latin typeface="Comic Sans MS" pitchFamily="66" charset="0"/>
            </a:endParaRPr>
          </a:p>
          <a:p>
            <a:pPr marL="285750" indent="-285750">
              <a:buClr>
                <a:srgbClr val="0000FF"/>
              </a:buClr>
              <a:buFont typeface="Wingdings" pitchFamily="2" charset="2"/>
              <a:buChar char="Ø"/>
            </a:pPr>
            <a:endParaRPr lang="sl-SI" sz="1400" b="1" dirty="0" smtClean="0">
              <a:latin typeface="Comic Sans MS" pitchFamily="66" charset="0"/>
            </a:endParaRPr>
          </a:p>
          <a:p>
            <a:pPr marL="571500" indent="-571500">
              <a:buClr>
                <a:srgbClr val="0000FF"/>
              </a:buClr>
              <a:buFont typeface="Wingdings" pitchFamily="2" charset="2"/>
              <a:buChar char="Ø"/>
            </a:pPr>
            <a:r>
              <a:rPr lang="sl-SI" sz="3600" b="1" dirty="0" smtClean="0">
                <a:latin typeface="Comic Sans MS" pitchFamily="66" charset="0"/>
              </a:rPr>
              <a:t>Motnje </a:t>
            </a:r>
            <a:r>
              <a:rPr lang="sl-SI" sz="3600" b="1" dirty="0">
                <a:latin typeface="Comic Sans MS" pitchFamily="66" charset="0"/>
              </a:rPr>
              <a:t>pri </a:t>
            </a:r>
            <a:r>
              <a:rPr lang="sl-SI" sz="3600" b="1" dirty="0" smtClean="0">
                <a:latin typeface="Comic Sans MS" pitchFamily="66" charset="0"/>
              </a:rPr>
              <a:t>delu,</a:t>
            </a:r>
          </a:p>
          <a:p>
            <a:pPr marL="285750" indent="-285750">
              <a:buClr>
                <a:srgbClr val="0000FF"/>
              </a:buClr>
              <a:buFont typeface="Wingdings" pitchFamily="2" charset="2"/>
              <a:buChar char="Ø"/>
            </a:pPr>
            <a:endParaRPr lang="sl-SI" sz="1400" b="1" dirty="0">
              <a:latin typeface="Comic Sans MS" pitchFamily="66" charset="0"/>
            </a:endParaRPr>
          </a:p>
          <a:p>
            <a:pPr marL="571500" indent="-571500">
              <a:buClr>
                <a:srgbClr val="0000FF"/>
              </a:buClr>
              <a:buFont typeface="Wingdings" pitchFamily="2" charset="2"/>
              <a:buChar char="Ø"/>
            </a:pPr>
            <a:r>
              <a:rPr lang="sl-SI" sz="3600" b="1" dirty="0" smtClean="0">
                <a:latin typeface="Comic Sans MS" pitchFamily="66" charset="0"/>
              </a:rPr>
              <a:t>Spremembe </a:t>
            </a:r>
            <a:r>
              <a:rPr lang="sl-SI" sz="3600" b="1" dirty="0">
                <a:latin typeface="Comic Sans MS" pitchFamily="66" charset="0"/>
              </a:rPr>
              <a:t>razpoloženja, vedenja in telesne </a:t>
            </a:r>
            <a:r>
              <a:rPr lang="sl-SI" sz="3600" b="1" dirty="0" smtClean="0">
                <a:latin typeface="Comic Sans MS" pitchFamily="66" charset="0"/>
              </a:rPr>
              <a:t>spremembe.</a:t>
            </a:r>
            <a:endParaRPr lang="sl-SI" sz="2400" b="1" dirty="0">
              <a:latin typeface="Comic Sans MS" pitchFamily="66" charset="0"/>
            </a:endParaRPr>
          </a:p>
        </p:txBody>
      </p:sp>
    </p:spTree>
    <p:extLst>
      <p:ext uri="{BB962C8B-B14F-4D97-AF65-F5344CB8AC3E}">
        <p14:creationId xmlns:p14="http://schemas.microsoft.com/office/powerpoint/2010/main" val="1286569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107950" y="215900"/>
            <a:ext cx="8928100" cy="6138863"/>
          </a:xfrm>
          <a:prstGeom prst="rect">
            <a:avLst/>
          </a:prstGeom>
          <a:ln/>
          <a:extLst/>
        </p:spPr>
        <p:style>
          <a:lnRef idx="1">
            <a:schemeClr val="accent3"/>
          </a:lnRef>
          <a:fillRef idx="2">
            <a:schemeClr val="accent3"/>
          </a:fillRef>
          <a:effectRef idx="1">
            <a:schemeClr val="accent3"/>
          </a:effectRef>
          <a:fontRef idx="minor">
            <a:schemeClr val="dk1"/>
          </a:fontRef>
        </p:style>
        <p:txBody>
          <a:bodyPr lIns="441186" tIns="228528" bIns="0" anchor="ctr">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a:buFontTx/>
              <a:buNone/>
              <a:defRPr/>
            </a:pPr>
            <a:r>
              <a:rPr lang="sl-SI" altLang="sl-SI" sz="3600" b="1" dirty="0" smtClean="0">
                <a:solidFill>
                  <a:srgbClr val="0000FF"/>
                </a:solidFill>
                <a:latin typeface="Comic Sans MS" pitchFamily="66" charset="0"/>
                <a:ea typeface="Calibri" pitchFamily="34" charset="0"/>
                <a:cs typeface="Times New Roman" pitchFamily="18" charset="0"/>
              </a:rPr>
              <a:t>Najpogostejše oblike trpinčenje na delovnem mestu</a:t>
            </a:r>
          </a:p>
          <a:p>
            <a:pPr>
              <a:buFontTx/>
              <a:buNone/>
              <a:defRPr/>
            </a:pPr>
            <a:endParaRPr lang="sl-SI" altLang="sl-SI" sz="1200" dirty="0" smtClean="0">
              <a:ea typeface="Calibri" pitchFamily="34" charset="0"/>
              <a:cs typeface="Times New Roman" pitchFamily="18" charset="0"/>
            </a:endParaRPr>
          </a:p>
          <a:p>
            <a:pPr>
              <a:buFontTx/>
              <a:buNone/>
              <a:defRPr/>
            </a:pPr>
            <a:endParaRPr lang="sl-SI" altLang="sl-SI" sz="1200" dirty="0" smtClean="0">
              <a:ea typeface="Calibri" pitchFamily="34" charset="0"/>
              <a:cs typeface="Times New Roman" pitchFamily="18" charset="0"/>
            </a:endParaRPr>
          </a:p>
          <a:p>
            <a:pPr>
              <a:buFontTx/>
              <a:buNone/>
              <a:defRPr/>
            </a:pPr>
            <a:endParaRPr lang="sl-SI" altLang="sl-SI" sz="1200" dirty="0" smtClean="0">
              <a:ea typeface="Calibri" pitchFamily="34" charset="0"/>
              <a:cs typeface="Times New Roman" pitchFamily="18" charset="0"/>
            </a:endParaRPr>
          </a:p>
          <a:p>
            <a:pPr marL="361950" indent="-361950">
              <a:buFont typeface="Wingdings" panose="05000000000000000000" pitchFamily="2" charset="2"/>
              <a:buChar char="ü"/>
              <a:defRPr/>
            </a:pPr>
            <a:r>
              <a:rPr lang="sl-SI" altLang="sl-SI" sz="2800" b="1" dirty="0" smtClean="0">
                <a:solidFill>
                  <a:srgbClr val="CC00FF"/>
                </a:solidFill>
                <a:latin typeface="Comic Sans MS" pitchFamily="66" charset="0"/>
                <a:ea typeface="Calibri" pitchFamily="34" charset="0"/>
                <a:cs typeface="Times New Roman" pitchFamily="18" charset="0"/>
              </a:rPr>
              <a:t>pretirana delovna obremenitev, </a:t>
            </a:r>
          </a:p>
          <a:p>
            <a:pPr marL="361950" indent="-361950">
              <a:buFont typeface="Wingdings" panose="05000000000000000000" pitchFamily="2" charset="2"/>
              <a:buChar char="ü"/>
              <a:defRPr/>
            </a:pPr>
            <a:r>
              <a:rPr lang="sl-SI" altLang="sl-SI" sz="2800" b="1" dirty="0" smtClean="0">
                <a:solidFill>
                  <a:srgbClr val="0000FF"/>
                </a:solidFill>
                <a:latin typeface="Comic Sans MS" pitchFamily="66" charset="0"/>
                <a:ea typeface="Calibri" pitchFamily="34" charset="0"/>
                <a:cs typeface="Times New Roman" pitchFamily="18" charset="0"/>
              </a:rPr>
              <a:t>širjenje govoric, </a:t>
            </a:r>
          </a:p>
          <a:p>
            <a:pPr marL="361950" indent="-361950">
              <a:buFont typeface="Wingdings" panose="05000000000000000000" pitchFamily="2" charset="2"/>
              <a:buChar char="ü"/>
              <a:defRPr/>
            </a:pPr>
            <a:r>
              <a:rPr lang="sl-SI" altLang="sl-SI" sz="2800" b="1" dirty="0" smtClean="0">
                <a:solidFill>
                  <a:srgbClr val="CC00FF"/>
                </a:solidFill>
                <a:latin typeface="Comic Sans MS" pitchFamily="66" charset="0"/>
                <a:ea typeface="Calibri" pitchFamily="34" charset="0"/>
                <a:cs typeface="Times New Roman" pitchFamily="18" charset="0"/>
              </a:rPr>
              <a:t>opravljanje nalog pod ravnijo zmožnosti, </a:t>
            </a:r>
          </a:p>
          <a:p>
            <a:pPr marL="361950" indent="-361950">
              <a:buFont typeface="Wingdings" panose="05000000000000000000" pitchFamily="2" charset="2"/>
              <a:buChar char="ü"/>
              <a:defRPr/>
            </a:pPr>
            <a:r>
              <a:rPr lang="sl-SI" altLang="sl-SI" sz="2800" b="1" dirty="0" smtClean="0">
                <a:solidFill>
                  <a:srgbClr val="0000FF"/>
                </a:solidFill>
                <a:latin typeface="Comic Sans MS" pitchFamily="66" charset="0"/>
                <a:ea typeface="Calibri" pitchFamily="34" charset="0"/>
                <a:cs typeface="Times New Roman" pitchFamily="18" charset="0"/>
              </a:rPr>
              <a:t>zadrževanje informacij v zvezi z delom, </a:t>
            </a:r>
          </a:p>
          <a:p>
            <a:pPr marL="361950" indent="-361950">
              <a:buFont typeface="Wingdings" panose="05000000000000000000" pitchFamily="2" charset="2"/>
              <a:buChar char="ü"/>
              <a:defRPr/>
            </a:pPr>
            <a:r>
              <a:rPr lang="sl-SI" altLang="sl-SI" sz="2800" b="1" dirty="0" smtClean="0">
                <a:solidFill>
                  <a:srgbClr val="CC00FF"/>
                </a:solidFill>
                <a:latin typeface="Comic Sans MS" pitchFamily="66" charset="0"/>
                <a:ea typeface="Calibri" pitchFamily="34" charset="0"/>
                <a:cs typeface="Times New Roman" pitchFamily="18" charset="0"/>
              </a:rPr>
              <a:t>odvzem odgovornosti na ključnih področjih, </a:t>
            </a:r>
          </a:p>
          <a:p>
            <a:pPr marL="361950" indent="-361950">
              <a:buFont typeface="Wingdings" panose="05000000000000000000" pitchFamily="2" charset="2"/>
              <a:buChar char="ü"/>
              <a:defRPr/>
            </a:pPr>
            <a:r>
              <a:rPr lang="sl-SI" altLang="sl-SI" sz="2800" b="1" dirty="0" smtClean="0">
                <a:solidFill>
                  <a:srgbClr val="0000FF"/>
                </a:solidFill>
                <a:latin typeface="Comic Sans MS" pitchFamily="66" charset="0"/>
                <a:ea typeface="Calibri" pitchFamily="34" charset="0"/>
                <a:cs typeface="Times New Roman" pitchFamily="18" charset="0"/>
              </a:rPr>
              <a:t>žaljenje in neprijetno komentiranje osebnosti,</a:t>
            </a:r>
            <a:r>
              <a:rPr lang="sl-SI" altLang="sl-SI" sz="2800" b="1" dirty="0" smtClean="0">
                <a:solidFill>
                  <a:srgbClr val="CC00FF"/>
                </a:solidFill>
                <a:latin typeface="Comic Sans MS" pitchFamily="66" charset="0"/>
                <a:ea typeface="Calibri" pitchFamily="34" charset="0"/>
                <a:cs typeface="Times New Roman" pitchFamily="18" charset="0"/>
              </a:rPr>
              <a:t> </a:t>
            </a:r>
          </a:p>
          <a:p>
            <a:pPr marL="361950" indent="-361950">
              <a:buFont typeface="Wingdings" panose="05000000000000000000" pitchFamily="2" charset="2"/>
              <a:buChar char="ü"/>
              <a:defRPr/>
            </a:pPr>
            <a:r>
              <a:rPr lang="sl-SI" altLang="sl-SI" sz="2800" b="1" dirty="0" smtClean="0">
                <a:solidFill>
                  <a:srgbClr val="CC00FF"/>
                </a:solidFill>
                <a:latin typeface="Comic Sans MS" pitchFamily="66" charset="0"/>
                <a:ea typeface="Calibri" pitchFamily="34" charset="0"/>
                <a:cs typeface="Times New Roman" pitchFamily="18" charset="0"/>
              </a:rPr>
              <a:t>poniževanje ali posmehovanje v zvezi z delom,</a:t>
            </a:r>
            <a:r>
              <a:rPr lang="sl-SI" altLang="sl-SI" sz="2800" b="1" dirty="0" smtClean="0">
                <a:solidFill>
                  <a:srgbClr val="9900CC"/>
                </a:solidFill>
                <a:latin typeface="Comic Sans MS" pitchFamily="66" charset="0"/>
                <a:ea typeface="Calibri" pitchFamily="34" charset="0"/>
                <a:cs typeface="Times New Roman" pitchFamily="18" charset="0"/>
              </a:rPr>
              <a:t> </a:t>
            </a:r>
          </a:p>
          <a:p>
            <a:pPr marL="361950" indent="-361950">
              <a:buFont typeface="Wingdings" panose="05000000000000000000" pitchFamily="2" charset="2"/>
              <a:buChar char="ü"/>
              <a:defRPr/>
            </a:pPr>
            <a:r>
              <a:rPr lang="sl-SI" altLang="sl-SI" sz="2800" b="1" dirty="0" smtClean="0">
                <a:solidFill>
                  <a:srgbClr val="0000FF"/>
                </a:solidFill>
                <a:latin typeface="Comic Sans MS" pitchFamily="66" charset="0"/>
                <a:ea typeface="Calibri" pitchFamily="34" charset="0"/>
                <a:cs typeface="Times New Roman" pitchFamily="18" charset="0"/>
              </a:rPr>
              <a:t>ignoriranje posameznikovih mnenj in pogledov.</a:t>
            </a:r>
            <a:endParaRPr lang="sl-SI" altLang="zh-CN" sz="1200" dirty="0" smtClean="0">
              <a:solidFill>
                <a:srgbClr val="0000FF"/>
              </a:solidFill>
              <a:latin typeface="Arial" pitchFamily="34" charset="0"/>
              <a:ea typeface="Calibri" pitchFamily="34" charset="0"/>
              <a:cs typeface="Times New Roman" pitchFamily="18" charset="0"/>
            </a:endParaRPr>
          </a:p>
        </p:txBody>
      </p:sp>
    </p:spTree>
    <p:extLst>
      <p:ext uri="{BB962C8B-B14F-4D97-AF65-F5344CB8AC3E}">
        <p14:creationId xmlns:p14="http://schemas.microsoft.com/office/powerpoint/2010/main" val="534186596"/>
      </p:ext>
    </p:extLst>
  </p:cSld>
  <p:clrMapOvr>
    <a:masterClrMapping/>
  </p:clrMapOvr>
  <p:transition>
    <p:dissolv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07504" y="32405"/>
            <a:ext cx="8928992" cy="7109639"/>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sl-SI" sz="3200" b="1" dirty="0" smtClean="0">
                <a:solidFill>
                  <a:schemeClr val="bg1"/>
                </a:solidFill>
                <a:latin typeface="Comic Sans MS" pitchFamily="66" charset="0"/>
              </a:rPr>
              <a:t>DELAVCI</a:t>
            </a:r>
            <a:r>
              <a:rPr lang="sl-SI" sz="3200" b="1" dirty="0">
                <a:solidFill>
                  <a:schemeClr val="bg1"/>
                </a:solidFill>
                <a:latin typeface="Comic Sans MS" pitchFamily="66" charset="0"/>
              </a:rPr>
              <a:t>, KI ZLORABLJAJO </a:t>
            </a:r>
            <a:r>
              <a:rPr lang="sl-SI" sz="3200" b="1" dirty="0" smtClean="0">
                <a:solidFill>
                  <a:schemeClr val="bg1"/>
                </a:solidFill>
                <a:latin typeface="Comic Sans MS" pitchFamily="66" charset="0"/>
              </a:rPr>
              <a:t>PAS</a:t>
            </a:r>
          </a:p>
          <a:p>
            <a:endParaRPr lang="sl-SI" sz="3200" b="1" dirty="0">
              <a:solidFill>
                <a:schemeClr val="bg1"/>
              </a:solidFill>
              <a:latin typeface="Comic Sans MS" pitchFamily="66" charset="0"/>
            </a:endParaRPr>
          </a:p>
          <a:p>
            <a:pPr marL="457200" indent="-457200">
              <a:buClr>
                <a:srgbClr val="FFFF00"/>
              </a:buClr>
              <a:buFont typeface="Wingdings" pitchFamily="2" charset="2"/>
              <a:buChar char="Ø"/>
            </a:pPr>
            <a:r>
              <a:rPr lang="sl-SI" sz="3000" b="1" dirty="0" smtClean="0">
                <a:solidFill>
                  <a:schemeClr val="bg1"/>
                </a:solidFill>
                <a:latin typeface="Comic Sans MS" pitchFamily="66" charset="0"/>
              </a:rPr>
              <a:t>Pogosteje </a:t>
            </a:r>
            <a:r>
              <a:rPr lang="sl-SI" sz="3000" b="1" dirty="0">
                <a:solidFill>
                  <a:schemeClr val="bg1"/>
                </a:solidFill>
                <a:latin typeface="Comic Sans MS" pitchFamily="66" charset="0"/>
              </a:rPr>
              <a:t>zamujajo na delo (10-krat)</a:t>
            </a:r>
          </a:p>
          <a:p>
            <a:pPr marL="457200" indent="-457200">
              <a:buClr>
                <a:srgbClr val="FFFF00"/>
              </a:buClr>
              <a:buFont typeface="Wingdings" pitchFamily="2" charset="2"/>
              <a:buChar char="Ø"/>
            </a:pPr>
            <a:r>
              <a:rPr lang="sl-SI" sz="3000" b="1" dirty="0" smtClean="0">
                <a:solidFill>
                  <a:schemeClr val="bg1"/>
                </a:solidFill>
                <a:latin typeface="Comic Sans MS" pitchFamily="66" charset="0"/>
              </a:rPr>
              <a:t>So </a:t>
            </a:r>
            <a:r>
              <a:rPr lang="sl-SI" sz="3000" b="1" dirty="0">
                <a:solidFill>
                  <a:schemeClr val="bg1"/>
                </a:solidFill>
                <a:latin typeface="Comic Sans MS" pitchFamily="66" charset="0"/>
              </a:rPr>
              <a:t>pogosteje udeleženi v delovnih nezgodah (</a:t>
            </a:r>
            <a:r>
              <a:rPr lang="sl-SI" sz="3000" b="1" dirty="0" smtClean="0">
                <a:solidFill>
                  <a:schemeClr val="bg1"/>
                </a:solidFill>
                <a:latin typeface="Comic Sans MS" pitchFamily="66" charset="0"/>
              </a:rPr>
              <a:t>3,6-krat</a:t>
            </a:r>
            <a:r>
              <a:rPr lang="sl-SI" sz="3000" b="1" dirty="0">
                <a:solidFill>
                  <a:schemeClr val="bg1"/>
                </a:solidFill>
                <a:latin typeface="Comic Sans MS" pitchFamily="66" charset="0"/>
              </a:rPr>
              <a:t>)</a:t>
            </a:r>
          </a:p>
          <a:p>
            <a:pPr marL="457200" indent="-457200">
              <a:buClr>
                <a:srgbClr val="FFFF00"/>
              </a:buClr>
              <a:buFont typeface="Wingdings" pitchFamily="2" charset="2"/>
              <a:buChar char="Ø"/>
            </a:pPr>
            <a:r>
              <a:rPr lang="sl-SI" sz="3000" b="1" dirty="0" smtClean="0">
                <a:solidFill>
                  <a:schemeClr val="bg1"/>
                </a:solidFill>
                <a:latin typeface="Comic Sans MS" pitchFamily="66" charset="0"/>
              </a:rPr>
              <a:t>Pogosteje </a:t>
            </a:r>
            <a:r>
              <a:rPr lang="sl-SI" sz="3000" b="1" dirty="0">
                <a:solidFill>
                  <a:schemeClr val="bg1"/>
                </a:solidFill>
                <a:latin typeface="Comic Sans MS" pitchFamily="66" charset="0"/>
              </a:rPr>
              <a:t>poškodujejo sebe in druge (5-krat)</a:t>
            </a:r>
          </a:p>
          <a:p>
            <a:pPr marL="457200" indent="-457200">
              <a:buClr>
                <a:srgbClr val="FFFF00"/>
              </a:buClr>
              <a:buFont typeface="Wingdings" pitchFamily="2" charset="2"/>
              <a:buChar char="Ø"/>
            </a:pPr>
            <a:r>
              <a:rPr lang="sl-SI" sz="3000" b="1" dirty="0" smtClean="0">
                <a:solidFill>
                  <a:schemeClr val="bg1"/>
                </a:solidFill>
                <a:latin typeface="Comic Sans MS" pitchFamily="66" charset="0"/>
              </a:rPr>
              <a:t>So </a:t>
            </a:r>
            <a:r>
              <a:rPr lang="sl-SI" sz="3000" b="1" dirty="0">
                <a:solidFill>
                  <a:schemeClr val="bg1"/>
                </a:solidFill>
                <a:latin typeface="Comic Sans MS" pitchFamily="66" charset="0"/>
              </a:rPr>
              <a:t>manj produktivni (za 36%)</a:t>
            </a:r>
          </a:p>
          <a:p>
            <a:pPr marL="457200" indent="-457200">
              <a:buClr>
                <a:srgbClr val="FFFF00"/>
              </a:buClr>
              <a:buFont typeface="Wingdings" pitchFamily="2" charset="2"/>
              <a:buChar char="Ø"/>
            </a:pPr>
            <a:r>
              <a:rPr lang="sl-SI" sz="3000" b="1" dirty="0" smtClean="0">
                <a:solidFill>
                  <a:schemeClr val="bg1"/>
                </a:solidFill>
                <a:latin typeface="Comic Sans MS" pitchFamily="66" charset="0"/>
              </a:rPr>
              <a:t>20–25</a:t>
            </a:r>
            <a:r>
              <a:rPr lang="sl-SI" sz="3000" b="1" dirty="0">
                <a:solidFill>
                  <a:schemeClr val="bg1"/>
                </a:solidFill>
                <a:latin typeface="Comic Sans MS" pitchFamily="66" charset="0"/>
              </a:rPr>
              <a:t>% delovnih nezgod je posledica uporabe PAS</a:t>
            </a:r>
          </a:p>
          <a:p>
            <a:pPr marL="457200" indent="-457200">
              <a:buClr>
                <a:srgbClr val="FFFF00"/>
              </a:buClr>
              <a:buFont typeface="Wingdings" pitchFamily="2" charset="2"/>
              <a:buChar char="Ø"/>
            </a:pPr>
            <a:r>
              <a:rPr lang="sl-SI" sz="3000" b="1" dirty="0" smtClean="0">
                <a:solidFill>
                  <a:schemeClr val="bg1"/>
                </a:solidFill>
                <a:latin typeface="Comic Sans MS" pitchFamily="66" charset="0"/>
              </a:rPr>
              <a:t>3–15</a:t>
            </a:r>
            <a:r>
              <a:rPr lang="sl-SI" sz="3000" b="1" dirty="0">
                <a:solidFill>
                  <a:schemeClr val="bg1"/>
                </a:solidFill>
                <a:latin typeface="Comic Sans MS" pitchFamily="66" charset="0"/>
              </a:rPr>
              <a:t>% smrtnih poškodb –povezanih z uporabo PAS</a:t>
            </a:r>
          </a:p>
          <a:p>
            <a:pPr marL="457200" indent="-457200">
              <a:buClr>
                <a:srgbClr val="FFFF00"/>
              </a:buClr>
              <a:buFont typeface="Wingdings" pitchFamily="2" charset="2"/>
              <a:buChar char="Ø"/>
            </a:pPr>
            <a:r>
              <a:rPr lang="sl-SI" sz="3000" b="1" dirty="0" smtClean="0">
                <a:solidFill>
                  <a:schemeClr val="bg1"/>
                </a:solidFill>
                <a:latin typeface="Comic Sans MS" pitchFamily="66" charset="0"/>
              </a:rPr>
              <a:t>Stroški </a:t>
            </a:r>
            <a:r>
              <a:rPr lang="sl-SI" sz="3000" b="1" dirty="0">
                <a:solidFill>
                  <a:schemeClr val="bg1"/>
                </a:solidFill>
                <a:latin typeface="Comic Sans MS" pitchFamily="66" charset="0"/>
              </a:rPr>
              <a:t>zdravljenja in nadomestila plače za </a:t>
            </a:r>
            <a:r>
              <a:rPr lang="sl-SI" sz="3000" b="1" dirty="0" smtClean="0">
                <a:solidFill>
                  <a:schemeClr val="bg1"/>
                </a:solidFill>
                <a:latin typeface="Comic Sans MS" pitchFamily="66" charset="0"/>
              </a:rPr>
              <a:t>zaposlene </a:t>
            </a:r>
            <a:r>
              <a:rPr lang="sl-SI" sz="3000" b="1" dirty="0">
                <a:solidFill>
                  <a:schemeClr val="bg1"/>
                </a:solidFill>
                <a:latin typeface="Comic Sans MS" pitchFamily="66" charset="0"/>
              </a:rPr>
              <a:t>uporabnike pas –2-krat višji kot za </a:t>
            </a:r>
            <a:r>
              <a:rPr lang="sl-SI" sz="3000" b="1" dirty="0" smtClean="0">
                <a:solidFill>
                  <a:schemeClr val="bg1"/>
                </a:solidFill>
                <a:latin typeface="Comic Sans MS" pitchFamily="66" charset="0"/>
              </a:rPr>
              <a:t>zaposlene neuporabnike</a:t>
            </a:r>
            <a:endParaRPr lang="sl-SI" sz="3000" b="1" dirty="0">
              <a:solidFill>
                <a:schemeClr val="bg1"/>
              </a:solidFill>
              <a:latin typeface="Comic Sans MS" pitchFamily="66" charset="0"/>
            </a:endParaRPr>
          </a:p>
        </p:txBody>
      </p:sp>
    </p:spTree>
    <p:extLst>
      <p:ext uri="{BB962C8B-B14F-4D97-AF65-F5344CB8AC3E}">
        <p14:creationId xmlns:p14="http://schemas.microsoft.com/office/powerpoint/2010/main" val="85514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51520" y="335846"/>
            <a:ext cx="8712968" cy="5693866"/>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sl-SI" sz="2800" b="1" dirty="0" smtClean="0">
                <a:solidFill>
                  <a:schemeClr val="bg1"/>
                </a:solidFill>
                <a:latin typeface="Comic Sans MS" pitchFamily="66" charset="0"/>
              </a:rPr>
              <a:t>KORISTI </a:t>
            </a:r>
            <a:r>
              <a:rPr lang="sl-SI" sz="2800" b="1" dirty="0">
                <a:solidFill>
                  <a:schemeClr val="bg1"/>
                </a:solidFill>
                <a:latin typeface="Comic Sans MS" pitchFamily="66" charset="0"/>
              </a:rPr>
              <a:t>ZARADI </a:t>
            </a:r>
            <a:r>
              <a:rPr lang="sl-SI" sz="2800" b="1" dirty="0" smtClean="0">
                <a:solidFill>
                  <a:schemeClr val="bg1"/>
                </a:solidFill>
                <a:latin typeface="Comic Sans MS" pitchFamily="66" charset="0"/>
              </a:rPr>
              <a:t>NEUPORABE PAS </a:t>
            </a:r>
            <a:r>
              <a:rPr lang="sl-SI" sz="2800" b="1" dirty="0">
                <a:solidFill>
                  <a:schemeClr val="bg1"/>
                </a:solidFill>
                <a:latin typeface="Comic Sans MS" pitchFamily="66" charset="0"/>
              </a:rPr>
              <a:t>NA DELOVNEM </a:t>
            </a:r>
            <a:r>
              <a:rPr lang="sl-SI" sz="2800" b="1" dirty="0" smtClean="0">
                <a:solidFill>
                  <a:schemeClr val="bg1"/>
                </a:solidFill>
                <a:latin typeface="Comic Sans MS" pitchFamily="66" charset="0"/>
              </a:rPr>
              <a:t>MESTU</a:t>
            </a:r>
          </a:p>
          <a:p>
            <a:endParaRPr lang="sl-SI" sz="2800" b="1" dirty="0">
              <a:solidFill>
                <a:schemeClr val="bg1"/>
              </a:solidFill>
              <a:latin typeface="Comic Sans MS" pitchFamily="66" charset="0"/>
            </a:endParaRPr>
          </a:p>
          <a:p>
            <a:pPr marL="457200" indent="-457200">
              <a:buClr>
                <a:srgbClr val="FFFF00"/>
              </a:buClr>
              <a:buFont typeface="Wingdings" pitchFamily="2" charset="2"/>
              <a:buChar char="Ø"/>
            </a:pPr>
            <a:r>
              <a:rPr lang="sl-SI" sz="2800" b="1" dirty="0" smtClean="0">
                <a:solidFill>
                  <a:schemeClr val="bg1"/>
                </a:solidFill>
                <a:latin typeface="Comic Sans MS" pitchFamily="66" charset="0"/>
              </a:rPr>
              <a:t>Manj </a:t>
            </a:r>
            <a:r>
              <a:rPr lang="sl-SI" sz="2800" b="1" dirty="0">
                <a:solidFill>
                  <a:schemeClr val="bg1"/>
                </a:solidFill>
                <a:latin typeface="Comic Sans MS" pitchFamily="66" charset="0"/>
              </a:rPr>
              <a:t>izostankov z dela, bolniških odsotnosti, </a:t>
            </a:r>
            <a:r>
              <a:rPr lang="sl-SI" sz="2800" b="1" dirty="0" smtClean="0">
                <a:solidFill>
                  <a:schemeClr val="bg1"/>
                </a:solidFill>
                <a:latin typeface="Comic Sans MS" pitchFamily="66" charset="0"/>
              </a:rPr>
              <a:t>poškodb </a:t>
            </a:r>
            <a:r>
              <a:rPr lang="sl-SI" sz="2800" b="1" dirty="0">
                <a:solidFill>
                  <a:schemeClr val="bg1"/>
                </a:solidFill>
                <a:latin typeface="Comic Sans MS" pitchFamily="66" charset="0"/>
              </a:rPr>
              <a:t>na delu in izven dela </a:t>
            </a:r>
          </a:p>
          <a:p>
            <a:pPr marL="457200" indent="-457200">
              <a:buClr>
                <a:srgbClr val="FFFF00"/>
              </a:buClr>
              <a:buFont typeface="Wingdings" pitchFamily="2" charset="2"/>
              <a:buChar char="Ø"/>
            </a:pPr>
            <a:r>
              <a:rPr lang="sl-SI" sz="2800" b="1" dirty="0" smtClean="0">
                <a:solidFill>
                  <a:schemeClr val="bg1"/>
                </a:solidFill>
                <a:latin typeface="Comic Sans MS" pitchFamily="66" charset="0"/>
              </a:rPr>
              <a:t>Manj </a:t>
            </a:r>
            <a:r>
              <a:rPr lang="sl-SI" sz="2800" b="1" dirty="0">
                <a:solidFill>
                  <a:schemeClr val="bg1"/>
                </a:solidFill>
                <a:latin typeface="Comic Sans MS" pitchFamily="66" charset="0"/>
              </a:rPr>
              <a:t>zamujanja na delo</a:t>
            </a:r>
          </a:p>
          <a:p>
            <a:pPr marL="457200" indent="-457200">
              <a:buClr>
                <a:srgbClr val="FFFF00"/>
              </a:buClr>
              <a:buFont typeface="Wingdings" pitchFamily="2" charset="2"/>
              <a:buChar char="Ø"/>
            </a:pPr>
            <a:r>
              <a:rPr lang="sl-SI" sz="2800" b="1" dirty="0" smtClean="0">
                <a:solidFill>
                  <a:schemeClr val="bg1"/>
                </a:solidFill>
                <a:latin typeface="Comic Sans MS" pitchFamily="66" charset="0"/>
              </a:rPr>
              <a:t>Manj </a:t>
            </a:r>
            <a:r>
              <a:rPr lang="sl-SI" sz="2800" b="1" dirty="0">
                <a:solidFill>
                  <a:schemeClr val="bg1"/>
                </a:solidFill>
                <a:latin typeface="Comic Sans MS" pitchFamily="66" charset="0"/>
              </a:rPr>
              <a:t>disciplinskih problemov in konfliktov na </a:t>
            </a:r>
            <a:r>
              <a:rPr lang="sl-SI" sz="2800" b="1" dirty="0" smtClean="0">
                <a:solidFill>
                  <a:schemeClr val="bg1"/>
                </a:solidFill>
                <a:latin typeface="Comic Sans MS" pitchFamily="66" charset="0"/>
              </a:rPr>
              <a:t>delovnem </a:t>
            </a:r>
            <a:r>
              <a:rPr lang="sl-SI" sz="2800" b="1" dirty="0">
                <a:solidFill>
                  <a:schemeClr val="bg1"/>
                </a:solidFill>
                <a:latin typeface="Comic Sans MS" pitchFamily="66" charset="0"/>
              </a:rPr>
              <a:t>mestu</a:t>
            </a:r>
          </a:p>
          <a:p>
            <a:pPr marL="457200" indent="-457200">
              <a:buClr>
                <a:srgbClr val="FFFF00"/>
              </a:buClr>
              <a:buFont typeface="Wingdings" pitchFamily="2" charset="2"/>
              <a:buChar char="Ø"/>
            </a:pPr>
            <a:r>
              <a:rPr lang="sl-SI" sz="2800" b="1" dirty="0" smtClean="0">
                <a:solidFill>
                  <a:schemeClr val="bg1"/>
                </a:solidFill>
                <a:latin typeface="Comic Sans MS" pitchFamily="66" charset="0"/>
              </a:rPr>
              <a:t>Manj </a:t>
            </a:r>
            <a:r>
              <a:rPr lang="sl-SI" sz="2800" b="1" dirty="0">
                <a:solidFill>
                  <a:schemeClr val="bg1"/>
                </a:solidFill>
                <a:latin typeface="Comic Sans MS" pitchFamily="66" charset="0"/>
              </a:rPr>
              <a:t>odškodninskih stroškov</a:t>
            </a:r>
          </a:p>
          <a:p>
            <a:pPr marL="457200" indent="-457200">
              <a:buClr>
                <a:srgbClr val="FFFF00"/>
              </a:buClr>
              <a:buFont typeface="Wingdings" pitchFamily="2" charset="2"/>
              <a:buChar char="Ø"/>
            </a:pPr>
            <a:r>
              <a:rPr lang="sl-SI" sz="2800" b="1" dirty="0" smtClean="0">
                <a:solidFill>
                  <a:schemeClr val="bg1"/>
                </a:solidFill>
                <a:latin typeface="Comic Sans MS" pitchFamily="66" charset="0"/>
              </a:rPr>
              <a:t>Večje </a:t>
            </a:r>
            <a:r>
              <a:rPr lang="sl-SI" sz="2800" b="1" dirty="0">
                <a:solidFill>
                  <a:schemeClr val="bg1"/>
                </a:solidFill>
                <a:latin typeface="Comic Sans MS" pitchFamily="66" charset="0"/>
              </a:rPr>
              <a:t>zadovoljstvo strank </a:t>
            </a:r>
          </a:p>
          <a:p>
            <a:pPr marL="457200" indent="-457200">
              <a:buClr>
                <a:srgbClr val="FFFF00"/>
              </a:buClr>
              <a:buFont typeface="Wingdings" pitchFamily="2" charset="2"/>
              <a:buChar char="Ø"/>
            </a:pPr>
            <a:r>
              <a:rPr lang="sl-SI" sz="2800" b="1" dirty="0" smtClean="0">
                <a:solidFill>
                  <a:schemeClr val="bg1"/>
                </a:solidFill>
                <a:latin typeface="Comic Sans MS" pitchFamily="66" charset="0"/>
              </a:rPr>
              <a:t>Večja </a:t>
            </a:r>
            <a:r>
              <a:rPr lang="sl-SI" sz="2800" b="1" dirty="0">
                <a:solidFill>
                  <a:schemeClr val="bg1"/>
                </a:solidFill>
                <a:latin typeface="Comic Sans MS" pitchFamily="66" charset="0"/>
              </a:rPr>
              <a:t>produktivnost in večji poslovni uspeh</a:t>
            </a:r>
          </a:p>
          <a:p>
            <a:pPr marL="457200" indent="-457200">
              <a:buClr>
                <a:srgbClr val="FFFF00"/>
              </a:buClr>
              <a:buFont typeface="Wingdings" pitchFamily="2" charset="2"/>
              <a:buChar char="Ø"/>
            </a:pPr>
            <a:r>
              <a:rPr lang="sl-SI" sz="2800" b="1" dirty="0" smtClean="0">
                <a:solidFill>
                  <a:schemeClr val="bg1"/>
                </a:solidFill>
                <a:latin typeface="Comic Sans MS" pitchFamily="66" charset="0"/>
              </a:rPr>
              <a:t>Zadovoljstvo</a:t>
            </a:r>
            <a:r>
              <a:rPr lang="sl-SI" sz="2800" b="1" dirty="0">
                <a:solidFill>
                  <a:schemeClr val="bg1"/>
                </a:solidFill>
                <a:latin typeface="Comic Sans MS" pitchFamily="66" charset="0"/>
              </a:rPr>
              <a:t>, morala in motivacija zaposlenih </a:t>
            </a:r>
          </a:p>
          <a:p>
            <a:pPr marL="457200" indent="-457200">
              <a:buClr>
                <a:srgbClr val="FFFF00"/>
              </a:buClr>
              <a:buFont typeface="Wingdings" pitchFamily="2" charset="2"/>
              <a:buChar char="Ø"/>
            </a:pPr>
            <a:r>
              <a:rPr lang="sl-SI" sz="2800" b="1" dirty="0" smtClean="0">
                <a:solidFill>
                  <a:schemeClr val="bg1"/>
                </a:solidFill>
                <a:latin typeface="Comic Sans MS" pitchFamily="66" charset="0"/>
              </a:rPr>
              <a:t>Boljša komunikacija</a:t>
            </a:r>
            <a:endParaRPr lang="sl-SI" sz="2800" b="1" dirty="0">
              <a:solidFill>
                <a:schemeClr val="bg1"/>
              </a:solidFill>
              <a:latin typeface="Comic Sans MS" pitchFamily="66" charset="0"/>
            </a:endParaRPr>
          </a:p>
        </p:txBody>
      </p:sp>
    </p:spTree>
    <p:extLst>
      <p:ext uri="{BB962C8B-B14F-4D97-AF65-F5344CB8AC3E}">
        <p14:creationId xmlns:p14="http://schemas.microsoft.com/office/powerpoint/2010/main" val="1810238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spavala in pomirjevala lahko vodijo v prezgodnjo sm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218334"/>
            <a:ext cx="5066341" cy="3168353"/>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517206" y="260648"/>
            <a:ext cx="8136904" cy="2739211"/>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sl-SI" sz="2400" b="1" dirty="0">
                <a:solidFill>
                  <a:schemeClr val="bg1"/>
                </a:solidFill>
                <a:latin typeface="Comic Sans MS" pitchFamily="66" charset="0"/>
              </a:rPr>
              <a:t>Uspavala in pomirjevala lahko vodijo v prezgodnjo </a:t>
            </a:r>
            <a:r>
              <a:rPr lang="sl-SI" sz="2400" b="1" dirty="0" smtClean="0">
                <a:solidFill>
                  <a:schemeClr val="bg1"/>
                </a:solidFill>
                <a:latin typeface="Comic Sans MS" pitchFamily="66" charset="0"/>
              </a:rPr>
              <a:t>smrt.</a:t>
            </a:r>
          </a:p>
          <a:p>
            <a:r>
              <a:rPr lang="sl-SI" sz="1400" b="1" dirty="0" smtClean="0">
                <a:solidFill>
                  <a:schemeClr val="bg1"/>
                </a:solidFill>
                <a:latin typeface="Comic Sans MS" pitchFamily="66" charset="0"/>
              </a:rPr>
              <a:t> </a:t>
            </a:r>
            <a:endParaRPr lang="sl-SI" sz="1400" b="1" dirty="0">
              <a:solidFill>
                <a:schemeClr val="bg1"/>
              </a:solidFill>
              <a:latin typeface="Comic Sans MS" pitchFamily="66" charset="0"/>
            </a:endParaRPr>
          </a:p>
          <a:p>
            <a:r>
              <a:rPr lang="sl-SI" sz="2400" b="1" dirty="0">
                <a:solidFill>
                  <a:schemeClr val="bg1"/>
                </a:solidFill>
                <a:latin typeface="Comic Sans MS" pitchFamily="66" charset="0"/>
              </a:rPr>
              <a:t>Kanadski strokovnjaki opozarjajo, da zdravila proti nespečnosti in proti stresu niso bomboni</a:t>
            </a:r>
            <a:r>
              <a:rPr lang="sl-SI" sz="2400" b="1" dirty="0" smtClean="0">
                <a:solidFill>
                  <a:schemeClr val="bg1"/>
                </a:solidFill>
                <a:latin typeface="Comic Sans MS" pitchFamily="66" charset="0"/>
              </a:rPr>
              <a:t>.</a:t>
            </a:r>
          </a:p>
          <a:p>
            <a:r>
              <a:rPr lang="sl-SI" sz="1400" b="1" dirty="0" smtClean="0">
                <a:solidFill>
                  <a:schemeClr val="bg1"/>
                </a:solidFill>
                <a:latin typeface="Comic Sans MS" pitchFamily="66" charset="0"/>
              </a:rPr>
              <a:t> </a:t>
            </a:r>
          </a:p>
          <a:p>
            <a:r>
              <a:rPr lang="sl-SI" sz="2400" b="1" dirty="0" smtClean="0">
                <a:solidFill>
                  <a:schemeClr val="bg1"/>
                </a:solidFill>
                <a:latin typeface="Comic Sans MS" pitchFamily="66" charset="0"/>
              </a:rPr>
              <a:t>Ugotovili </a:t>
            </a:r>
            <a:r>
              <a:rPr lang="sl-SI" sz="2400" b="1" dirty="0">
                <a:solidFill>
                  <a:schemeClr val="bg1"/>
                </a:solidFill>
                <a:latin typeface="Comic Sans MS" pitchFamily="66" charset="0"/>
              </a:rPr>
              <a:t>so namreč, da je umrljivost med ljudmi, ki jemljejo tovrstna zdravila, višja. </a:t>
            </a:r>
            <a:endParaRPr lang="sl-SI" sz="2400" b="1" dirty="0">
              <a:solidFill>
                <a:schemeClr val="bg1"/>
              </a:solidFill>
              <a:effectLst/>
              <a:latin typeface="Comic Sans MS" pitchFamily="66" charset="0"/>
            </a:endParaRPr>
          </a:p>
        </p:txBody>
      </p:sp>
      <p:sp>
        <p:nvSpPr>
          <p:cNvPr id="3" name="Pravokotnik 2"/>
          <p:cNvSpPr/>
          <p:nvPr/>
        </p:nvSpPr>
        <p:spPr>
          <a:xfrm>
            <a:off x="525262" y="3789040"/>
            <a:ext cx="2667941" cy="2308324"/>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sl-SI" sz="2400" b="1" dirty="0">
                <a:latin typeface="Comic Sans MS" pitchFamily="66" charset="0"/>
              </a:rPr>
              <a:t>Uspavala in pomirjevala lahko vodijo v prezgodnjo smrt (slika je simbolična)</a:t>
            </a:r>
          </a:p>
        </p:txBody>
      </p:sp>
    </p:spTree>
    <p:extLst>
      <p:ext uri="{BB962C8B-B14F-4D97-AF65-F5344CB8AC3E}">
        <p14:creationId xmlns:p14="http://schemas.microsoft.com/office/powerpoint/2010/main" val="3384425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285750" y="142875"/>
            <a:ext cx="8643938"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1186" tIns="228528" bIns="0" anchor="ctr">
            <a:spAutoFit/>
          </a:bodyPr>
          <a:lstStyle/>
          <a:p>
            <a:pPr lvl="2" algn="ctr" eaLnBrk="0" hangingPunct="0"/>
            <a:endParaRPr lang="sl-SI" altLang="zh-CN" sz="2800">
              <a:latin typeface="Comic Sans MS" pitchFamily="66" charset="0"/>
            </a:endParaRPr>
          </a:p>
          <a:p>
            <a:pPr eaLnBrk="0" hangingPunct="0"/>
            <a:endParaRPr lang="sl-SI" altLang="zh-CN" sz="1200">
              <a:latin typeface="Times New Roman" pitchFamily="18" charset="0"/>
              <a:ea typeface="SimSun" pitchFamily="2" charset="-122"/>
            </a:endParaRPr>
          </a:p>
          <a:p>
            <a:pPr eaLnBrk="0" hangingPunct="0"/>
            <a:endParaRPr lang="sl-SI" altLang="zh-CN" sz="1200">
              <a:latin typeface="Times New Roman" pitchFamily="18" charset="0"/>
              <a:ea typeface="SimSun" pitchFamily="2" charset="-122"/>
            </a:endParaRPr>
          </a:p>
          <a:p>
            <a:pPr eaLnBrk="0" hangingPunct="0"/>
            <a:endParaRPr lang="sl-SI" altLang="zh-CN" sz="1200">
              <a:latin typeface="Times New Roman" pitchFamily="18" charset="0"/>
              <a:ea typeface="SimSun" pitchFamily="2" charset="-122"/>
            </a:endParaRPr>
          </a:p>
          <a:p>
            <a:pPr eaLnBrk="0" hangingPunct="0"/>
            <a:endParaRPr lang="sl-SI" altLang="zh-CN"/>
          </a:p>
        </p:txBody>
      </p:sp>
      <p:sp>
        <p:nvSpPr>
          <p:cNvPr id="22532" name="Rectangle 4"/>
          <p:cNvSpPr>
            <a:spLocks noChangeArrowheads="1"/>
          </p:cNvSpPr>
          <p:nvPr/>
        </p:nvSpPr>
        <p:spPr bwMode="auto">
          <a:xfrm>
            <a:off x="347168" y="556998"/>
            <a:ext cx="8479259" cy="612475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fontAlgn="t">
              <a:defRPr/>
            </a:pPr>
            <a:r>
              <a:rPr lang="sl-SI" sz="2600" b="1" dirty="0">
                <a:latin typeface="Comic Sans MS" pitchFamily="66" charset="0"/>
              </a:rPr>
              <a:t>Dejavnik tveganja                          % vzrok * </a:t>
            </a:r>
            <a:endParaRPr lang="sl-SI" sz="2600" b="1" dirty="0" smtClean="0">
              <a:latin typeface="Comic Sans MS" pitchFamily="66" charset="0"/>
            </a:endParaRPr>
          </a:p>
          <a:p>
            <a:pPr fontAlgn="t">
              <a:defRPr/>
            </a:pPr>
            <a:endParaRPr lang="sl-SI" sz="2600" dirty="0">
              <a:latin typeface="Comic Sans MS" pitchFamily="66" charset="0"/>
            </a:endParaRPr>
          </a:p>
          <a:p>
            <a:pPr fontAlgn="t">
              <a:defRPr/>
            </a:pPr>
            <a:r>
              <a:rPr lang="sl-SI" sz="2600" b="1" dirty="0" smtClean="0">
                <a:latin typeface="Comic Sans MS" pitchFamily="66" charset="0"/>
                <a:hlinkClick r:id="rId2"/>
              </a:rPr>
              <a:t>Tobak-</a:t>
            </a:r>
            <a:r>
              <a:rPr lang="sl-SI" sz="2800" b="1" dirty="0">
                <a:solidFill>
                  <a:schemeClr val="tx1"/>
                </a:solidFill>
                <a:latin typeface="Comic Sans MS" pitchFamily="66" charset="0"/>
                <a:hlinkClick r:id="rId2"/>
              </a:rPr>
              <a:t> pljuča na delu</a:t>
            </a:r>
            <a:r>
              <a:rPr lang="sl-SI" sz="2600" b="1" dirty="0" smtClean="0">
                <a:latin typeface="Comic Sans MS" pitchFamily="66" charset="0"/>
                <a:hlinkClick r:id="rId2"/>
              </a:rPr>
              <a:t>   </a:t>
            </a:r>
            <a:r>
              <a:rPr lang="sl-SI" sz="2600" b="1" dirty="0" smtClean="0">
                <a:latin typeface="Comic Sans MS" pitchFamily="66" charset="0"/>
              </a:rPr>
              <a:t>                       </a:t>
            </a:r>
            <a:r>
              <a:rPr lang="sl-SI" sz="2600" b="1" dirty="0">
                <a:latin typeface="Comic Sans MS" pitchFamily="66" charset="0"/>
              </a:rPr>
              <a:t>12,2</a:t>
            </a:r>
            <a:endParaRPr lang="sl-SI" sz="2600" dirty="0">
              <a:latin typeface="Comic Sans MS" pitchFamily="66" charset="0"/>
            </a:endParaRPr>
          </a:p>
          <a:p>
            <a:pPr fontAlgn="t">
              <a:defRPr/>
            </a:pPr>
            <a:r>
              <a:rPr lang="sl-SI" sz="2600" b="1" dirty="0" smtClean="0">
                <a:latin typeface="Comic Sans MS" pitchFamily="66" charset="0"/>
              </a:rPr>
              <a:t>Krvni </a:t>
            </a:r>
            <a:r>
              <a:rPr lang="sl-SI" sz="2600" b="1" dirty="0">
                <a:latin typeface="Comic Sans MS" pitchFamily="66" charset="0"/>
              </a:rPr>
              <a:t>tlak                                         10,9</a:t>
            </a:r>
            <a:endParaRPr lang="sl-SI" sz="2600" dirty="0">
              <a:latin typeface="Comic Sans MS" pitchFamily="66" charset="0"/>
            </a:endParaRPr>
          </a:p>
          <a:p>
            <a:pPr fontAlgn="t">
              <a:defRPr/>
            </a:pPr>
            <a:r>
              <a:rPr lang="sl-SI" sz="2600" b="1" dirty="0">
                <a:latin typeface="Comic Sans MS" pitchFamily="66" charset="0"/>
              </a:rPr>
              <a:t>Alkohol                                             9,2</a:t>
            </a:r>
            <a:endParaRPr lang="sl-SI" sz="2600" dirty="0">
              <a:latin typeface="Comic Sans MS" pitchFamily="66" charset="0"/>
            </a:endParaRPr>
          </a:p>
          <a:p>
            <a:pPr fontAlgn="t">
              <a:defRPr/>
            </a:pPr>
            <a:r>
              <a:rPr lang="sl-SI" sz="2600" b="1" dirty="0">
                <a:latin typeface="Comic Sans MS" pitchFamily="66" charset="0"/>
              </a:rPr>
              <a:t>Holesterol                                          7,6</a:t>
            </a:r>
            <a:endParaRPr lang="sl-SI" sz="2600" dirty="0">
              <a:latin typeface="Comic Sans MS" pitchFamily="66" charset="0"/>
            </a:endParaRPr>
          </a:p>
          <a:p>
            <a:pPr fontAlgn="t">
              <a:defRPr/>
            </a:pPr>
            <a:r>
              <a:rPr lang="sl-SI" sz="2600" b="1" dirty="0">
                <a:latin typeface="Comic Sans MS" pitchFamily="66" charset="0"/>
              </a:rPr>
              <a:t>Prekomerna telesna teža                          7,4</a:t>
            </a:r>
            <a:endParaRPr lang="sl-SI" sz="2600" dirty="0">
              <a:latin typeface="Comic Sans MS" pitchFamily="66" charset="0"/>
            </a:endParaRPr>
          </a:p>
          <a:p>
            <a:pPr fontAlgn="t">
              <a:defRPr/>
            </a:pPr>
            <a:r>
              <a:rPr lang="sl-SI" sz="2600" b="1" dirty="0">
                <a:latin typeface="Comic Sans MS" pitchFamily="66" charset="0"/>
              </a:rPr>
              <a:t>Premalo sadja in zelenjave                        3,9</a:t>
            </a:r>
            <a:endParaRPr lang="sl-SI" sz="2600" dirty="0">
              <a:latin typeface="Comic Sans MS" pitchFamily="66" charset="0"/>
            </a:endParaRPr>
          </a:p>
          <a:p>
            <a:pPr fontAlgn="t">
              <a:defRPr/>
            </a:pPr>
            <a:r>
              <a:rPr lang="sl-SI" sz="2600" b="1" dirty="0">
                <a:latin typeface="Comic Sans MS" pitchFamily="66" charset="0"/>
              </a:rPr>
              <a:t>Telesna neaktivnost                                3,3</a:t>
            </a:r>
            <a:endParaRPr lang="sl-SI" sz="2600" dirty="0">
              <a:latin typeface="Comic Sans MS" pitchFamily="66" charset="0"/>
            </a:endParaRPr>
          </a:p>
          <a:p>
            <a:pPr fontAlgn="t">
              <a:defRPr/>
            </a:pPr>
            <a:r>
              <a:rPr lang="sl-SI" sz="2600" b="1" dirty="0">
                <a:latin typeface="Comic Sans MS" pitchFamily="66" charset="0"/>
              </a:rPr>
              <a:t>Nedovoljene droge                                 1,8</a:t>
            </a:r>
            <a:endParaRPr lang="sl-SI" sz="2600" dirty="0">
              <a:latin typeface="Comic Sans MS" pitchFamily="66" charset="0"/>
            </a:endParaRPr>
          </a:p>
          <a:p>
            <a:pPr fontAlgn="t">
              <a:defRPr/>
            </a:pPr>
            <a:r>
              <a:rPr lang="sl-SI" sz="2600" b="1" dirty="0">
                <a:latin typeface="Comic Sans MS" pitchFamily="66" charset="0"/>
              </a:rPr>
              <a:t>Tvegana spolnost                                   0,8</a:t>
            </a:r>
            <a:endParaRPr lang="sl-SI" sz="2600" dirty="0">
              <a:latin typeface="Comic Sans MS" pitchFamily="66" charset="0"/>
            </a:endParaRPr>
          </a:p>
          <a:p>
            <a:pPr fontAlgn="t">
              <a:defRPr/>
            </a:pPr>
            <a:r>
              <a:rPr lang="sl-SI" sz="2600" b="1" dirty="0">
                <a:latin typeface="Comic Sans MS" pitchFamily="66" charset="0"/>
              </a:rPr>
              <a:t>Pomanjkanje železa                                0,7</a:t>
            </a:r>
            <a:endParaRPr lang="sl-SI" sz="2600" dirty="0">
              <a:latin typeface="Comic Sans MS" pitchFamily="66" charset="0"/>
            </a:endParaRPr>
          </a:p>
          <a:p>
            <a:pPr fontAlgn="t">
              <a:defRPr/>
            </a:pPr>
            <a:endParaRPr lang="sl-SI" sz="2600" b="1" i="1" dirty="0">
              <a:solidFill>
                <a:srgbClr val="FFFF00"/>
              </a:solidFill>
              <a:latin typeface="Comic Sans MS" pitchFamily="66" charset="0"/>
            </a:endParaRPr>
          </a:p>
          <a:p>
            <a:pPr fontAlgn="t">
              <a:defRPr/>
            </a:pPr>
            <a:r>
              <a:rPr lang="sl-SI" sz="2600" b="1" i="1" dirty="0">
                <a:solidFill>
                  <a:srgbClr val="0000FF"/>
                </a:solidFill>
                <a:latin typeface="Comic Sans MS" pitchFamily="66" charset="0"/>
              </a:rPr>
              <a:t>Svetovno poročilo o zdravju 2002</a:t>
            </a:r>
            <a:endParaRPr lang="sl-SI" sz="2600" i="1" dirty="0">
              <a:solidFill>
                <a:srgbClr val="0000FF"/>
              </a:solidFill>
              <a:latin typeface="Comic Sans MS" pitchFamily="66" charset="0"/>
            </a:endParaRPr>
          </a:p>
          <a:p>
            <a:pPr fontAlgn="t">
              <a:defRPr/>
            </a:pPr>
            <a:r>
              <a:rPr lang="en-US" sz="2600" b="1" i="1" dirty="0">
                <a:solidFill>
                  <a:srgbClr val="0000FF"/>
                </a:solidFill>
                <a:latin typeface="Comic Sans MS" pitchFamily="66" charset="0"/>
              </a:rPr>
              <a:t>* </a:t>
            </a:r>
            <a:r>
              <a:rPr lang="sl-SI" sz="2600" b="1" i="1" dirty="0">
                <a:solidFill>
                  <a:srgbClr val="0000FF"/>
                </a:solidFill>
                <a:latin typeface="Comic Sans MS" pitchFamily="66" charset="0"/>
              </a:rPr>
              <a:t>merjeno v DALY (</a:t>
            </a:r>
            <a:r>
              <a:rPr lang="sl-SI" sz="2600" b="1" i="1" dirty="0" err="1">
                <a:solidFill>
                  <a:srgbClr val="0000FF"/>
                </a:solidFill>
                <a:latin typeface="Comic Sans MS" pitchFamily="66" charset="0"/>
              </a:rPr>
              <a:t>Disability</a:t>
            </a:r>
            <a:r>
              <a:rPr lang="sl-SI" sz="2600" b="1" i="1" dirty="0">
                <a:solidFill>
                  <a:srgbClr val="0000FF"/>
                </a:solidFill>
                <a:latin typeface="Comic Sans MS" pitchFamily="66" charset="0"/>
              </a:rPr>
              <a:t> </a:t>
            </a:r>
            <a:r>
              <a:rPr lang="sl-SI" sz="2600" b="1" i="1" dirty="0" err="1">
                <a:solidFill>
                  <a:srgbClr val="0000FF"/>
                </a:solidFill>
                <a:latin typeface="Comic Sans MS" pitchFamily="66" charset="0"/>
              </a:rPr>
              <a:t>adjusted</a:t>
            </a:r>
            <a:r>
              <a:rPr lang="sl-SI" sz="2600" b="1" i="1" dirty="0">
                <a:solidFill>
                  <a:srgbClr val="0000FF"/>
                </a:solidFill>
                <a:latin typeface="Comic Sans MS" pitchFamily="66" charset="0"/>
              </a:rPr>
              <a:t> </a:t>
            </a:r>
            <a:r>
              <a:rPr lang="sl-SI" sz="2600" b="1" i="1" dirty="0" err="1">
                <a:solidFill>
                  <a:srgbClr val="0000FF"/>
                </a:solidFill>
                <a:latin typeface="Comic Sans MS" pitchFamily="66" charset="0"/>
              </a:rPr>
              <a:t>life</a:t>
            </a:r>
            <a:r>
              <a:rPr lang="sl-SI" sz="2600" b="1" i="1" dirty="0">
                <a:solidFill>
                  <a:srgbClr val="0000FF"/>
                </a:solidFill>
                <a:latin typeface="Comic Sans MS" pitchFamily="66" charset="0"/>
              </a:rPr>
              <a:t> </a:t>
            </a:r>
            <a:r>
              <a:rPr lang="sl-SI" sz="2600" b="1" i="1" dirty="0" err="1">
                <a:solidFill>
                  <a:srgbClr val="0000FF"/>
                </a:solidFill>
                <a:latin typeface="Comic Sans MS" pitchFamily="66" charset="0"/>
              </a:rPr>
              <a:t>years</a:t>
            </a:r>
            <a:r>
              <a:rPr lang="sl-SI" sz="2600" b="1" i="1" dirty="0">
                <a:solidFill>
                  <a:srgbClr val="0000FF"/>
                </a:solidFill>
                <a:latin typeface="Comic Sans MS" pitchFamily="66" charset="0"/>
              </a:rPr>
              <a:t>)</a:t>
            </a:r>
            <a:endParaRPr lang="sl-SI" altLang="zh-CN" sz="2600" i="1" dirty="0">
              <a:solidFill>
                <a:srgbClr val="0000FF"/>
              </a:solidFill>
              <a:latin typeface="Comic Sans MS" pitchFamily="66" charset="0"/>
              <a:ea typeface="SimSun" pitchFamily="2" charset="-122"/>
              <a:cs typeface="Times New Roman" pitchFamily="18" charset="0"/>
            </a:endParaRPr>
          </a:p>
        </p:txBody>
      </p:sp>
      <p:sp>
        <p:nvSpPr>
          <p:cNvPr id="5" name="Rectangle 3"/>
          <p:cNvSpPr>
            <a:spLocks noChangeArrowheads="1"/>
          </p:cNvSpPr>
          <p:nvPr/>
        </p:nvSpPr>
        <p:spPr bwMode="auto">
          <a:xfrm>
            <a:off x="332682" y="79032"/>
            <a:ext cx="8479259" cy="461665"/>
          </a:xfrm>
          <a:prstGeom prst="rect">
            <a:avLst/>
          </a:prstGeom>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sl-SI" sz="2400" b="1" dirty="0">
                <a:solidFill>
                  <a:schemeClr val="bg1"/>
                </a:solidFill>
                <a:latin typeface="Comic Sans MS" pitchFamily="66" charset="0"/>
                <a:ea typeface="Calibri" pitchFamily="34" charset="0"/>
                <a:cs typeface="Times New Roman" pitchFamily="18" charset="0"/>
              </a:rPr>
              <a:t>Deset vodilnih dejavnikov tveganja za breme bolezni</a:t>
            </a:r>
            <a:endParaRPr lang="sl-SI" sz="2400" dirty="0">
              <a:solidFill>
                <a:schemeClr val="bg1"/>
              </a:solidFill>
            </a:endParaRPr>
          </a:p>
        </p:txBody>
      </p:sp>
    </p:spTree>
    <p:extLst>
      <p:ext uri="{BB962C8B-B14F-4D97-AF65-F5344CB8AC3E}">
        <p14:creationId xmlns:p14="http://schemas.microsoft.com/office/powerpoint/2010/main" val="4100939703"/>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6186</TotalTime>
  <Words>4694</Words>
  <Application>Microsoft Office PowerPoint</Application>
  <PresentationFormat>Diaprojekcija na zaslonu (4:3)</PresentationFormat>
  <Paragraphs>1013</Paragraphs>
  <Slides>93</Slides>
  <Notes>32</Notes>
  <HiddenSlides>0</HiddenSlides>
  <MMClips>0</MMClips>
  <ScaleCrop>false</ScaleCrop>
  <HeadingPairs>
    <vt:vector size="4" baseType="variant">
      <vt:variant>
        <vt:lpstr>Tema</vt:lpstr>
      </vt:variant>
      <vt:variant>
        <vt:i4>1</vt:i4>
      </vt:variant>
      <vt:variant>
        <vt:lpstr>Naslovi diapozitivov</vt:lpstr>
      </vt:variant>
      <vt:variant>
        <vt:i4>93</vt:i4>
      </vt:variant>
    </vt:vector>
  </HeadingPairs>
  <TitlesOfParts>
    <vt:vector size="94" baseType="lpstr">
      <vt:lpstr>Officeova tema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Razširjenost psihičnega nasilja</vt:lpstr>
      <vt:lpstr>PowerPointova predstavitev</vt:lpstr>
      <vt:lpstr>PowerPointova predstavitev</vt:lpstr>
      <vt:lpstr>PowerPointova predstavitev</vt:lpstr>
      <vt:lpstr>PowerPointova predstavitev</vt:lpstr>
      <vt:lpstr>PowerPointova predstavitev</vt:lpstr>
      <vt:lpstr>NOVOSTI ZAKONA O VARNOSTI IN ZDRAVJU PRI DELU (ZVZD) ŠT.43/11.</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OSNOVNE INFORMACIJE O PAS</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Tomaž Lužnik</dc:creator>
  <cp:lastModifiedBy>Muharem</cp:lastModifiedBy>
  <cp:revision>444</cp:revision>
  <cp:lastPrinted>2015-08-29T09:40:29Z</cp:lastPrinted>
  <dcterms:created xsi:type="dcterms:W3CDTF">2011-10-04T12:16:27Z</dcterms:created>
  <dcterms:modified xsi:type="dcterms:W3CDTF">2017-10-01T19:14:57Z</dcterms:modified>
</cp:coreProperties>
</file>