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6" r:id="rId1"/>
  </p:sldMasterIdLst>
  <p:notesMasterIdLst>
    <p:notesMasterId r:id="rId126"/>
  </p:notesMasterIdLst>
  <p:handoutMasterIdLst>
    <p:handoutMasterId r:id="rId127"/>
  </p:handoutMasterIdLst>
  <p:sldIdLst>
    <p:sldId id="1244" r:id="rId2"/>
    <p:sldId id="1434" r:id="rId3"/>
    <p:sldId id="1429" r:id="rId4"/>
    <p:sldId id="1435" r:id="rId5"/>
    <p:sldId id="1431" r:id="rId6"/>
    <p:sldId id="1432" r:id="rId7"/>
    <p:sldId id="1427" r:id="rId8"/>
    <p:sldId id="1320" r:id="rId9"/>
    <p:sldId id="697" r:id="rId10"/>
    <p:sldId id="698" r:id="rId11"/>
    <p:sldId id="699" r:id="rId12"/>
    <p:sldId id="700" r:id="rId13"/>
    <p:sldId id="701" r:id="rId14"/>
    <p:sldId id="1491" r:id="rId15"/>
    <p:sldId id="1522" r:id="rId16"/>
    <p:sldId id="1250" r:id="rId17"/>
    <p:sldId id="702" r:id="rId18"/>
    <p:sldId id="703" r:id="rId19"/>
    <p:sldId id="704" r:id="rId20"/>
    <p:sldId id="705" r:id="rId21"/>
    <p:sldId id="706" r:id="rId22"/>
    <p:sldId id="707" r:id="rId23"/>
    <p:sldId id="708" r:id="rId24"/>
    <p:sldId id="709" r:id="rId25"/>
    <p:sldId id="710" r:id="rId26"/>
    <p:sldId id="711" r:id="rId27"/>
    <p:sldId id="712" r:id="rId28"/>
    <p:sldId id="713" r:id="rId29"/>
    <p:sldId id="714" r:id="rId30"/>
    <p:sldId id="715" r:id="rId31"/>
    <p:sldId id="716" r:id="rId32"/>
    <p:sldId id="717" r:id="rId33"/>
    <p:sldId id="718" r:id="rId34"/>
    <p:sldId id="719" r:id="rId35"/>
    <p:sldId id="720" r:id="rId36"/>
    <p:sldId id="721" r:id="rId37"/>
    <p:sldId id="722" r:id="rId38"/>
    <p:sldId id="723" r:id="rId39"/>
    <p:sldId id="724" r:id="rId40"/>
    <p:sldId id="725" r:id="rId41"/>
    <p:sldId id="726" r:id="rId42"/>
    <p:sldId id="727" r:id="rId43"/>
    <p:sldId id="728" r:id="rId44"/>
    <p:sldId id="729" r:id="rId45"/>
    <p:sldId id="1224" r:id="rId46"/>
    <p:sldId id="1245" r:id="rId47"/>
    <p:sldId id="1225" r:id="rId48"/>
    <p:sldId id="1239" r:id="rId49"/>
    <p:sldId id="1226" r:id="rId50"/>
    <p:sldId id="1240" r:id="rId51"/>
    <p:sldId id="1228" r:id="rId52"/>
    <p:sldId id="1229" r:id="rId53"/>
    <p:sldId id="1230" r:id="rId54"/>
    <p:sldId id="1234" r:id="rId55"/>
    <p:sldId id="1238" r:id="rId56"/>
    <p:sldId id="1242" r:id="rId57"/>
    <p:sldId id="1483" r:id="rId58"/>
    <p:sldId id="1519" r:id="rId59"/>
    <p:sldId id="1131" r:id="rId60"/>
    <p:sldId id="1132" r:id="rId61"/>
    <p:sldId id="1266" r:id="rId62"/>
    <p:sldId id="1554" r:id="rId63"/>
    <p:sldId id="1370" r:id="rId64"/>
    <p:sldId id="1135" r:id="rId65"/>
    <p:sldId id="1136" r:id="rId66"/>
    <p:sldId id="1137" r:id="rId67"/>
    <p:sldId id="1139" r:id="rId68"/>
    <p:sldId id="1141" r:id="rId69"/>
    <p:sldId id="1142" r:id="rId70"/>
    <p:sldId id="1144" r:id="rId71"/>
    <p:sldId id="1145" r:id="rId72"/>
    <p:sldId id="1143" r:id="rId73"/>
    <p:sldId id="1152" r:id="rId74"/>
    <p:sldId id="1153" r:id="rId75"/>
    <p:sldId id="1155" r:id="rId76"/>
    <p:sldId id="1555" r:id="rId77"/>
    <p:sldId id="1159" r:id="rId78"/>
    <p:sldId id="1212" r:id="rId79"/>
    <p:sldId id="1380" r:id="rId80"/>
    <p:sldId id="1385" r:id="rId81"/>
    <p:sldId id="1386" r:id="rId82"/>
    <p:sldId id="1387" r:id="rId83"/>
    <p:sldId id="1241" r:id="rId84"/>
    <p:sldId id="1524" r:id="rId85"/>
    <p:sldId id="1525" r:id="rId86"/>
    <p:sldId id="1523" r:id="rId87"/>
    <p:sldId id="1526" r:id="rId88"/>
    <p:sldId id="1527" r:id="rId89"/>
    <p:sldId id="1528" r:id="rId90"/>
    <p:sldId id="1531" r:id="rId91"/>
    <p:sldId id="1557" r:id="rId92"/>
    <p:sldId id="1403" r:id="rId93"/>
    <p:sldId id="1404" r:id="rId94"/>
    <p:sldId id="1405" r:id="rId95"/>
    <p:sldId id="1408" r:id="rId96"/>
    <p:sldId id="1542" r:id="rId97"/>
    <p:sldId id="1406" r:id="rId98"/>
    <p:sldId id="1543" r:id="rId99"/>
    <p:sldId id="1546" r:id="rId100"/>
    <p:sldId id="1547" r:id="rId101"/>
    <p:sldId id="1548" r:id="rId102"/>
    <p:sldId id="1549" r:id="rId103"/>
    <p:sldId id="1550" r:id="rId104"/>
    <p:sldId id="1551" r:id="rId105"/>
    <p:sldId id="1552" r:id="rId106"/>
    <p:sldId id="1530" r:id="rId107"/>
    <p:sldId id="1553" r:id="rId108"/>
    <p:sldId id="1147" r:id="rId109"/>
    <p:sldId id="1149" r:id="rId110"/>
    <p:sldId id="1388" r:id="rId111"/>
    <p:sldId id="1389" r:id="rId112"/>
    <p:sldId id="1390" r:id="rId113"/>
    <p:sldId id="1391" r:id="rId114"/>
    <p:sldId id="1392" r:id="rId115"/>
    <p:sldId id="1393" r:id="rId116"/>
    <p:sldId id="1394" r:id="rId117"/>
    <p:sldId id="1395" r:id="rId118"/>
    <p:sldId id="1396" r:id="rId119"/>
    <p:sldId id="1397" r:id="rId120"/>
    <p:sldId id="1398" r:id="rId121"/>
    <p:sldId id="1399" r:id="rId122"/>
    <p:sldId id="1400" r:id="rId123"/>
    <p:sldId id="1426" r:id="rId124"/>
    <p:sldId id="1409" r:id="rId125"/>
  </p:sldIdLst>
  <p:sldSz cx="9144000" cy="6858000" type="screen4x3"/>
  <p:notesSz cx="6669088" cy="9928225"/>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00FF"/>
    <a:srgbClr val="008000"/>
    <a:srgbClr val="CCFFFF"/>
    <a:srgbClr val="FFCCFF"/>
    <a:srgbClr val="9933FF"/>
    <a:srgbClr val="FFFFCC"/>
    <a:srgbClr val="99FFCC"/>
    <a:srgbClr val="FFFF00"/>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34588" autoAdjust="0"/>
    <p:restoredTop sz="86391" autoAdjust="0"/>
  </p:normalViewPr>
  <p:slideViewPr>
    <p:cSldViewPr>
      <p:cViewPr>
        <p:scale>
          <a:sx n="100" d="100"/>
          <a:sy n="100" d="100"/>
        </p:scale>
        <p:origin x="-1920" y="-462"/>
      </p:cViewPr>
      <p:guideLst>
        <p:guide orient="horz" pos="2160"/>
        <p:guide pos="2880"/>
      </p:guideLst>
    </p:cSldViewPr>
  </p:slideViewPr>
  <p:outlineViewPr>
    <p:cViewPr>
      <p:scale>
        <a:sx n="33" d="100"/>
        <a:sy n="33" d="100"/>
      </p:scale>
      <p:origin x="42" y="79740"/>
    </p:cViewPr>
  </p:outlineViewPr>
  <p:notesTextViewPr>
    <p:cViewPr>
      <p:scale>
        <a:sx n="100" d="100"/>
        <a:sy n="100" d="100"/>
      </p:scale>
      <p:origin x="0" y="0"/>
    </p:cViewPr>
  </p:notesTextViewPr>
  <p:sorterViewPr>
    <p:cViewPr>
      <p:scale>
        <a:sx n="120" d="100"/>
        <a:sy n="120" d="100"/>
      </p:scale>
      <p:origin x="0" y="2359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2786F1-F1E4-484A-BB32-5B460A98FB05}"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sl-SI"/>
        </a:p>
      </dgm:t>
    </dgm:pt>
    <dgm:pt modelId="{BCDC008B-0113-430F-9C87-01B831A1C681}">
      <dgm:prSet phldrT="[Text]" custT="1"/>
      <dgm:spPr>
        <a:xfrm rot="5400000">
          <a:off x="-195634" y="230469"/>
          <a:ext cx="1304232" cy="912962"/>
        </a:xfrm>
        <a:prstGeom prst="chevron">
          <a:avLst/>
        </a:prstGeom>
        <a:solidFill>
          <a:srgbClr val="4BACC6">
            <a:hueOff val="0"/>
            <a:satOff val="0"/>
            <a:lumOff val="0"/>
            <a:alphaOff val="0"/>
          </a:srgbClr>
        </a:solidFill>
        <a:ln w="25400" cap="flat" cmpd="sng" algn="ctr">
          <a:solidFill>
            <a:srgbClr val="4BACC6">
              <a:hueOff val="0"/>
              <a:satOff val="0"/>
              <a:lumOff val="0"/>
              <a:alphaOff val="0"/>
            </a:srgbClr>
          </a:solidFill>
          <a:prstDash val="solid"/>
        </a:ln>
        <a:effectLst/>
      </dgm:spPr>
      <dgm:t>
        <a:bodyPr/>
        <a:lstStyle/>
        <a:p>
          <a:r>
            <a:rPr lang="sl-SI" sz="1800" dirty="0">
              <a:solidFill>
                <a:sysClr val="window" lastClr="FFFFFF"/>
              </a:solidFill>
              <a:latin typeface="Calibri"/>
              <a:ea typeface="+mn-ea"/>
              <a:cs typeface="+mn-cs"/>
            </a:rPr>
            <a:t>1 korak</a:t>
          </a:r>
        </a:p>
      </dgm:t>
    </dgm:pt>
    <dgm:pt modelId="{F269CEFF-5D02-48E2-A86E-B233C4304170}" type="parTrans" cxnId="{44D4D3B3-2192-4CA1-AC40-B94CD0C51061}">
      <dgm:prSet/>
      <dgm:spPr/>
      <dgm:t>
        <a:bodyPr/>
        <a:lstStyle/>
        <a:p>
          <a:endParaRPr lang="sl-SI"/>
        </a:p>
      </dgm:t>
    </dgm:pt>
    <dgm:pt modelId="{32C809D2-3EC0-4657-A533-D8527D2EDFBC}" type="sibTrans" cxnId="{44D4D3B3-2192-4CA1-AC40-B94CD0C51061}">
      <dgm:prSet/>
      <dgm:spPr/>
      <dgm:t>
        <a:bodyPr/>
        <a:lstStyle/>
        <a:p>
          <a:endParaRPr lang="sl-SI"/>
        </a:p>
      </dgm:t>
    </dgm:pt>
    <dgm:pt modelId="{E1FD24E0-F4C4-45B5-96CB-22E8B1A933AE}">
      <dgm:prSet phldrT="[Text]" custT="1"/>
      <dgm:spPr>
        <a:xfrm rot="5400000">
          <a:off x="3235863" y="-2288065"/>
          <a:ext cx="847751" cy="5493552"/>
        </a:xfrm>
        <a:prstGeom prst="round2SameRect">
          <a:avLst/>
        </a:prstGeom>
        <a:solidFill>
          <a:sysClr val="window" lastClr="FFFFFF">
            <a:alpha val="90000"/>
            <a:hueOff val="0"/>
            <a:satOff val="0"/>
            <a:lumOff val="0"/>
            <a:alphaOff val="0"/>
          </a:sysClr>
        </a:solidFill>
        <a:ln w="25400" cap="flat" cmpd="sng" algn="ctr">
          <a:solidFill>
            <a:srgbClr val="4BACC6">
              <a:hueOff val="0"/>
              <a:satOff val="0"/>
              <a:lumOff val="0"/>
              <a:alphaOff val="0"/>
            </a:srgbClr>
          </a:solidFill>
          <a:prstDash val="solid"/>
        </a:ln>
        <a:effectLst/>
      </dgm:spPr>
      <dgm:t>
        <a:bodyPr/>
        <a:lstStyle/>
        <a:p>
          <a:r>
            <a:rPr lang="sl-SI" sz="1800" b="1" dirty="0">
              <a:solidFill>
                <a:srgbClr val="0000FF"/>
              </a:solidFill>
              <a:latin typeface="Comic Sans MS" panose="030F0702030302020204" pitchFamily="66" charset="0"/>
              <a:ea typeface="+mn-ea"/>
              <a:cs typeface="+mn-cs"/>
            </a:rPr>
            <a:t>identifikacija kemikalij, njihova klasifikacija glede na tveganje za zdravje, fizikalno tveganje in tveganje za okolje; priprava nalepk in varnostnih listov.</a:t>
          </a:r>
        </a:p>
      </dgm:t>
    </dgm:pt>
    <dgm:pt modelId="{65E62DAE-9AF5-4EBD-83E1-4F62BE20834C}" type="parTrans" cxnId="{7C5194AB-8734-4B94-ABD8-7EE976CF8350}">
      <dgm:prSet/>
      <dgm:spPr/>
      <dgm:t>
        <a:bodyPr/>
        <a:lstStyle/>
        <a:p>
          <a:endParaRPr lang="sl-SI"/>
        </a:p>
      </dgm:t>
    </dgm:pt>
    <dgm:pt modelId="{FF2653B1-9AFB-4960-A427-4647C492D97E}" type="sibTrans" cxnId="{7C5194AB-8734-4B94-ABD8-7EE976CF8350}">
      <dgm:prSet/>
      <dgm:spPr/>
      <dgm:t>
        <a:bodyPr/>
        <a:lstStyle/>
        <a:p>
          <a:endParaRPr lang="sl-SI"/>
        </a:p>
      </dgm:t>
    </dgm:pt>
    <dgm:pt modelId="{4D462665-A021-485B-9592-5845D49ED925}">
      <dgm:prSet phldrT="[Text]" custT="1"/>
      <dgm:spPr>
        <a:xfrm rot="5400000">
          <a:off x="-195634" y="1273077"/>
          <a:ext cx="1304232" cy="912962"/>
        </a:xfrm>
        <a:prstGeom prst="chevron">
          <a:avLst/>
        </a:prstGeom>
        <a:solidFill>
          <a:srgbClr val="4BACC6">
            <a:hueOff val="-4966938"/>
            <a:satOff val="19906"/>
            <a:lumOff val="4314"/>
            <a:alphaOff val="0"/>
          </a:srgbClr>
        </a:solidFill>
        <a:ln w="25400" cap="flat" cmpd="sng" algn="ctr">
          <a:solidFill>
            <a:srgbClr val="4BACC6">
              <a:hueOff val="-4966938"/>
              <a:satOff val="19906"/>
              <a:lumOff val="4314"/>
              <a:alphaOff val="0"/>
            </a:srgbClr>
          </a:solidFill>
          <a:prstDash val="solid"/>
        </a:ln>
        <a:effectLst/>
      </dgm:spPr>
      <dgm:t>
        <a:bodyPr/>
        <a:lstStyle/>
        <a:p>
          <a:r>
            <a:rPr lang="sl-SI" sz="1800" dirty="0">
              <a:solidFill>
                <a:sysClr val="window" lastClr="FFFFFF"/>
              </a:solidFill>
              <a:latin typeface="Calibri"/>
              <a:ea typeface="+mn-ea"/>
              <a:cs typeface="+mn-cs"/>
            </a:rPr>
            <a:t>2 korak</a:t>
          </a:r>
        </a:p>
      </dgm:t>
    </dgm:pt>
    <dgm:pt modelId="{1039CB0E-A958-4554-95A9-33713034FC00}" type="parTrans" cxnId="{5BC4AE1E-1070-4690-8137-E20513E8441B}">
      <dgm:prSet/>
      <dgm:spPr/>
      <dgm:t>
        <a:bodyPr/>
        <a:lstStyle/>
        <a:p>
          <a:endParaRPr lang="sl-SI"/>
        </a:p>
      </dgm:t>
    </dgm:pt>
    <dgm:pt modelId="{ACCF8FAD-73D4-40CD-90F9-89755A54C462}" type="sibTrans" cxnId="{5BC4AE1E-1070-4690-8137-E20513E8441B}">
      <dgm:prSet/>
      <dgm:spPr/>
      <dgm:t>
        <a:bodyPr/>
        <a:lstStyle/>
        <a:p>
          <a:endParaRPr lang="sl-SI"/>
        </a:p>
      </dgm:t>
    </dgm:pt>
    <dgm:pt modelId="{D1464D70-E6A1-43BA-B77C-D3B5383A5F12}">
      <dgm:prSet phldrT="[Text]" custT="1"/>
      <dgm:spPr>
        <a:xfrm rot="5400000">
          <a:off x="2945991" y="-958693"/>
          <a:ext cx="1427494" cy="5493552"/>
        </a:xfrm>
        <a:prstGeom prst="round2SameRect">
          <a:avLst/>
        </a:prstGeom>
        <a:solidFill>
          <a:sysClr val="window" lastClr="FFFFFF">
            <a:alpha val="90000"/>
            <a:hueOff val="0"/>
            <a:satOff val="0"/>
            <a:lumOff val="0"/>
            <a:alphaOff val="0"/>
          </a:sysClr>
        </a:solidFill>
        <a:ln w="25400" cap="flat" cmpd="sng" algn="ctr">
          <a:solidFill>
            <a:srgbClr val="4BACC6">
              <a:hueOff val="-4966938"/>
              <a:satOff val="19906"/>
              <a:lumOff val="4314"/>
              <a:alphaOff val="0"/>
            </a:srgbClr>
          </a:solidFill>
          <a:prstDash val="solid"/>
        </a:ln>
        <a:effectLst/>
      </dgm:spPr>
      <dgm:t>
        <a:bodyPr/>
        <a:lstStyle/>
        <a:p>
          <a:r>
            <a:rPr lang="sl-SI" sz="1800" b="1" dirty="0">
              <a:solidFill>
                <a:srgbClr val="008000"/>
              </a:solidFill>
              <a:latin typeface="Comic Sans MS" panose="030F0702030302020204" pitchFamily="66" charset="0"/>
              <a:ea typeface="+mn-ea"/>
              <a:cs typeface="+mn-cs"/>
            </a:rPr>
            <a:t>ocena, kako se opredeljene in </a:t>
          </a:r>
          <a:r>
            <a:rPr lang="sl-SI" sz="1800" b="1" dirty="0" err="1">
              <a:solidFill>
                <a:srgbClr val="008000"/>
              </a:solidFill>
              <a:latin typeface="Comic Sans MS" panose="030F0702030302020204" pitchFamily="66" charset="0"/>
              <a:ea typeface="+mn-ea"/>
              <a:cs typeface="+mn-cs"/>
            </a:rPr>
            <a:t>klasificirane</a:t>
          </a:r>
          <a:r>
            <a:rPr lang="sl-SI" sz="1800" b="1" dirty="0">
              <a:solidFill>
                <a:srgbClr val="008000"/>
              </a:solidFill>
              <a:latin typeface="Comic Sans MS" panose="030F0702030302020204" pitchFamily="66" charset="0"/>
              <a:ea typeface="+mn-ea"/>
              <a:cs typeface="+mn-cs"/>
            </a:rPr>
            <a:t> kemikalije uporabljajo in kakšne izpostavljenosti nastajajo. </a:t>
          </a:r>
        </a:p>
      </dgm:t>
    </dgm:pt>
    <dgm:pt modelId="{024180A7-775B-433C-836F-77D6D2E5C668}" type="parTrans" cxnId="{22BDD95F-39F0-4710-8126-6C4F6CDFD5C4}">
      <dgm:prSet/>
      <dgm:spPr/>
      <dgm:t>
        <a:bodyPr/>
        <a:lstStyle/>
        <a:p>
          <a:endParaRPr lang="sl-SI"/>
        </a:p>
      </dgm:t>
    </dgm:pt>
    <dgm:pt modelId="{0E083585-79E7-4A1A-8988-060D8ED06133}" type="sibTrans" cxnId="{22BDD95F-39F0-4710-8126-6C4F6CDFD5C4}">
      <dgm:prSet/>
      <dgm:spPr/>
      <dgm:t>
        <a:bodyPr/>
        <a:lstStyle/>
        <a:p>
          <a:endParaRPr lang="sl-SI"/>
        </a:p>
      </dgm:t>
    </dgm:pt>
    <dgm:pt modelId="{B85A7BF8-351A-4B11-9EDA-E35F037C55FE}">
      <dgm:prSet phldrT="[Text]" custT="1"/>
      <dgm:spPr>
        <a:xfrm rot="5400000">
          <a:off x="-378370" y="3027498"/>
          <a:ext cx="1669704" cy="912962"/>
        </a:xfrm>
        <a:prstGeom prst="chevron">
          <a:avLst/>
        </a:prstGeom>
        <a:solidFill>
          <a:srgbClr val="4BACC6">
            <a:hueOff val="-9933876"/>
            <a:satOff val="39811"/>
            <a:lumOff val="8628"/>
            <a:alphaOff val="0"/>
          </a:srgbClr>
        </a:solidFill>
        <a:ln w="25400" cap="flat" cmpd="sng" algn="ctr">
          <a:solidFill>
            <a:srgbClr val="4BACC6">
              <a:hueOff val="-9933876"/>
              <a:satOff val="39811"/>
              <a:lumOff val="8628"/>
              <a:alphaOff val="0"/>
            </a:srgbClr>
          </a:solidFill>
          <a:prstDash val="solid"/>
        </a:ln>
        <a:effectLst/>
      </dgm:spPr>
      <dgm:t>
        <a:bodyPr/>
        <a:lstStyle/>
        <a:p>
          <a:r>
            <a:rPr lang="sl-SI" sz="1800" dirty="0">
              <a:solidFill>
                <a:sysClr val="window" lastClr="FFFFFF"/>
              </a:solidFill>
              <a:latin typeface="Calibri"/>
              <a:ea typeface="+mn-ea"/>
              <a:cs typeface="+mn-cs"/>
            </a:rPr>
            <a:t>3 korak</a:t>
          </a:r>
        </a:p>
      </dgm:t>
    </dgm:pt>
    <dgm:pt modelId="{27FE76D4-25AF-4901-B774-566CB8B394C3}" type="parTrans" cxnId="{316F2912-59F3-4E06-925B-583EAFE4B116}">
      <dgm:prSet/>
      <dgm:spPr/>
      <dgm:t>
        <a:bodyPr/>
        <a:lstStyle/>
        <a:p>
          <a:endParaRPr lang="sl-SI"/>
        </a:p>
      </dgm:t>
    </dgm:pt>
    <dgm:pt modelId="{B5D54382-D41C-4DE4-9092-77154A7D1A51}" type="sibTrans" cxnId="{316F2912-59F3-4E06-925B-583EAFE4B116}">
      <dgm:prSet/>
      <dgm:spPr/>
      <dgm:t>
        <a:bodyPr/>
        <a:lstStyle/>
        <a:p>
          <a:endParaRPr lang="sl-SI"/>
        </a:p>
      </dgm:t>
    </dgm:pt>
    <dgm:pt modelId="{07931F3A-8081-4D97-A5D9-47C14CC98E09}">
      <dgm:prSet phldrT="[Text]" custT="1"/>
      <dgm:spPr>
        <a:xfrm rot="5400000">
          <a:off x="2945991" y="-958693"/>
          <a:ext cx="1427494" cy="5493552"/>
        </a:xfrm>
        <a:prstGeom prst="round2SameRect">
          <a:avLst/>
        </a:prstGeom>
        <a:solidFill>
          <a:sysClr val="window" lastClr="FFFFFF">
            <a:alpha val="90000"/>
            <a:hueOff val="0"/>
            <a:satOff val="0"/>
            <a:lumOff val="0"/>
            <a:alphaOff val="0"/>
          </a:sysClr>
        </a:solidFill>
        <a:ln w="25400" cap="flat" cmpd="sng" algn="ctr">
          <a:solidFill>
            <a:srgbClr val="4BACC6">
              <a:hueOff val="-4966938"/>
              <a:satOff val="19906"/>
              <a:lumOff val="4314"/>
              <a:alphaOff val="0"/>
            </a:srgbClr>
          </a:solidFill>
          <a:prstDash val="solid"/>
        </a:ln>
        <a:effectLst/>
      </dgm:spPr>
      <dgm:t>
        <a:bodyPr/>
        <a:lstStyle/>
        <a:p>
          <a:r>
            <a:rPr lang="sl-SI" sz="1800" b="1" dirty="0">
              <a:solidFill>
                <a:srgbClr val="008000"/>
              </a:solidFill>
              <a:latin typeface="Comic Sans MS" panose="030F0702030302020204" pitchFamily="66" charset="0"/>
              <a:ea typeface="+mn-ea"/>
              <a:cs typeface="+mn-cs"/>
            </a:rPr>
            <a:t>to dosežemo preko spremljanja izpostavljenosti na osnovi dejavnikov povezanih s količino uporabe, možnost sproščanja glede na pogoje na delovnem mestu ali v objektu in fizikalnih značilnosti kemikalije.</a:t>
          </a:r>
        </a:p>
      </dgm:t>
    </dgm:pt>
    <dgm:pt modelId="{141EC069-C517-41E9-BB1E-ED471AA7024A}" type="parTrans" cxnId="{42FBD542-4488-491C-9F75-2AF4462D78B3}">
      <dgm:prSet/>
      <dgm:spPr/>
      <dgm:t>
        <a:bodyPr/>
        <a:lstStyle/>
        <a:p>
          <a:endParaRPr lang="sl-SI"/>
        </a:p>
      </dgm:t>
    </dgm:pt>
    <dgm:pt modelId="{B118E760-F683-4824-B53D-DFB7BA3C009C}" type="sibTrans" cxnId="{42FBD542-4488-491C-9F75-2AF4462D78B3}">
      <dgm:prSet/>
      <dgm:spPr/>
      <dgm:t>
        <a:bodyPr/>
        <a:lstStyle/>
        <a:p>
          <a:endParaRPr lang="sl-SI"/>
        </a:p>
      </dgm:t>
    </dgm:pt>
    <dgm:pt modelId="{1CDA1DF9-5826-4253-B815-F20CAC0D1099}">
      <dgm:prSet phldrT="[Text]" custT="1"/>
      <dgm:spPr>
        <a:xfrm rot="5400000">
          <a:off x="2907279" y="626331"/>
          <a:ext cx="1504919" cy="5493552"/>
        </a:xfrm>
        <a:prstGeom prst="round2SameRect">
          <a:avLst/>
        </a:prstGeom>
        <a:solidFill>
          <a:sysClr val="window" lastClr="FFFFFF">
            <a:alpha val="90000"/>
            <a:hueOff val="0"/>
            <a:satOff val="0"/>
            <a:lumOff val="0"/>
            <a:alphaOff val="0"/>
          </a:sysClr>
        </a:solidFill>
        <a:ln w="25400" cap="flat" cmpd="sng" algn="ctr">
          <a:solidFill>
            <a:srgbClr val="4BACC6">
              <a:hueOff val="-9933876"/>
              <a:satOff val="39811"/>
              <a:lumOff val="8628"/>
              <a:alphaOff val="0"/>
            </a:srgbClr>
          </a:solidFill>
          <a:prstDash val="solid"/>
        </a:ln>
        <a:effectLst/>
      </dgm:spPr>
      <dgm:t>
        <a:bodyPr/>
        <a:lstStyle/>
        <a:p>
          <a:r>
            <a:rPr lang="sl-SI" sz="1800" b="1" dirty="0" smtClean="0">
              <a:solidFill>
                <a:sysClr val="windowText" lastClr="000000">
                  <a:hueOff val="0"/>
                  <a:satOff val="0"/>
                  <a:lumOff val="0"/>
                  <a:alphaOff val="0"/>
                </a:sysClr>
              </a:solidFill>
              <a:latin typeface="Comic Sans MS" panose="030F0702030302020204" pitchFamily="66" charset="0"/>
              <a:ea typeface="+mn-ea"/>
              <a:cs typeface="+mn-cs"/>
            </a:rPr>
            <a:t>program mora vsebovati različne tipe preventivnih in kontrolnih ukrepov, namestitev in uporabo tehničnega nadzora; </a:t>
          </a:r>
          <a:endParaRPr lang="sl-SI" sz="1800" b="1" dirty="0">
            <a:solidFill>
              <a:sysClr val="windowText" lastClr="000000">
                <a:hueOff val="0"/>
                <a:satOff val="0"/>
                <a:lumOff val="0"/>
                <a:alphaOff val="0"/>
              </a:sysClr>
            </a:solidFill>
            <a:latin typeface="Comic Sans MS" panose="030F0702030302020204" pitchFamily="66" charset="0"/>
            <a:ea typeface="+mn-ea"/>
            <a:cs typeface="+mn-cs"/>
          </a:endParaRPr>
        </a:p>
      </dgm:t>
    </dgm:pt>
    <dgm:pt modelId="{DC4BD08D-D33B-4757-9DE3-9F6520640F95}" type="parTrans" cxnId="{EA58ECC3-D772-4D62-BA66-82CC5DD2FC66}">
      <dgm:prSet/>
      <dgm:spPr/>
      <dgm:t>
        <a:bodyPr/>
        <a:lstStyle/>
        <a:p>
          <a:endParaRPr lang="sl-SI"/>
        </a:p>
      </dgm:t>
    </dgm:pt>
    <dgm:pt modelId="{5DB5FC12-9234-4F3D-9A48-16331EB531EE}" type="sibTrans" cxnId="{EA58ECC3-D772-4D62-BA66-82CC5DD2FC66}">
      <dgm:prSet/>
      <dgm:spPr/>
      <dgm:t>
        <a:bodyPr/>
        <a:lstStyle/>
        <a:p>
          <a:endParaRPr lang="sl-SI"/>
        </a:p>
      </dgm:t>
    </dgm:pt>
    <dgm:pt modelId="{81C50A49-EBFC-4B77-A120-AD9206BC5122}">
      <dgm:prSet phldrT="[Text]" custT="1"/>
      <dgm:spPr>
        <a:xfrm rot="5400000">
          <a:off x="2907279" y="626331"/>
          <a:ext cx="1504919" cy="5493552"/>
        </a:xfrm>
        <a:solidFill>
          <a:sysClr val="window" lastClr="FFFFFF">
            <a:alpha val="90000"/>
            <a:hueOff val="0"/>
            <a:satOff val="0"/>
            <a:lumOff val="0"/>
            <a:alphaOff val="0"/>
          </a:sysClr>
        </a:solidFill>
        <a:ln w="25400" cap="flat" cmpd="sng" algn="ctr">
          <a:solidFill>
            <a:srgbClr val="4BACC6">
              <a:hueOff val="-9933876"/>
              <a:satOff val="39811"/>
              <a:lumOff val="8628"/>
              <a:alphaOff val="0"/>
            </a:srgbClr>
          </a:solidFill>
          <a:prstDash val="solid"/>
        </a:ln>
        <a:effectLst/>
      </dgm:spPr>
      <dgm:t>
        <a:bodyPr/>
        <a:lstStyle/>
        <a:p>
          <a:r>
            <a:rPr lang="sl-SI" sz="1800" b="1" dirty="0" smtClean="0">
              <a:solidFill>
                <a:sysClr val="windowText" lastClr="000000">
                  <a:hueOff val="0"/>
                  <a:satOff val="0"/>
                  <a:lumOff val="0"/>
                  <a:alphaOff val="0"/>
                </a:sysClr>
              </a:solidFill>
              <a:latin typeface="Comic Sans MS" panose="030F0702030302020204" pitchFamily="66" charset="0"/>
              <a:ea typeface="+mn-ea"/>
              <a:cs typeface="+mn-cs"/>
            </a:rPr>
            <a:t>zamenjavo z manj nevarno kemikalijo; </a:t>
          </a:r>
          <a:endParaRPr lang="sl-SI" sz="1800" b="1" dirty="0">
            <a:solidFill>
              <a:sysClr val="windowText" lastClr="000000">
                <a:hueOff val="0"/>
                <a:satOff val="0"/>
                <a:lumOff val="0"/>
                <a:alphaOff val="0"/>
              </a:sysClr>
            </a:solidFill>
            <a:latin typeface="Comic Sans MS" panose="030F0702030302020204" pitchFamily="66" charset="0"/>
            <a:ea typeface="+mn-ea"/>
            <a:cs typeface="+mn-cs"/>
          </a:endParaRPr>
        </a:p>
      </dgm:t>
    </dgm:pt>
    <dgm:pt modelId="{C1137FE1-0328-44CF-87E9-7CECBB8824E1}" type="parTrans" cxnId="{3945123C-6FB4-4BF9-AAF5-8EDB45BBDBEF}">
      <dgm:prSet/>
      <dgm:spPr/>
      <dgm:t>
        <a:bodyPr/>
        <a:lstStyle/>
        <a:p>
          <a:endParaRPr lang="sl-SI"/>
        </a:p>
      </dgm:t>
    </dgm:pt>
    <dgm:pt modelId="{2EAF1AA0-614C-4A98-BDE0-785DF8166432}" type="sibTrans" cxnId="{3945123C-6FB4-4BF9-AAF5-8EDB45BBDBEF}">
      <dgm:prSet/>
      <dgm:spPr/>
      <dgm:t>
        <a:bodyPr/>
        <a:lstStyle/>
        <a:p>
          <a:endParaRPr lang="sl-SI"/>
        </a:p>
      </dgm:t>
    </dgm:pt>
    <dgm:pt modelId="{751CD030-F801-4D9D-A8B5-BF7762C545AE}">
      <dgm:prSet phldrT="[Text]" custT="1"/>
      <dgm:spPr>
        <a:xfrm rot="5400000">
          <a:off x="2907279" y="626331"/>
          <a:ext cx="1504919" cy="5493552"/>
        </a:xfrm>
        <a:solidFill>
          <a:sysClr val="window" lastClr="FFFFFF">
            <a:alpha val="90000"/>
            <a:hueOff val="0"/>
            <a:satOff val="0"/>
            <a:lumOff val="0"/>
            <a:alphaOff val="0"/>
          </a:sysClr>
        </a:solidFill>
        <a:ln w="25400" cap="flat" cmpd="sng" algn="ctr">
          <a:solidFill>
            <a:srgbClr val="4BACC6">
              <a:hueOff val="-9933876"/>
              <a:satOff val="39811"/>
              <a:lumOff val="8628"/>
              <a:alphaOff val="0"/>
            </a:srgbClr>
          </a:solidFill>
          <a:prstDash val="solid"/>
        </a:ln>
        <a:effectLst/>
      </dgm:spPr>
      <dgm:t>
        <a:bodyPr/>
        <a:lstStyle/>
        <a:p>
          <a:r>
            <a:rPr lang="sl-SI" sz="1800" b="1" dirty="0" smtClean="0">
              <a:solidFill>
                <a:sysClr val="windowText" lastClr="000000">
                  <a:hueOff val="0"/>
                  <a:satOff val="0"/>
                  <a:lumOff val="0"/>
                  <a:alphaOff val="0"/>
                </a:sysClr>
              </a:solidFill>
              <a:latin typeface="Comic Sans MS" panose="030F0702030302020204" pitchFamily="66" charset="0"/>
              <a:ea typeface="+mn-ea"/>
              <a:cs typeface="+mn-cs"/>
            </a:rPr>
            <a:t>uporabo zaščite dihal in ostale osebne zaščitne opreme, kadar je to potrebno. </a:t>
          </a:r>
          <a:endParaRPr lang="sl-SI" sz="1800" b="1" dirty="0">
            <a:solidFill>
              <a:sysClr val="windowText" lastClr="000000">
                <a:hueOff val="0"/>
                <a:satOff val="0"/>
                <a:lumOff val="0"/>
                <a:alphaOff val="0"/>
              </a:sysClr>
            </a:solidFill>
            <a:latin typeface="Comic Sans MS" panose="030F0702030302020204" pitchFamily="66" charset="0"/>
            <a:ea typeface="+mn-ea"/>
            <a:cs typeface="+mn-cs"/>
          </a:endParaRPr>
        </a:p>
      </dgm:t>
    </dgm:pt>
    <dgm:pt modelId="{FF61059A-C802-4532-B067-2030FF8056F3}" type="parTrans" cxnId="{FCE0FE74-0C78-44F2-ACDA-B339CA4E45B0}">
      <dgm:prSet/>
      <dgm:spPr/>
      <dgm:t>
        <a:bodyPr/>
        <a:lstStyle/>
        <a:p>
          <a:endParaRPr lang="sl-SI"/>
        </a:p>
      </dgm:t>
    </dgm:pt>
    <dgm:pt modelId="{80AA80A6-004F-4E65-B777-B3EF69254E25}" type="sibTrans" cxnId="{FCE0FE74-0C78-44F2-ACDA-B339CA4E45B0}">
      <dgm:prSet/>
      <dgm:spPr/>
      <dgm:t>
        <a:bodyPr/>
        <a:lstStyle/>
        <a:p>
          <a:endParaRPr lang="sl-SI"/>
        </a:p>
      </dgm:t>
    </dgm:pt>
    <dgm:pt modelId="{1E20A94A-3277-40D0-9032-2C4D472B724F}">
      <dgm:prSet phldrT="[Text]" custT="1"/>
      <dgm:spPr>
        <a:xfrm rot="5400000">
          <a:off x="2907279" y="626331"/>
          <a:ext cx="1504919" cy="5493552"/>
        </a:xfrm>
        <a:solidFill>
          <a:sysClr val="window" lastClr="FFFFFF">
            <a:alpha val="90000"/>
            <a:hueOff val="0"/>
            <a:satOff val="0"/>
            <a:lumOff val="0"/>
            <a:alphaOff val="0"/>
          </a:sysClr>
        </a:solidFill>
        <a:ln w="25400" cap="flat" cmpd="sng" algn="ctr">
          <a:solidFill>
            <a:srgbClr val="4BACC6">
              <a:hueOff val="-9933876"/>
              <a:satOff val="39811"/>
              <a:lumOff val="8628"/>
              <a:alphaOff val="0"/>
            </a:srgbClr>
          </a:solidFill>
          <a:prstDash val="solid"/>
        </a:ln>
        <a:effectLst/>
      </dgm:spPr>
      <dgm:t>
        <a:bodyPr/>
        <a:lstStyle/>
        <a:p>
          <a:pPr>
            <a:tabLst/>
          </a:pPr>
          <a:r>
            <a:rPr lang="sl-SI" sz="1800" b="1" dirty="0" smtClean="0">
              <a:solidFill>
                <a:sysClr val="windowText" lastClr="000000">
                  <a:hueOff val="0"/>
                  <a:satOff val="0"/>
                  <a:lumOff val="0"/>
                  <a:alphaOff val="0"/>
                </a:sysClr>
              </a:solidFill>
              <a:latin typeface="Comic Sans MS" panose="030F0702030302020204" pitchFamily="66" charset="0"/>
              <a:ea typeface="+mn-ea"/>
              <a:cs typeface="+mn-cs"/>
            </a:rPr>
            <a:t>Druga določila, ki podpirajo in krepijo nadzor nad izpostavljenostjo, informacije in usposabljanja za delavce, ki so izpostavljeni; vodenje evidenc; zdravstveni nadzor; načrtovanje za nujne primere; postopki odstranjevanja.</a:t>
          </a:r>
          <a:endParaRPr lang="sl-SI" sz="1800" b="1" dirty="0">
            <a:solidFill>
              <a:sysClr val="windowText" lastClr="000000">
                <a:hueOff val="0"/>
                <a:satOff val="0"/>
                <a:lumOff val="0"/>
                <a:alphaOff val="0"/>
              </a:sysClr>
            </a:solidFill>
            <a:latin typeface="Comic Sans MS" panose="030F0702030302020204" pitchFamily="66" charset="0"/>
            <a:ea typeface="+mn-ea"/>
            <a:cs typeface="+mn-cs"/>
          </a:endParaRPr>
        </a:p>
      </dgm:t>
    </dgm:pt>
    <dgm:pt modelId="{3E287C8A-300D-4770-9D3E-E37913C627AB}" type="parTrans" cxnId="{A4E2E6C7-FC10-4894-9555-25CD981714F2}">
      <dgm:prSet/>
      <dgm:spPr/>
      <dgm:t>
        <a:bodyPr/>
        <a:lstStyle/>
        <a:p>
          <a:endParaRPr lang="sl-SI"/>
        </a:p>
      </dgm:t>
    </dgm:pt>
    <dgm:pt modelId="{60D167DF-A806-4D57-8109-502A422BF6F5}" type="sibTrans" cxnId="{A4E2E6C7-FC10-4894-9555-25CD981714F2}">
      <dgm:prSet/>
      <dgm:spPr/>
      <dgm:t>
        <a:bodyPr/>
        <a:lstStyle/>
        <a:p>
          <a:endParaRPr lang="sl-SI"/>
        </a:p>
      </dgm:t>
    </dgm:pt>
    <dgm:pt modelId="{106370FC-A91B-493D-B157-05AAF8B5CEDD}" type="pres">
      <dgm:prSet presAssocID="{792786F1-F1E4-484A-BB32-5B460A98FB05}" presName="linearFlow" presStyleCnt="0">
        <dgm:presLayoutVars>
          <dgm:dir/>
          <dgm:animLvl val="lvl"/>
          <dgm:resizeHandles val="exact"/>
        </dgm:presLayoutVars>
      </dgm:prSet>
      <dgm:spPr/>
      <dgm:t>
        <a:bodyPr/>
        <a:lstStyle/>
        <a:p>
          <a:endParaRPr lang="sl-SI"/>
        </a:p>
      </dgm:t>
    </dgm:pt>
    <dgm:pt modelId="{3972B268-C754-4623-8E57-3113ACE28750}" type="pres">
      <dgm:prSet presAssocID="{BCDC008B-0113-430F-9C87-01B831A1C681}" presName="composite" presStyleCnt="0"/>
      <dgm:spPr/>
    </dgm:pt>
    <dgm:pt modelId="{65FF3D43-905D-46EF-A54D-9F554B3A9487}" type="pres">
      <dgm:prSet presAssocID="{BCDC008B-0113-430F-9C87-01B831A1C681}" presName="parentText" presStyleLbl="alignNode1" presStyleIdx="0" presStyleCnt="3" custScaleX="96109">
        <dgm:presLayoutVars>
          <dgm:chMax val="1"/>
          <dgm:bulletEnabled val="1"/>
        </dgm:presLayoutVars>
      </dgm:prSet>
      <dgm:spPr/>
      <dgm:t>
        <a:bodyPr/>
        <a:lstStyle/>
        <a:p>
          <a:endParaRPr lang="sl-SI"/>
        </a:p>
      </dgm:t>
    </dgm:pt>
    <dgm:pt modelId="{D509C9B9-E207-4D87-8675-B4600BBA8606}" type="pres">
      <dgm:prSet presAssocID="{BCDC008B-0113-430F-9C87-01B831A1C681}" presName="descendantText" presStyleLbl="alignAcc1" presStyleIdx="0" presStyleCnt="3" custScaleX="95719" custScaleY="100000" custLinFactNeighborX="879" custLinFactNeighborY="2165">
        <dgm:presLayoutVars>
          <dgm:bulletEnabled val="1"/>
        </dgm:presLayoutVars>
      </dgm:prSet>
      <dgm:spPr/>
      <dgm:t>
        <a:bodyPr/>
        <a:lstStyle/>
        <a:p>
          <a:endParaRPr lang="sl-SI"/>
        </a:p>
      </dgm:t>
    </dgm:pt>
    <dgm:pt modelId="{F9083340-C155-4669-AF7A-DF8894EFED3B}" type="pres">
      <dgm:prSet presAssocID="{32C809D2-3EC0-4657-A533-D8527D2EDFBC}" presName="sp" presStyleCnt="0"/>
      <dgm:spPr/>
    </dgm:pt>
    <dgm:pt modelId="{918774EC-DCA7-482D-B79B-BF034CACB69A}" type="pres">
      <dgm:prSet presAssocID="{4D462665-A021-485B-9592-5845D49ED925}" presName="composite" presStyleCnt="0"/>
      <dgm:spPr/>
    </dgm:pt>
    <dgm:pt modelId="{7DBDA8AF-43FF-49D8-A2D2-921847D5C3FC}" type="pres">
      <dgm:prSet presAssocID="{4D462665-A021-485B-9592-5845D49ED925}" presName="parentText" presStyleLbl="alignNode1" presStyleIdx="1" presStyleCnt="3" custLinFactNeighborX="0" custLinFactNeighborY="-30304">
        <dgm:presLayoutVars>
          <dgm:chMax val="1"/>
          <dgm:bulletEnabled val="1"/>
        </dgm:presLayoutVars>
      </dgm:prSet>
      <dgm:spPr/>
      <dgm:t>
        <a:bodyPr/>
        <a:lstStyle/>
        <a:p>
          <a:endParaRPr lang="sl-SI"/>
        </a:p>
      </dgm:t>
    </dgm:pt>
    <dgm:pt modelId="{797C2127-1A39-47B6-AF61-1E1AAA27A550}" type="pres">
      <dgm:prSet presAssocID="{4D462665-A021-485B-9592-5845D49ED925}" presName="descendantText" presStyleLbl="alignAcc1" presStyleIdx="1" presStyleCnt="3" custScaleY="168386" custLinFactNeighborY="-12795">
        <dgm:presLayoutVars>
          <dgm:bulletEnabled val="1"/>
        </dgm:presLayoutVars>
      </dgm:prSet>
      <dgm:spPr/>
      <dgm:t>
        <a:bodyPr/>
        <a:lstStyle/>
        <a:p>
          <a:endParaRPr lang="sl-SI"/>
        </a:p>
      </dgm:t>
    </dgm:pt>
    <dgm:pt modelId="{F1E7B510-D329-48BE-AED4-499F7D6CF39B}" type="pres">
      <dgm:prSet presAssocID="{ACCF8FAD-73D4-40CD-90F9-89755A54C462}" presName="sp" presStyleCnt="0"/>
      <dgm:spPr/>
    </dgm:pt>
    <dgm:pt modelId="{35A4B247-7B13-4462-A1C2-BED1FDB0358D}" type="pres">
      <dgm:prSet presAssocID="{B85A7BF8-351A-4B11-9EDA-E35F037C55FE}" presName="composite" presStyleCnt="0"/>
      <dgm:spPr/>
    </dgm:pt>
    <dgm:pt modelId="{5C052912-D1AE-4FEE-A570-1D5013B65161}" type="pres">
      <dgm:prSet presAssocID="{B85A7BF8-351A-4B11-9EDA-E35F037C55FE}" presName="parentText" presStyleLbl="alignNode1" presStyleIdx="2" presStyleCnt="3" custScaleY="173134" custLinFactNeighborY="-21552">
        <dgm:presLayoutVars>
          <dgm:chMax val="1"/>
          <dgm:bulletEnabled val="1"/>
        </dgm:presLayoutVars>
      </dgm:prSet>
      <dgm:spPr/>
      <dgm:t>
        <a:bodyPr/>
        <a:lstStyle/>
        <a:p>
          <a:endParaRPr lang="sl-SI"/>
        </a:p>
      </dgm:t>
    </dgm:pt>
    <dgm:pt modelId="{267727AC-C594-4A9D-A1C8-DA19DB89A6BE}" type="pres">
      <dgm:prSet presAssocID="{B85A7BF8-351A-4B11-9EDA-E35F037C55FE}" presName="descendantText" presStyleLbl="alignAcc1" presStyleIdx="2" presStyleCnt="3" custScaleY="288716">
        <dgm:presLayoutVars>
          <dgm:bulletEnabled val="1"/>
        </dgm:presLayoutVars>
      </dgm:prSet>
      <dgm:spPr>
        <a:prstGeom prst="round2SameRect">
          <a:avLst/>
        </a:prstGeom>
      </dgm:spPr>
      <dgm:t>
        <a:bodyPr/>
        <a:lstStyle/>
        <a:p>
          <a:endParaRPr lang="sl-SI"/>
        </a:p>
      </dgm:t>
    </dgm:pt>
  </dgm:ptLst>
  <dgm:cxnLst>
    <dgm:cxn modelId="{316F2912-59F3-4E06-925B-583EAFE4B116}" srcId="{792786F1-F1E4-484A-BB32-5B460A98FB05}" destId="{B85A7BF8-351A-4B11-9EDA-E35F037C55FE}" srcOrd="2" destOrd="0" parTransId="{27FE76D4-25AF-4901-B774-566CB8B394C3}" sibTransId="{B5D54382-D41C-4DE4-9092-77154A7D1A51}"/>
    <dgm:cxn modelId="{22BDD95F-39F0-4710-8126-6C4F6CDFD5C4}" srcId="{4D462665-A021-485B-9592-5845D49ED925}" destId="{D1464D70-E6A1-43BA-B77C-D3B5383A5F12}" srcOrd="0" destOrd="0" parTransId="{024180A7-775B-433C-836F-77D6D2E5C668}" sibTransId="{0E083585-79E7-4A1A-8988-060D8ED06133}"/>
    <dgm:cxn modelId="{FCE0FE74-0C78-44F2-ACDA-B339CA4E45B0}" srcId="{B85A7BF8-351A-4B11-9EDA-E35F037C55FE}" destId="{751CD030-F801-4D9D-A8B5-BF7762C545AE}" srcOrd="2" destOrd="0" parTransId="{FF61059A-C802-4532-B067-2030FF8056F3}" sibTransId="{80AA80A6-004F-4E65-B777-B3EF69254E25}"/>
    <dgm:cxn modelId="{44D4D3B3-2192-4CA1-AC40-B94CD0C51061}" srcId="{792786F1-F1E4-484A-BB32-5B460A98FB05}" destId="{BCDC008B-0113-430F-9C87-01B831A1C681}" srcOrd="0" destOrd="0" parTransId="{F269CEFF-5D02-48E2-A86E-B233C4304170}" sibTransId="{32C809D2-3EC0-4657-A533-D8527D2EDFBC}"/>
    <dgm:cxn modelId="{C88E0990-EB6C-4A5A-B07A-0A23B4572D44}" type="presOf" srcId="{792786F1-F1E4-484A-BB32-5B460A98FB05}" destId="{106370FC-A91B-493D-B157-05AAF8B5CEDD}" srcOrd="0" destOrd="0" presId="urn:microsoft.com/office/officeart/2005/8/layout/chevron2"/>
    <dgm:cxn modelId="{88C4B9FF-9C0B-482E-9162-47B0228E38BB}" type="presOf" srcId="{BCDC008B-0113-430F-9C87-01B831A1C681}" destId="{65FF3D43-905D-46EF-A54D-9F554B3A9487}" srcOrd="0" destOrd="0" presId="urn:microsoft.com/office/officeart/2005/8/layout/chevron2"/>
    <dgm:cxn modelId="{7C5194AB-8734-4B94-ABD8-7EE976CF8350}" srcId="{BCDC008B-0113-430F-9C87-01B831A1C681}" destId="{E1FD24E0-F4C4-45B5-96CB-22E8B1A933AE}" srcOrd="0" destOrd="0" parTransId="{65E62DAE-9AF5-4EBD-83E1-4F62BE20834C}" sibTransId="{FF2653B1-9AFB-4960-A427-4647C492D97E}"/>
    <dgm:cxn modelId="{A4E2E6C7-FC10-4894-9555-25CD981714F2}" srcId="{B85A7BF8-351A-4B11-9EDA-E35F037C55FE}" destId="{1E20A94A-3277-40D0-9032-2C4D472B724F}" srcOrd="3" destOrd="0" parTransId="{3E287C8A-300D-4770-9D3E-E37913C627AB}" sibTransId="{60D167DF-A806-4D57-8109-502A422BF6F5}"/>
    <dgm:cxn modelId="{29E97B09-FAAA-4F29-BC67-A9C201FAED4B}" type="presOf" srcId="{81C50A49-EBFC-4B77-A120-AD9206BC5122}" destId="{267727AC-C594-4A9D-A1C8-DA19DB89A6BE}" srcOrd="0" destOrd="1" presId="urn:microsoft.com/office/officeart/2005/8/layout/chevron2"/>
    <dgm:cxn modelId="{AAC332AB-BB4F-4B5E-9E0E-627CA25C3C39}" type="presOf" srcId="{E1FD24E0-F4C4-45B5-96CB-22E8B1A933AE}" destId="{D509C9B9-E207-4D87-8675-B4600BBA8606}" srcOrd="0" destOrd="0" presId="urn:microsoft.com/office/officeart/2005/8/layout/chevron2"/>
    <dgm:cxn modelId="{EA58ECC3-D772-4D62-BA66-82CC5DD2FC66}" srcId="{B85A7BF8-351A-4B11-9EDA-E35F037C55FE}" destId="{1CDA1DF9-5826-4253-B815-F20CAC0D1099}" srcOrd="0" destOrd="0" parTransId="{DC4BD08D-D33B-4757-9DE3-9F6520640F95}" sibTransId="{5DB5FC12-9234-4F3D-9A48-16331EB531EE}"/>
    <dgm:cxn modelId="{3945123C-6FB4-4BF9-AAF5-8EDB45BBDBEF}" srcId="{B85A7BF8-351A-4B11-9EDA-E35F037C55FE}" destId="{81C50A49-EBFC-4B77-A120-AD9206BC5122}" srcOrd="1" destOrd="0" parTransId="{C1137FE1-0328-44CF-87E9-7CECBB8824E1}" sibTransId="{2EAF1AA0-614C-4A98-BDE0-785DF8166432}"/>
    <dgm:cxn modelId="{76A40EE6-3A36-480B-B8F8-E52461B7B8FE}" type="presOf" srcId="{B85A7BF8-351A-4B11-9EDA-E35F037C55FE}" destId="{5C052912-D1AE-4FEE-A570-1D5013B65161}" srcOrd="0" destOrd="0" presId="urn:microsoft.com/office/officeart/2005/8/layout/chevron2"/>
    <dgm:cxn modelId="{C2BE832E-B722-4787-B54D-124C83432670}" type="presOf" srcId="{07931F3A-8081-4D97-A5D9-47C14CC98E09}" destId="{797C2127-1A39-47B6-AF61-1E1AAA27A550}" srcOrd="0" destOrd="1" presId="urn:microsoft.com/office/officeart/2005/8/layout/chevron2"/>
    <dgm:cxn modelId="{349F0C9C-40B6-4A80-B2CA-374ABEEECB3C}" type="presOf" srcId="{D1464D70-E6A1-43BA-B77C-D3B5383A5F12}" destId="{797C2127-1A39-47B6-AF61-1E1AAA27A550}" srcOrd="0" destOrd="0" presId="urn:microsoft.com/office/officeart/2005/8/layout/chevron2"/>
    <dgm:cxn modelId="{F11A720C-D94E-4647-8B52-575458309906}" type="presOf" srcId="{1E20A94A-3277-40D0-9032-2C4D472B724F}" destId="{267727AC-C594-4A9D-A1C8-DA19DB89A6BE}" srcOrd="0" destOrd="3" presId="urn:microsoft.com/office/officeart/2005/8/layout/chevron2"/>
    <dgm:cxn modelId="{F02F68C3-1BB5-4704-9C10-16B87B741A70}" type="presOf" srcId="{4D462665-A021-485B-9592-5845D49ED925}" destId="{7DBDA8AF-43FF-49D8-A2D2-921847D5C3FC}" srcOrd="0" destOrd="0" presId="urn:microsoft.com/office/officeart/2005/8/layout/chevron2"/>
    <dgm:cxn modelId="{A457D984-CD46-444C-83E8-2BB86A4AC8E8}" type="presOf" srcId="{1CDA1DF9-5826-4253-B815-F20CAC0D1099}" destId="{267727AC-C594-4A9D-A1C8-DA19DB89A6BE}" srcOrd="0" destOrd="0" presId="urn:microsoft.com/office/officeart/2005/8/layout/chevron2"/>
    <dgm:cxn modelId="{42FBD542-4488-491C-9F75-2AF4462D78B3}" srcId="{4D462665-A021-485B-9592-5845D49ED925}" destId="{07931F3A-8081-4D97-A5D9-47C14CC98E09}" srcOrd="1" destOrd="0" parTransId="{141EC069-C517-41E9-BB1E-ED471AA7024A}" sibTransId="{B118E760-F683-4824-B53D-DFB7BA3C009C}"/>
    <dgm:cxn modelId="{5BC4AE1E-1070-4690-8137-E20513E8441B}" srcId="{792786F1-F1E4-484A-BB32-5B460A98FB05}" destId="{4D462665-A021-485B-9592-5845D49ED925}" srcOrd="1" destOrd="0" parTransId="{1039CB0E-A958-4554-95A9-33713034FC00}" sibTransId="{ACCF8FAD-73D4-40CD-90F9-89755A54C462}"/>
    <dgm:cxn modelId="{17EAA1A1-0B18-4E80-9856-4D232EF47E35}" type="presOf" srcId="{751CD030-F801-4D9D-A8B5-BF7762C545AE}" destId="{267727AC-C594-4A9D-A1C8-DA19DB89A6BE}" srcOrd="0" destOrd="2" presId="urn:microsoft.com/office/officeart/2005/8/layout/chevron2"/>
    <dgm:cxn modelId="{6AA29B97-2E1B-4EDD-939D-DC51B1BDA835}" type="presParOf" srcId="{106370FC-A91B-493D-B157-05AAF8B5CEDD}" destId="{3972B268-C754-4623-8E57-3113ACE28750}" srcOrd="0" destOrd="0" presId="urn:microsoft.com/office/officeart/2005/8/layout/chevron2"/>
    <dgm:cxn modelId="{2039F68B-F486-4887-848A-C358BAB4CA32}" type="presParOf" srcId="{3972B268-C754-4623-8E57-3113ACE28750}" destId="{65FF3D43-905D-46EF-A54D-9F554B3A9487}" srcOrd="0" destOrd="0" presId="urn:microsoft.com/office/officeart/2005/8/layout/chevron2"/>
    <dgm:cxn modelId="{595BAB30-5A0B-46A2-BBF7-A918C759D5AA}" type="presParOf" srcId="{3972B268-C754-4623-8E57-3113ACE28750}" destId="{D509C9B9-E207-4D87-8675-B4600BBA8606}" srcOrd="1" destOrd="0" presId="urn:microsoft.com/office/officeart/2005/8/layout/chevron2"/>
    <dgm:cxn modelId="{3F63FA4E-50F7-4818-A4B3-1FB4713926E4}" type="presParOf" srcId="{106370FC-A91B-493D-B157-05AAF8B5CEDD}" destId="{F9083340-C155-4669-AF7A-DF8894EFED3B}" srcOrd="1" destOrd="0" presId="urn:microsoft.com/office/officeart/2005/8/layout/chevron2"/>
    <dgm:cxn modelId="{84DA856C-5733-41E7-80A5-471980AB0ED1}" type="presParOf" srcId="{106370FC-A91B-493D-B157-05AAF8B5CEDD}" destId="{918774EC-DCA7-482D-B79B-BF034CACB69A}" srcOrd="2" destOrd="0" presId="urn:microsoft.com/office/officeart/2005/8/layout/chevron2"/>
    <dgm:cxn modelId="{2B3E88DA-58B2-48AE-9543-085C344F69BD}" type="presParOf" srcId="{918774EC-DCA7-482D-B79B-BF034CACB69A}" destId="{7DBDA8AF-43FF-49D8-A2D2-921847D5C3FC}" srcOrd="0" destOrd="0" presId="urn:microsoft.com/office/officeart/2005/8/layout/chevron2"/>
    <dgm:cxn modelId="{1C306B64-0247-4A84-9C7E-EA11C45770A9}" type="presParOf" srcId="{918774EC-DCA7-482D-B79B-BF034CACB69A}" destId="{797C2127-1A39-47B6-AF61-1E1AAA27A550}" srcOrd="1" destOrd="0" presId="urn:microsoft.com/office/officeart/2005/8/layout/chevron2"/>
    <dgm:cxn modelId="{E34D4E65-C0FB-4C10-B795-8C79C7ACB59B}" type="presParOf" srcId="{106370FC-A91B-493D-B157-05AAF8B5CEDD}" destId="{F1E7B510-D329-48BE-AED4-499F7D6CF39B}" srcOrd="3" destOrd="0" presId="urn:microsoft.com/office/officeart/2005/8/layout/chevron2"/>
    <dgm:cxn modelId="{5497B9A5-ECE2-4078-911D-49C9B60CE6D4}" type="presParOf" srcId="{106370FC-A91B-493D-B157-05AAF8B5CEDD}" destId="{35A4B247-7B13-4462-A1C2-BED1FDB0358D}" srcOrd="4" destOrd="0" presId="urn:microsoft.com/office/officeart/2005/8/layout/chevron2"/>
    <dgm:cxn modelId="{B114DFE9-BA0C-42E3-8A85-5ABD2896BC12}" type="presParOf" srcId="{35A4B247-7B13-4462-A1C2-BED1FDB0358D}" destId="{5C052912-D1AE-4FEE-A570-1D5013B65161}" srcOrd="0" destOrd="0" presId="urn:microsoft.com/office/officeart/2005/8/layout/chevron2"/>
    <dgm:cxn modelId="{B0BBA05D-7BAA-4871-A9B7-6967E3020839}" type="presParOf" srcId="{35A4B247-7B13-4462-A1C2-BED1FDB0358D}" destId="{267727AC-C594-4A9D-A1C8-DA19DB89A6B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F3D43-905D-46EF-A54D-9F554B3A9487}">
      <dsp:nvSpPr>
        <dsp:cNvPr id="0" name=""/>
        <dsp:cNvSpPr/>
      </dsp:nvSpPr>
      <dsp:spPr>
        <a:xfrm rot="5400000">
          <a:off x="-269926" y="387034"/>
          <a:ext cx="1530273" cy="990420"/>
        </a:xfrm>
        <a:prstGeom prst="chevron">
          <a:avLst/>
        </a:prstGeom>
        <a:solidFill>
          <a:srgbClr val="4BACC6">
            <a:hueOff val="0"/>
            <a:satOff val="0"/>
            <a:lumOff val="0"/>
            <a:alphaOff val="0"/>
          </a:srgbClr>
        </a:solidFill>
        <a:ln w="25400" cap="flat" cmpd="sng" algn="ctr">
          <a:solidFill>
            <a:srgbClr val="4BACC6">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sl-SI" sz="1800" kern="1200" dirty="0">
              <a:solidFill>
                <a:sysClr val="window" lastClr="FFFFFF"/>
              </a:solidFill>
              <a:latin typeface="Calibri"/>
              <a:ea typeface="+mn-ea"/>
              <a:cs typeface="+mn-cs"/>
            </a:rPr>
            <a:t>1 korak</a:t>
          </a:r>
        </a:p>
      </dsp:txBody>
      <dsp:txXfrm rot="-5400000">
        <a:off x="1" y="612317"/>
        <a:ext cx="990420" cy="539853"/>
      </dsp:txXfrm>
    </dsp:sp>
    <dsp:sp modelId="{D509C9B9-E207-4D87-8675-B4600BBA8606}">
      <dsp:nvSpPr>
        <dsp:cNvPr id="0" name=""/>
        <dsp:cNvSpPr/>
      </dsp:nvSpPr>
      <dsp:spPr>
        <a:xfrm rot="5400000">
          <a:off x="4429374" y="-3047796"/>
          <a:ext cx="995650" cy="7368570"/>
        </a:xfrm>
        <a:prstGeom prst="round2SameRect">
          <a:avLst/>
        </a:prstGeom>
        <a:solidFill>
          <a:sysClr val="window" lastClr="FFFFFF">
            <a:alpha val="90000"/>
            <a:hueOff val="0"/>
            <a:satOff val="0"/>
            <a:lumOff val="0"/>
            <a:alphaOff val="0"/>
          </a:sysClr>
        </a:solidFill>
        <a:ln w="25400" cap="flat" cmpd="sng" algn="ctr">
          <a:solidFill>
            <a:srgbClr val="4BACC6">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sl-SI" sz="1800" b="1" kern="1200" dirty="0">
              <a:solidFill>
                <a:srgbClr val="0000FF"/>
              </a:solidFill>
              <a:latin typeface="Comic Sans MS" panose="030F0702030302020204" pitchFamily="66" charset="0"/>
              <a:ea typeface="+mn-ea"/>
              <a:cs typeface="+mn-cs"/>
            </a:rPr>
            <a:t>identifikacija kemikalij, njihova klasifikacija glede na tveganje za zdravje, fizikalno tveganje in tveganje za okolje; priprava nalepk in varnostnih listov.</a:t>
          </a:r>
        </a:p>
      </dsp:txBody>
      <dsp:txXfrm rot="-5400000">
        <a:off x="1242914" y="187268"/>
        <a:ext cx="7319966" cy="898442"/>
      </dsp:txXfrm>
    </dsp:sp>
    <dsp:sp modelId="{7DBDA8AF-43FF-49D8-A2D2-921847D5C3FC}">
      <dsp:nvSpPr>
        <dsp:cNvPr id="0" name=""/>
        <dsp:cNvSpPr/>
      </dsp:nvSpPr>
      <dsp:spPr>
        <a:xfrm rot="5400000">
          <a:off x="-249877" y="1646058"/>
          <a:ext cx="1530273" cy="1030518"/>
        </a:xfrm>
        <a:prstGeom prst="chevron">
          <a:avLst/>
        </a:prstGeom>
        <a:solidFill>
          <a:srgbClr val="4BACC6">
            <a:hueOff val="-4966938"/>
            <a:satOff val="19906"/>
            <a:lumOff val="4314"/>
            <a:alphaOff val="0"/>
          </a:srgbClr>
        </a:solidFill>
        <a:ln w="25400" cap="flat" cmpd="sng" algn="ctr">
          <a:solidFill>
            <a:srgbClr val="4BACC6">
              <a:hueOff val="-4966938"/>
              <a:satOff val="19906"/>
              <a:lumOff val="4314"/>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sl-SI" sz="1800" kern="1200" dirty="0">
              <a:solidFill>
                <a:sysClr val="window" lastClr="FFFFFF"/>
              </a:solidFill>
              <a:latin typeface="Calibri"/>
              <a:ea typeface="+mn-ea"/>
              <a:cs typeface="+mn-cs"/>
            </a:rPr>
            <a:t>2 korak</a:t>
          </a:r>
        </a:p>
      </dsp:txBody>
      <dsp:txXfrm rot="-5400000">
        <a:off x="1" y="1911439"/>
        <a:ext cx="1030518" cy="499755"/>
      </dsp:txXfrm>
    </dsp:sp>
    <dsp:sp modelId="{797C2127-1A39-47B6-AF61-1E1AAA27A550}">
      <dsp:nvSpPr>
        <dsp:cNvPr id="0" name=""/>
        <dsp:cNvSpPr/>
      </dsp:nvSpPr>
      <dsp:spPr>
        <a:xfrm rot="5400000">
          <a:off x="4041313" y="-1618716"/>
          <a:ext cx="1676535" cy="7698126"/>
        </a:xfrm>
        <a:prstGeom prst="round2SameRect">
          <a:avLst/>
        </a:prstGeom>
        <a:solidFill>
          <a:sysClr val="window" lastClr="FFFFFF">
            <a:alpha val="90000"/>
            <a:hueOff val="0"/>
            <a:satOff val="0"/>
            <a:lumOff val="0"/>
            <a:alphaOff val="0"/>
          </a:sysClr>
        </a:solidFill>
        <a:ln w="25400" cap="flat" cmpd="sng" algn="ctr">
          <a:solidFill>
            <a:srgbClr val="4BACC6">
              <a:hueOff val="-4966938"/>
              <a:satOff val="19906"/>
              <a:lumOff val="4314"/>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sl-SI" sz="1800" b="1" kern="1200" dirty="0">
              <a:solidFill>
                <a:srgbClr val="008000"/>
              </a:solidFill>
              <a:latin typeface="Comic Sans MS" panose="030F0702030302020204" pitchFamily="66" charset="0"/>
              <a:ea typeface="+mn-ea"/>
              <a:cs typeface="+mn-cs"/>
            </a:rPr>
            <a:t>ocena, kako se opredeljene in </a:t>
          </a:r>
          <a:r>
            <a:rPr lang="sl-SI" sz="1800" b="1" kern="1200" dirty="0" err="1">
              <a:solidFill>
                <a:srgbClr val="008000"/>
              </a:solidFill>
              <a:latin typeface="Comic Sans MS" panose="030F0702030302020204" pitchFamily="66" charset="0"/>
              <a:ea typeface="+mn-ea"/>
              <a:cs typeface="+mn-cs"/>
            </a:rPr>
            <a:t>klasificirane</a:t>
          </a:r>
          <a:r>
            <a:rPr lang="sl-SI" sz="1800" b="1" kern="1200" dirty="0">
              <a:solidFill>
                <a:srgbClr val="008000"/>
              </a:solidFill>
              <a:latin typeface="Comic Sans MS" panose="030F0702030302020204" pitchFamily="66" charset="0"/>
              <a:ea typeface="+mn-ea"/>
              <a:cs typeface="+mn-cs"/>
            </a:rPr>
            <a:t> kemikalije uporabljajo in kakšne izpostavljenosti nastajajo. </a:t>
          </a:r>
        </a:p>
        <a:p>
          <a:pPr marL="171450" lvl="1" indent="-171450" algn="l" defTabSz="800100">
            <a:lnSpc>
              <a:spcPct val="90000"/>
            </a:lnSpc>
            <a:spcBef>
              <a:spcPct val="0"/>
            </a:spcBef>
            <a:spcAft>
              <a:spcPct val="15000"/>
            </a:spcAft>
            <a:buChar char="••"/>
          </a:pPr>
          <a:r>
            <a:rPr lang="sl-SI" sz="1800" b="1" kern="1200" dirty="0">
              <a:solidFill>
                <a:srgbClr val="008000"/>
              </a:solidFill>
              <a:latin typeface="Comic Sans MS" panose="030F0702030302020204" pitchFamily="66" charset="0"/>
              <a:ea typeface="+mn-ea"/>
              <a:cs typeface="+mn-cs"/>
            </a:rPr>
            <a:t>to dosežemo preko spremljanja izpostavljenosti na osnovi dejavnikov povezanih s količino uporabe, možnost sproščanja glede na pogoje na delovnem mestu ali v objektu in fizikalnih značilnosti kemikalije.</a:t>
          </a:r>
        </a:p>
      </dsp:txBody>
      <dsp:txXfrm rot="-5400000">
        <a:off x="1030518" y="1473921"/>
        <a:ext cx="7616284" cy="1512851"/>
      </dsp:txXfrm>
    </dsp:sp>
    <dsp:sp modelId="{5C052912-D1AE-4FEE-A570-1D5013B65161}">
      <dsp:nvSpPr>
        <dsp:cNvPr id="0" name=""/>
        <dsp:cNvSpPr/>
      </dsp:nvSpPr>
      <dsp:spPr>
        <a:xfrm rot="5400000">
          <a:off x="-809453" y="4121828"/>
          <a:ext cx="2649424" cy="1030518"/>
        </a:xfrm>
        <a:prstGeom prst="chevron">
          <a:avLst/>
        </a:prstGeom>
        <a:solidFill>
          <a:srgbClr val="4BACC6">
            <a:hueOff val="-9933876"/>
            <a:satOff val="39811"/>
            <a:lumOff val="8628"/>
            <a:alphaOff val="0"/>
          </a:srgbClr>
        </a:solidFill>
        <a:ln w="25400" cap="flat" cmpd="sng" algn="ctr">
          <a:solidFill>
            <a:srgbClr val="4BACC6">
              <a:hueOff val="-9933876"/>
              <a:satOff val="39811"/>
              <a:lumOff val="8628"/>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sl-SI" sz="1800" kern="1200" dirty="0">
              <a:solidFill>
                <a:sysClr val="window" lastClr="FFFFFF"/>
              </a:solidFill>
              <a:latin typeface="Calibri"/>
              <a:ea typeface="+mn-ea"/>
              <a:cs typeface="+mn-cs"/>
            </a:rPr>
            <a:t>3 korak</a:t>
          </a:r>
        </a:p>
      </dsp:txBody>
      <dsp:txXfrm rot="-5400000">
        <a:off x="0" y="3827634"/>
        <a:ext cx="1030518" cy="1618906"/>
      </dsp:txXfrm>
    </dsp:sp>
    <dsp:sp modelId="{267727AC-C594-4A9D-A1C8-DA19DB89A6BE}">
      <dsp:nvSpPr>
        <dsp:cNvPr id="0" name=""/>
        <dsp:cNvSpPr/>
      </dsp:nvSpPr>
      <dsp:spPr>
        <a:xfrm rot="5400000">
          <a:off x="3442280" y="850516"/>
          <a:ext cx="2874601" cy="7698126"/>
        </a:xfrm>
        <a:prstGeom prst="round2SameRect">
          <a:avLst/>
        </a:prstGeom>
        <a:solidFill>
          <a:sysClr val="window" lastClr="FFFFFF">
            <a:alpha val="90000"/>
            <a:hueOff val="0"/>
            <a:satOff val="0"/>
            <a:lumOff val="0"/>
            <a:alphaOff val="0"/>
          </a:sysClr>
        </a:solidFill>
        <a:ln w="25400" cap="flat" cmpd="sng" algn="ctr">
          <a:solidFill>
            <a:srgbClr val="4BACC6">
              <a:hueOff val="-9933876"/>
              <a:satOff val="39811"/>
              <a:lumOff val="8628"/>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sl-SI" sz="1800" b="1" kern="1200" dirty="0" smtClean="0">
              <a:solidFill>
                <a:sysClr val="windowText" lastClr="000000">
                  <a:hueOff val="0"/>
                  <a:satOff val="0"/>
                  <a:lumOff val="0"/>
                  <a:alphaOff val="0"/>
                </a:sysClr>
              </a:solidFill>
              <a:latin typeface="Comic Sans MS" panose="030F0702030302020204" pitchFamily="66" charset="0"/>
              <a:ea typeface="+mn-ea"/>
              <a:cs typeface="+mn-cs"/>
            </a:rPr>
            <a:t>program mora vsebovati različne tipe preventivnih in kontrolnih ukrepov, namestitev in uporabo tehničnega nadzora; </a:t>
          </a:r>
          <a:endParaRPr lang="sl-SI" sz="1800" b="1" kern="1200" dirty="0">
            <a:solidFill>
              <a:sysClr val="windowText" lastClr="000000">
                <a:hueOff val="0"/>
                <a:satOff val="0"/>
                <a:lumOff val="0"/>
                <a:alphaOff val="0"/>
              </a:sysClr>
            </a:solidFill>
            <a:latin typeface="Comic Sans MS" panose="030F0702030302020204" pitchFamily="66" charset="0"/>
            <a:ea typeface="+mn-ea"/>
            <a:cs typeface="+mn-cs"/>
          </a:endParaRPr>
        </a:p>
        <a:p>
          <a:pPr marL="171450" lvl="1" indent="-171450" algn="l" defTabSz="800100">
            <a:lnSpc>
              <a:spcPct val="90000"/>
            </a:lnSpc>
            <a:spcBef>
              <a:spcPct val="0"/>
            </a:spcBef>
            <a:spcAft>
              <a:spcPct val="15000"/>
            </a:spcAft>
            <a:buChar char="••"/>
          </a:pPr>
          <a:r>
            <a:rPr lang="sl-SI" sz="1800" b="1" kern="1200" dirty="0" smtClean="0">
              <a:solidFill>
                <a:sysClr val="windowText" lastClr="000000">
                  <a:hueOff val="0"/>
                  <a:satOff val="0"/>
                  <a:lumOff val="0"/>
                  <a:alphaOff val="0"/>
                </a:sysClr>
              </a:solidFill>
              <a:latin typeface="Comic Sans MS" panose="030F0702030302020204" pitchFamily="66" charset="0"/>
              <a:ea typeface="+mn-ea"/>
              <a:cs typeface="+mn-cs"/>
            </a:rPr>
            <a:t>zamenjavo z manj nevarno kemikalijo; </a:t>
          </a:r>
          <a:endParaRPr lang="sl-SI" sz="1800" b="1" kern="1200" dirty="0">
            <a:solidFill>
              <a:sysClr val="windowText" lastClr="000000">
                <a:hueOff val="0"/>
                <a:satOff val="0"/>
                <a:lumOff val="0"/>
                <a:alphaOff val="0"/>
              </a:sysClr>
            </a:solidFill>
            <a:latin typeface="Comic Sans MS" panose="030F0702030302020204" pitchFamily="66" charset="0"/>
            <a:ea typeface="+mn-ea"/>
            <a:cs typeface="+mn-cs"/>
          </a:endParaRPr>
        </a:p>
        <a:p>
          <a:pPr marL="171450" lvl="1" indent="-171450" algn="l" defTabSz="800100">
            <a:lnSpc>
              <a:spcPct val="90000"/>
            </a:lnSpc>
            <a:spcBef>
              <a:spcPct val="0"/>
            </a:spcBef>
            <a:spcAft>
              <a:spcPct val="15000"/>
            </a:spcAft>
            <a:buChar char="••"/>
          </a:pPr>
          <a:r>
            <a:rPr lang="sl-SI" sz="1800" b="1" kern="1200" dirty="0" smtClean="0">
              <a:solidFill>
                <a:sysClr val="windowText" lastClr="000000">
                  <a:hueOff val="0"/>
                  <a:satOff val="0"/>
                  <a:lumOff val="0"/>
                  <a:alphaOff val="0"/>
                </a:sysClr>
              </a:solidFill>
              <a:latin typeface="Comic Sans MS" panose="030F0702030302020204" pitchFamily="66" charset="0"/>
              <a:ea typeface="+mn-ea"/>
              <a:cs typeface="+mn-cs"/>
            </a:rPr>
            <a:t>uporabo zaščite dihal in ostale osebne zaščitne opreme, kadar je to potrebno. </a:t>
          </a:r>
          <a:endParaRPr lang="sl-SI" sz="1800" b="1" kern="1200" dirty="0">
            <a:solidFill>
              <a:sysClr val="windowText" lastClr="000000">
                <a:hueOff val="0"/>
                <a:satOff val="0"/>
                <a:lumOff val="0"/>
                <a:alphaOff val="0"/>
              </a:sysClr>
            </a:solidFill>
            <a:latin typeface="Comic Sans MS" panose="030F0702030302020204" pitchFamily="66" charset="0"/>
            <a:ea typeface="+mn-ea"/>
            <a:cs typeface="+mn-cs"/>
          </a:endParaRPr>
        </a:p>
        <a:p>
          <a:pPr marL="171450" lvl="1" indent="-171450" algn="l" defTabSz="800100">
            <a:lnSpc>
              <a:spcPct val="90000"/>
            </a:lnSpc>
            <a:spcBef>
              <a:spcPct val="0"/>
            </a:spcBef>
            <a:spcAft>
              <a:spcPct val="15000"/>
            </a:spcAft>
            <a:buChar char="••"/>
            <a:tabLst/>
          </a:pPr>
          <a:r>
            <a:rPr lang="sl-SI" sz="1800" b="1" kern="1200" dirty="0" smtClean="0">
              <a:solidFill>
                <a:sysClr val="windowText" lastClr="000000">
                  <a:hueOff val="0"/>
                  <a:satOff val="0"/>
                  <a:lumOff val="0"/>
                  <a:alphaOff val="0"/>
                </a:sysClr>
              </a:solidFill>
              <a:latin typeface="Comic Sans MS" panose="030F0702030302020204" pitchFamily="66" charset="0"/>
              <a:ea typeface="+mn-ea"/>
              <a:cs typeface="+mn-cs"/>
            </a:rPr>
            <a:t>Druga določila, ki podpirajo in krepijo nadzor nad izpostavljenostjo, informacije in usposabljanja za delavce, ki so izpostavljeni; vodenje evidenc; zdravstveni nadzor; načrtovanje za nujne primere; postopki odstranjevanja.</a:t>
          </a:r>
          <a:endParaRPr lang="sl-SI" sz="1800" b="1" kern="1200" dirty="0">
            <a:solidFill>
              <a:sysClr val="windowText" lastClr="000000">
                <a:hueOff val="0"/>
                <a:satOff val="0"/>
                <a:lumOff val="0"/>
                <a:alphaOff val="0"/>
              </a:sysClr>
            </a:solidFill>
            <a:latin typeface="Comic Sans MS" panose="030F0702030302020204" pitchFamily="66" charset="0"/>
            <a:ea typeface="+mn-ea"/>
            <a:cs typeface="+mn-cs"/>
          </a:endParaRPr>
        </a:p>
      </dsp:txBody>
      <dsp:txXfrm rot="-5400000">
        <a:off x="1030518" y="3402604"/>
        <a:ext cx="7557800" cy="259394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411"/>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sz="quarter" idx="1"/>
          </p:nvPr>
        </p:nvSpPr>
        <p:spPr>
          <a:xfrm>
            <a:off x="3777607" y="0"/>
            <a:ext cx="2889938" cy="496411"/>
          </a:xfrm>
          <a:prstGeom prst="rect">
            <a:avLst/>
          </a:prstGeom>
        </p:spPr>
        <p:txBody>
          <a:bodyPr vert="horz" lIns="91440" tIns="45720" rIns="91440" bIns="45720" rtlCol="0"/>
          <a:lstStyle>
            <a:lvl1pPr algn="r">
              <a:defRPr sz="1200"/>
            </a:lvl1pPr>
          </a:lstStyle>
          <a:p>
            <a:fld id="{36BF2669-AEF3-4298-90FA-5EFBDB1AD25D}" type="datetimeFigureOut">
              <a:rPr lang="sl-SI" smtClean="0"/>
              <a:t>25.10.2017</a:t>
            </a:fld>
            <a:endParaRPr lang="sl-SI"/>
          </a:p>
        </p:txBody>
      </p:sp>
      <p:sp>
        <p:nvSpPr>
          <p:cNvPr id="4" name="Footer Placeholder 3"/>
          <p:cNvSpPr>
            <a:spLocks noGrp="1"/>
          </p:cNvSpPr>
          <p:nvPr>
            <p:ph type="ftr" sz="quarter" idx="2"/>
          </p:nvPr>
        </p:nvSpPr>
        <p:spPr>
          <a:xfrm>
            <a:off x="0" y="9430091"/>
            <a:ext cx="2889938" cy="496411"/>
          </a:xfrm>
          <a:prstGeom prst="rect">
            <a:avLst/>
          </a:prstGeom>
        </p:spPr>
        <p:txBody>
          <a:bodyPr vert="horz" lIns="91440" tIns="45720" rIns="91440" bIns="45720" rtlCol="0" anchor="b"/>
          <a:lstStyle>
            <a:lvl1pPr algn="l">
              <a:defRPr sz="1200"/>
            </a:lvl1pPr>
          </a:lstStyle>
          <a:p>
            <a:endParaRPr lang="sl-SI"/>
          </a:p>
        </p:txBody>
      </p:sp>
      <p:sp>
        <p:nvSpPr>
          <p:cNvPr id="5" name="Slide Number Placeholder 4"/>
          <p:cNvSpPr>
            <a:spLocks noGrp="1"/>
          </p:cNvSpPr>
          <p:nvPr>
            <p:ph type="sldNum" sz="quarter" idx="3"/>
          </p:nvPr>
        </p:nvSpPr>
        <p:spPr>
          <a:xfrm>
            <a:off x="3777607" y="9430091"/>
            <a:ext cx="2889938" cy="496411"/>
          </a:xfrm>
          <a:prstGeom prst="rect">
            <a:avLst/>
          </a:prstGeom>
        </p:spPr>
        <p:txBody>
          <a:bodyPr vert="horz" lIns="91440" tIns="45720" rIns="91440" bIns="45720" rtlCol="0" anchor="b"/>
          <a:lstStyle>
            <a:lvl1pPr algn="r">
              <a:defRPr sz="1200"/>
            </a:lvl1pPr>
          </a:lstStyle>
          <a:p>
            <a:fld id="{9D46E062-4537-4967-8787-A349AD1CBD25}" type="slidenum">
              <a:rPr lang="sl-SI" smtClean="0"/>
              <a:t>‹#›</a:t>
            </a:fld>
            <a:endParaRPr lang="sl-SI"/>
          </a:p>
        </p:txBody>
      </p:sp>
    </p:spTree>
    <p:extLst>
      <p:ext uri="{BB962C8B-B14F-4D97-AF65-F5344CB8AC3E}">
        <p14:creationId xmlns:p14="http://schemas.microsoft.com/office/powerpoint/2010/main" val="11468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411"/>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777607" y="0"/>
            <a:ext cx="2889938" cy="496411"/>
          </a:xfrm>
          <a:prstGeom prst="rect">
            <a:avLst/>
          </a:prstGeom>
        </p:spPr>
        <p:txBody>
          <a:bodyPr vert="horz" lIns="91440" tIns="45720" rIns="91440" bIns="45720" rtlCol="0"/>
          <a:lstStyle>
            <a:lvl1pPr algn="r">
              <a:defRPr sz="1200"/>
            </a:lvl1pPr>
          </a:lstStyle>
          <a:p>
            <a:fld id="{CC52A3D6-16E5-4A69-8068-312FA0DC07A8}" type="datetimeFigureOut">
              <a:rPr lang="sl-SI" smtClean="0"/>
              <a:pPr/>
              <a:t>25.10.2017</a:t>
            </a:fld>
            <a:endParaRPr lang="sl-SI"/>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66909" y="4715907"/>
            <a:ext cx="533527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6" name="Footer Placeholder 5"/>
          <p:cNvSpPr>
            <a:spLocks noGrp="1"/>
          </p:cNvSpPr>
          <p:nvPr>
            <p:ph type="ftr" sz="quarter" idx="4"/>
          </p:nvPr>
        </p:nvSpPr>
        <p:spPr>
          <a:xfrm>
            <a:off x="0" y="9430091"/>
            <a:ext cx="2889938" cy="496411"/>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777607" y="9430091"/>
            <a:ext cx="2889938" cy="496411"/>
          </a:xfrm>
          <a:prstGeom prst="rect">
            <a:avLst/>
          </a:prstGeom>
        </p:spPr>
        <p:txBody>
          <a:bodyPr vert="horz" lIns="91440" tIns="45720" rIns="91440" bIns="45720" rtlCol="0" anchor="b"/>
          <a:lstStyle>
            <a:lvl1pPr algn="r">
              <a:defRPr sz="1200"/>
            </a:lvl1pPr>
          </a:lstStyle>
          <a:p>
            <a:fld id="{66C15CA1-24A5-431C-9638-26405FBB3D15}" type="slidenum">
              <a:rPr lang="sl-SI" smtClean="0"/>
              <a:pPr/>
              <a:t>‹#›</a:t>
            </a:fld>
            <a:endParaRPr lang="sl-SI"/>
          </a:p>
        </p:txBody>
      </p:sp>
    </p:spTree>
    <p:extLst>
      <p:ext uri="{BB962C8B-B14F-4D97-AF65-F5344CB8AC3E}">
        <p14:creationId xmlns:p14="http://schemas.microsoft.com/office/powerpoint/2010/main" val="235309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31B51487-9EDA-4EC4-A0EE-8F14FCB979C4}" type="slidenum">
              <a:rPr lang="sl-SI" sz="1200"/>
              <a:pPr algn="r"/>
              <a:t>1</a:t>
            </a:fld>
            <a:endParaRPr lang="sl-SI" sz="1200"/>
          </a:p>
        </p:txBody>
      </p:sp>
      <p:sp>
        <p:nvSpPr>
          <p:cNvPr id="425987" name="Rectangle 2"/>
          <p:cNvSpPr>
            <a:spLocks noGrp="1" noRot="1" noChangeAspect="1" noChangeArrowheads="1" noTextEdit="1"/>
          </p:cNvSpPr>
          <p:nvPr>
            <p:ph type="sldImg"/>
          </p:nvPr>
        </p:nvSpPr>
        <p:spPr>
          <a:ln/>
        </p:spPr>
      </p:sp>
      <p:sp>
        <p:nvSpPr>
          <p:cNvPr id="425988" name="Rectangle 3"/>
          <p:cNvSpPr>
            <a:spLocks noGrp="1" noChangeArrowheads="1"/>
          </p:cNvSpPr>
          <p:nvPr>
            <p:ph type="body" idx="1"/>
          </p:nvPr>
        </p:nvSpPr>
        <p:spPr>
          <a:noFill/>
          <a:ln/>
        </p:spPr>
        <p:txBody>
          <a:bodyPr/>
          <a:lstStyle/>
          <a:p>
            <a:pPr eaLnBrk="1" hangingPunct="1"/>
            <a:endParaRPr lang="sl-SI"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C234280-5A1F-4BB6-8EC7-9017C30AB83F}" type="slidenum">
              <a:rPr lang="sl-SI" altLang="sl-SI" smtClean="0"/>
              <a:pPr eaLnBrk="1" hangingPunct="1">
                <a:spcBef>
                  <a:spcPct val="0"/>
                </a:spcBef>
              </a:pPr>
              <a:t>11</a:t>
            </a:fld>
            <a:endParaRPr lang="sl-SI" altLang="sl-SI" smtClean="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D83B723-0826-4D4F-808D-59AAC4C2640F}" type="slidenum">
              <a:rPr lang="sl-SI" altLang="sl-SI" sz="1200"/>
              <a:pPr algn="r" eaLnBrk="1" hangingPunct="1"/>
              <a:t>101</a:t>
            </a:fld>
            <a:endParaRPr lang="sl-SI" altLang="sl-SI" sz="1200"/>
          </a:p>
        </p:txBody>
      </p:sp>
      <p:sp>
        <p:nvSpPr>
          <p:cNvPr id="736259" name="Rectangle 2"/>
          <p:cNvSpPr>
            <a:spLocks noGrp="1" noRot="1" noChangeAspect="1" noChangeArrowheads="1" noTextEdit="1"/>
          </p:cNvSpPr>
          <p:nvPr>
            <p:ph type="sldImg"/>
          </p:nvPr>
        </p:nvSpPr>
        <p:spPr>
          <a:ln/>
        </p:spPr>
      </p:sp>
      <p:sp>
        <p:nvSpPr>
          <p:cNvPr id="73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D83B723-0826-4D4F-808D-59AAC4C2640F}" type="slidenum">
              <a:rPr lang="sl-SI" altLang="sl-SI" sz="1200"/>
              <a:pPr algn="r" eaLnBrk="1" hangingPunct="1"/>
              <a:t>102</a:t>
            </a:fld>
            <a:endParaRPr lang="sl-SI" altLang="sl-SI" sz="1200"/>
          </a:p>
        </p:txBody>
      </p:sp>
      <p:sp>
        <p:nvSpPr>
          <p:cNvPr id="736259" name="Rectangle 2"/>
          <p:cNvSpPr>
            <a:spLocks noGrp="1" noRot="1" noChangeAspect="1" noChangeArrowheads="1" noTextEdit="1"/>
          </p:cNvSpPr>
          <p:nvPr>
            <p:ph type="sldImg"/>
          </p:nvPr>
        </p:nvSpPr>
        <p:spPr>
          <a:ln/>
        </p:spPr>
      </p:sp>
      <p:sp>
        <p:nvSpPr>
          <p:cNvPr id="73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D83B723-0826-4D4F-808D-59AAC4C2640F}" type="slidenum">
              <a:rPr lang="sl-SI" altLang="sl-SI" sz="1200"/>
              <a:pPr algn="r" eaLnBrk="1" hangingPunct="1"/>
              <a:t>103</a:t>
            </a:fld>
            <a:endParaRPr lang="sl-SI" altLang="sl-SI" sz="1200"/>
          </a:p>
        </p:txBody>
      </p:sp>
      <p:sp>
        <p:nvSpPr>
          <p:cNvPr id="736259" name="Rectangle 2"/>
          <p:cNvSpPr>
            <a:spLocks noGrp="1" noRot="1" noChangeAspect="1" noChangeArrowheads="1" noTextEdit="1"/>
          </p:cNvSpPr>
          <p:nvPr>
            <p:ph type="sldImg"/>
          </p:nvPr>
        </p:nvSpPr>
        <p:spPr>
          <a:ln/>
        </p:spPr>
      </p:sp>
      <p:sp>
        <p:nvSpPr>
          <p:cNvPr id="73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D83B723-0826-4D4F-808D-59AAC4C2640F}" type="slidenum">
              <a:rPr lang="sl-SI" altLang="sl-SI" sz="1200"/>
              <a:pPr algn="r" eaLnBrk="1" hangingPunct="1"/>
              <a:t>104</a:t>
            </a:fld>
            <a:endParaRPr lang="sl-SI" altLang="sl-SI" sz="1200"/>
          </a:p>
        </p:txBody>
      </p:sp>
      <p:sp>
        <p:nvSpPr>
          <p:cNvPr id="736259" name="Rectangle 2"/>
          <p:cNvSpPr>
            <a:spLocks noGrp="1" noRot="1" noChangeAspect="1" noChangeArrowheads="1" noTextEdit="1"/>
          </p:cNvSpPr>
          <p:nvPr>
            <p:ph type="sldImg"/>
          </p:nvPr>
        </p:nvSpPr>
        <p:spPr>
          <a:ln/>
        </p:spPr>
      </p:sp>
      <p:sp>
        <p:nvSpPr>
          <p:cNvPr id="73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D83B723-0826-4D4F-808D-59AAC4C2640F}" type="slidenum">
              <a:rPr lang="sl-SI" altLang="sl-SI" sz="1200"/>
              <a:pPr algn="r" eaLnBrk="1" hangingPunct="1"/>
              <a:t>105</a:t>
            </a:fld>
            <a:endParaRPr lang="sl-SI" altLang="sl-SI" sz="1200"/>
          </a:p>
        </p:txBody>
      </p:sp>
      <p:sp>
        <p:nvSpPr>
          <p:cNvPr id="736259" name="Rectangle 2"/>
          <p:cNvSpPr>
            <a:spLocks noGrp="1" noRot="1" noChangeAspect="1" noChangeArrowheads="1" noTextEdit="1"/>
          </p:cNvSpPr>
          <p:nvPr>
            <p:ph type="sldImg"/>
          </p:nvPr>
        </p:nvSpPr>
        <p:spPr>
          <a:ln/>
        </p:spPr>
      </p:sp>
      <p:sp>
        <p:nvSpPr>
          <p:cNvPr id="73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D83B723-0826-4D4F-808D-59AAC4C2640F}" type="slidenum">
              <a:rPr lang="sl-SI" altLang="sl-SI" sz="1200"/>
              <a:pPr algn="r" eaLnBrk="1" hangingPunct="1"/>
              <a:t>106</a:t>
            </a:fld>
            <a:endParaRPr lang="sl-SI" altLang="sl-SI" sz="1200"/>
          </a:p>
        </p:txBody>
      </p:sp>
      <p:sp>
        <p:nvSpPr>
          <p:cNvPr id="736259" name="Rectangle 2"/>
          <p:cNvSpPr>
            <a:spLocks noGrp="1" noRot="1" noChangeAspect="1" noChangeArrowheads="1" noTextEdit="1"/>
          </p:cNvSpPr>
          <p:nvPr>
            <p:ph type="sldImg"/>
          </p:nvPr>
        </p:nvSpPr>
        <p:spPr>
          <a:ln/>
        </p:spPr>
      </p:sp>
      <p:sp>
        <p:nvSpPr>
          <p:cNvPr id="73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D83B723-0826-4D4F-808D-59AAC4C2640F}" type="slidenum">
              <a:rPr lang="sl-SI" altLang="sl-SI" sz="1200"/>
              <a:pPr algn="r" eaLnBrk="1" hangingPunct="1"/>
              <a:t>107</a:t>
            </a:fld>
            <a:endParaRPr lang="sl-SI" altLang="sl-SI" sz="1200"/>
          </a:p>
        </p:txBody>
      </p:sp>
      <p:sp>
        <p:nvSpPr>
          <p:cNvPr id="736259" name="Rectangle 2"/>
          <p:cNvSpPr>
            <a:spLocks noGrp="1" noRot="1" noChangeAspect="1" noChangeArrowheads="1" noTextEdit="1"/>
          </p:cNvSpPr>
          <p:nvPr>
            <p:ph type="sldImg"/>
          </p:nvPr>
        </p:nvSpPr>
        <p:spPr>
          <a:ln/>
        </p:spPr>
      </p:sp>
      <p:sp>
        <p:nvSpPr>
          <p:cNvPr id="73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88962FAD-A395-41BB-82F3-7D8F18AED7F0}" type="slidenum">
              <a:rPr lang="sl-SI" altLang="sl-SI" sz="1200"/>
              <a:pPr algn="r" eaLnBrk="1" hangingPunct="1"/>
              <a:t>108</a:t>
            </a:fld>
            <a:endParaRPr lang="sl-SI" altLang="sl-SI" sz="1200"/>
          </a:p>
        </p:txBody>
      </p:sp>
      <p:sp>
        <p:nvSpPr>
          <p:cNvPr id="711683" name="Rectangle 2"/>
          <p:cNvSpPr>
            <a:spLocks noGrp="1" noRot="1" noChangeAspect="1" noChangeArrowheads="1" noTextEdit="1"/>
          </p:cNvSpPr>
          <p:nvPr>
            <p:ph type="sldImg"/>
          </p:nvPr>
        </p:nvSpPr>
        <p:spPr>
          <a:ln/>
        </p:spPr>
      </p:sp>
      <p:sp>
        <p:nvSpPr>
          <p:cNvPr id="71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0E4E1EE3-3698-45E1-BDDF-472BDA6ACF81}" type="slidenum">
              <a:rPr lang="sl-SI" altLang="sl-SI" sz="1200"/>
              <a:pPr algn="r" eaLnBrk="1" hangingPunct="1"/>
              <a:t>109</a:t>
            </a:fld>
            <a:endParaRPr lang="sl-SI" altLang="sl-SI" sz="1200"/>
          </a:p>
        </p:txBody>
      </p:sp>
      <p:sp>
        <p:nvSpPr>
          <p:cNvPr id="715779" name="Rectangle 2"/>
          <p:cNvSpPr>
            <a:spLocks noGrp="1" noRot="1" noChangeAspect="1" noChangeArrowheads="1" noTextEdit="1"/>
          </p:cNvSpPr>
          <p:nvPr>
            <p:ph type="sldImg"/>
          </p:nvPr>
        </p:nvSpPr>
        <p:spPr>
          <a:ln/>
        </p:spPr>
      </p:sp>
      <p:sp>
        <p:nvSpPr>
          <p:cNvPr id="71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A6CFB08-1566-44CD-A964-0B9BCB094826}" type="slidenum">
              <a:rPr lang="en-US" altLang="sl-SI" smtClean="0"/>
              <a:pPr eaLnBrk="1" hangingPunct="1"/>
              <a:t>110</a:t>
            </a:fld>
            <a:endParaRPr lang="en-US" altLang="sl-SI"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81E4F38-A665-403A-9E90-3161C75B6F1F}" type="slidenum">
              <a:rPr lang="sl-SI" altLang="sl-SI" smtClean="0"/>
              <a:pPr eaLnBrk="1" hangingPunct="1">
                <a:spcBef>
                  <a:spcPct val="0"/>
                </a:spcBef>
              </a:pPr>
              <a:t>12</a:t>
            </a:fld>
            <a:endParaRPr lang="sl-SI" altLang="sl-SI" smtClean="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A6CFB08-1566-44CD-A964-0B9BCB094826}" type="slidenum">
              <a:rPr lang="en-US" altLang="sl-SI" smtClean="0"/>
              <a:pPr eaLnBrk="1" hangingPunct="1"/>
              <a:t>111</a:t>
            </a:fld>
            <a:endParaRPr lang="en-US" altLang="sl-SI"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A6CFB08-1566-44CD-A964-0B9BCB094826}" type="slidenum">
              <a:rPr lang="en-US" altLang="sl-SI" smtClean="0"/>
              <a:pPr eaLnBrk="1" hangingPunct="1"/>
              <a:t>112</a:t>
            </a:fld>
            <a:endParaRPr lang="en-US" altLang="sl-SI"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A6CFB08-1566-44CD-A964-0B9BCB094826}" type="slidenum">
              <a:rPr lang="en-US" altLang="sl-SI" smtClean="0"/>
              <a:pPr eaLnBrk="1" hangingPunct="1"/>
              <a:t>113</a:t>
            </a:fld>
            <a:endParaRPr lang="en-US" altLang="sl-SI"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A6CFB08-1566-44CD-A964-0B9BCB094826}" type="slidenum">
              <a:rPr lang="en-US" altLang="sl-SI" smtClean="0"/>
              <a:pPr eaLnBrk="1" hangingPunct="1"/>
              <a:t>114</a:t>
            </a:fld>
            <a:endParaRPr lang="en-US" altLang="sl-SI"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A6CFB08-1566-44CD-A964-0B9BCB094826}" type="slidenum">
              <a:rPr lang="en-US" altLang="sl-SI" smtClean="0"/>
              <a:pPr eaLnBrk="1" hangingPunct="1"/>
              <a:t>115</a:t>
            </a:fld>
            <a:endParaRPr lang="en-US" altLang="sl-SI"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47E387D-7C90-474D-A8A2-B1D42185A3F6}" type="slidenum">
              <a:rPr lang="en-US" altLang="sl-SI" smtClean="0"/>
              <a:pPr eaLnBrk="1" hangingPunct="1"/>
              <a:t>116</a:t>
            </a:fld>
            <a:endParaRPr lang="en-US" altLang="sl-SI"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428A4DD-98C7-406B-81A8-E492421FC491}" type="slidenum">
              <a:rPr lang="en-US" altLang="sl-SI" smtClean="0"/>
              <a:pPr eaLnBrk="1" hangingPunct="1"/>
              <a:t>117</a:t>
            </a:fld>
            <a:endParaRPr lang="en-US" altLang="sl-SI"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2DFE3A7-7411-4D3C-A545-F962D01E8837}" type="slidenum">
              <a:rPr lang="en-US" altLang="sl-SI" smtClean="0"/>
              <a:pPr eaLnBrk="1" hangingPunct="1"/>
              <a:t>118</a:t>
            </a:fld>
            <a:endParaRPr lang="en-US" altLang="sl-SI"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A2DAFB3-BCB2-4A55-824F-C6D19BA8E13C}" type="slidenum">
              <a:rPr lang="en-US" altLang="sl-SI" smtClean="0"/>
              <a:pPr eaLnBrk="1" hangingPunct="1"/>
              <a:t>119</a:t>
            </a:fld>
            <a:endParaRPr lang="en-US" altLang="sl-SI"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82C3EF4-C7E9-4073-88CC-8013AC11DAAB}" type="slidenum">
              <a:rPr lang="en-US" altLang="sl-SI" smtClean="0"/>
              <a:pPr eaLnBrk="1" hangingPunct="1"/>
              <a:t>120</a:t>
            </a:fld>
            <a:endParaRPr lang="en-US" altLang="sl-SI"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966BD29-5C03-4011-8203-EF2E8E7BC1FE}" type="slidenum">
              <a:rPr lang="sl-SI" altLang="sl-SI" smtClean="0"/>
              <a:pPr eaLnBrk="1" hangingPunct="1">
                <a:spcBef>
                  <a:spcPct val="0"/>
                </a:spcBef>
              </a:pPr>
              <a:t>13</a:t>
            </a:fld>
            <a:endParaRPr lang="sl-SI" altLang="sl-SI" smtClean="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96CD769-3A82-464D-80EC-356BF3A8424C}" type="slidenum">
              <a:rPr lang="en-US" altLang="sl-SI" smtClean="0"/>
              <a:pPr eaLnBrk="1" hangingPunct="1"/>
              <a:t>121</a:t>
            </a:fld>
            <a:endParaRPr lang="en-US" altLang="sl-SI"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F1B6F1E-1B2E-4BEB-82DB-A2C145D379E0}" type="slidenum">
              <a:rPr lang="en-US" altLang="sl-SI" smtClean="0"/>
              <a:pPr eaLnBrk="1" hangingPunct="1"/>
              <a:t>122</a:t>
            </a:fld>
            <a:endParaRPr lang="en-US" altLang="sl-SI"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7"/>
          <p:cNvSpPr txBox="1">
            <a:spLocks noGrp="1" noChangeArrowheads="1"/>
          </p:cNvSpPr>
          <p:nvPr/>
        </p:nvSpPr>
        <p:spPr bwMode="auto">
          <a:xfrm>
            <a:off x="3777453"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A4640DBC-A1F9-4A81-9544-331ADE10AE14}" type="slidenum">
              <a:rPr lang="sl-SI" altLang="sl-SI" sz="1200"/>
              <a:pPr algn="r" eaLnBrk="1" hangingPunct="1"/>
              <a:t>123</a:t>
            </a:fld>
            <a:endParaRPr lang="sl-SI" altLang="sl-SI" sz="1200"/>
          </a:p>
        </p:txBody>
      </p:sp>
      <p:sp>
        <p:nvSpPr>
          <p:cNvPr id="695299" name="Rectangle 2"/>
          <p:cNvSpPr>
            <a:spLocks noGrp="1" noRot="1" noChangeAspect="1" noChangeArrowheads="1" noTextEdit="1"/>
          </p:cNvSpPr>
          <p:nvPr>
            <p:ph type="sldImg"/>
          </p:nvPr>
        </p:nvSpPr>
        <p:spPr>
          <a:ln/>
        </p:spPr>
      </p:sp>
      <p:sp>
        <p:nvSpPr>
          <p:cNvPr id="69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7"/>
          <p:cNvSpPr txBox="1">
            <a:spLocks noGrp="1" noChangeArrowheads="1"/>
          </p:cNvSpPr>
          <p:nvPr/>
        </p:nvSpPr>
        <p:spPr bwMode="auto">
          <a:xfrm>
            <a:off x="3777453"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BBACFC99-3918-4A55-A3A3-F0865F8F274D}" type="slidenum">
              <a:rPr lang="sl-SI" altLang="sl-SI" sz="1200"/>
              <a:pPr algn="r" eaLnBrk="1" hangingPunct="1"/>
              <a:t>124</a:t>
            </a:fld>
            <a:endParaRPr lang="sl-SI" altLang="sl-SI" sz="1200"/>
          </a:p>
        </p:txBody>
      </p:sp>
      <p:sp>
        <p:nvSpPr>
          <p:cNvPr id="726019" name="Rectangle 2"/>
          <p:cNvSpPr>
            <a:spLocks noGrp="1" noRot="1" noChangeAspect="1" noChangeArrowheads="1" noTextEdit="1"/>
          </p:cNvSpPr>
          <p:nvPr>
            <p:ph type="sldImg"/>
          </p:nvPr>
        </p:nvSpPr>
        <p:spPr>
          <a:ln/>
        </p:spPr>
      </p:sp>
      <p:sp>
        <p:nvSpPr>
          <p:cNvPr id="72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966BD29-5C03-4011-8203-EF2E8E7BC1FE}" type="slidenum">
              <a:rPr lang="sl-SI" altLang="sl-SI" smtClean="0"/>
              <a:pPr eaLnBrk="1" hangingPunct="1">
                <a:spcBef>
                  <a:spcPct val="0"/>
                </a:spcBef>
              </a:pPr>
              <a:t>14</a:t>
            </a:fld>
            <a:endParaRPr lang="sl-SI" altLang="sl-SI" smtClean="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966BD29-5C03-4011-8203-EF2E8E7BC1FE}" type="slidenum">
              <a:rPr lang="sl-SI" altLang="sl-SI" smtClean="0"/>
              <a:pPr eaLnBrk="1" hangingPunct="1">
                <a:spcBef>
                  <a:spcPct val="0"/>
                </a:spcBef>
              </a:pPr>
              <a:t>15</a:t>
            </a:fld>
            <a:endParaRPr lang="sl-SI" altLang="sl-SI" smtClean="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966BD29-5C03-4011-8203-EF2E8E7BC1FE}" type="slidenum">
              <a:rPr lang="sl-SI" altLang="sl-SI" smtClean="0"/>
              <a:pPr eaLnBrk="1" hangingPunct="1">
                <a:spcBef>
                  <a:spcPct val="0"/>
                </a:spcBef>
              </a:pPr>
              <a:t>16</a:t>
            </a:fld>
            <a:endParaRPr lang="sl-SI" altLang="sl-SI" smtClean="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dirty="0"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7DA135D-71C7-42EC-B0C0-6E19A4C00597}" type="slidenum">
              <a:rPr lang="sl-SI" altLang="sl-SI" smtClean="0"/>
              <a:pPr eaLnBrk="1" hangingPunct="1">
                <a:spcBef>
                  <a:spcPct val="0"/>
                </a:spcBef>
              </a:pPr>
              <a:t>17</a:t>
            </a:fld>
            <a:endParaRPr lang="sl-SI" altLang="sl-SI"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9D8602C-520B-4FC4-A722-F4C3548257C2}" type="slidenum">
              <a:rPr lang="sl-SI" altLang="sl-SI" smtClean="0"/>
              <a:pPr eaLnBrk="1" hangingPunct="1">
                <a:spcBef>
                  <a:spcPct val="0"/>
                </a:spcBef>
              </a:pPr>
              <a:t>18</a:t>
            </a:fld>
            <a:endParaRPr lang="sl-SI" altLang="sl-SI" smtClean="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5B511F5-4E28-4FAC-B9D7-67AAF5697DF9}" type="slidenum">
              <a:rPr lang="sl-SI" altLang="sl-SI" smtClean="0"/>
              <a:pPr eaLnBrk="1" hangingPunct="1">
                <a:spcBef>
                  <a:spcPct val="0"/>
                </a:spcBef>
              </a:pPr>
              <a:t>19</a:t>
            </a:fld>
            <a:endParaRPr lang="sl-SI" altLang="sl-SI" smtClean="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717CCEF-ED05-482F-BB3A-5A45E39F693E}" type="slidenum">
              <a:rPr lang="sl-SI" altLang="sl-SI" smtClean="0"/>
              <a:pPr eaLnBrk="1" hangingPunct="1">
                <a:spcBef>
                  <a:spcPct val="0"/>
                </a:spcBef>
              </a:pPr>
              <a:t>20</a:t>
            </a:fld>
            <a:endParaRPr lang="sl-SI" altLang="sl-SI" smtClean="0"/>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31B51487-9EDA-4EC4-A0EE-8F14FCB979C4}" type="slidenum">
              <a:rPr lang="sl-SI" sz="1200"/>
              <a:pPr algn="r"/>
              <a:t>2</a:t>
            </a:fld>
            <a:endParaRPr lang="sl-SI" sz="1200"/>
          </a:p>
        </p:txBody>
      </p:sp>
      <p:sp>
        <p:nvSpPr>
          <p:cNvPr id="425987" name="Rectangle 2"/>
          <p:cNvSpPr>
            <a:spLocks noGrp="1" noRot="1" noChangeAspect="1" noChangeArrowheads="1" noTextEdit="1"/>
          </p:cNvSpPr>
          <p:nvPr>
            <p:ph type="sldImg"/>
          </p:nvPr>
        </p:nvSpPr>
        <p:spPr>
          <a:ln/>
        </p:spPr>
      </p:sp>
      <p:sp>
        <p:nvSpPr>
          <p:cNvPr id="425988" name="Rectangle 3"/>
          <p:cNvSpPr>
            <a:spLocks noGrp="1" noChangeArrowheads="1"/>
          </p:cNvSpPr>
          <p:nvPr>
            <p:ph type="body" idx="1"/>
          </p:nvPr>
        </p:nvSpPr>
        <p:spPr>
          <a:noFill/>
          <a:ln/>
        </p:spPr>
        <p:txBody>
          <a:bodyPr/>
          <a:lstStyle/>
          <a:p>
            <a:pPr eaLnBrk="1" hangingPunct="1"/>
            <a:endParaRPr lang="sl-SI"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3CDCCE2-49FE-4869-871B-85E13D164433}" type="slidenum">
              <a:rPr lang="sl-SI" altLang="sl-SI" smtClean="0"/>
              <a:pPr eaLnBrk="1" hangingPunct="1">
                <a:spcBef>
                  <a:spcPct val="0"/>
                </a:spcBef>
              </a:pPr>
              <a:t>21</a:t>
            </a:fld>
            <a:endParaRPr lang="sl-SI" altLang="sl-SI" smtClean="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41F2CCF-248F-4860-97D3-F1199AB8C7B9}" type="slidenum">
              <a:rPr lang="sl-SI" altLang="sl-SI" smtClean="0"/>
              <a:pPr eaLnBrk="1" hangingPunct="1">
                <a:spcBef>
                  <a:spcPct val="0"/>
                </a:spcBef>
              </a:pPr>
              <a:t>22</a:t>
            </a:fld>
            <a:endParaRPr lang="sl-SI" altLang="sl-SI" smtClean="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3E9ECA8-37A2-42D6-98E3-CA6D75E94824}" type="slidenum">
              <a:rPr lang="sl-SI" altLang="sl-SI" smtClean="0"/>
              <a:pPr eaLnBrk="1" hangingPunct="1">
                <a:spcBef>
                  <a:spcPct val="0"/>
                </a:spcBef>
              </a:pPr>
              <a:t>23</a:t>
            </a:fld>
            <a:endParaRPr lang="sl-SI" altLang="sl-SI" smtClean="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97AFBFF-DAD7-49B8-A054-96D627B40DD6}" type="slidenum">
              <a:rPr lang="sl-SI" altLang="sl-SI" smtClean="0"/>
              <a:pPr eaLnBrk="1" hangingPunct="1">
                <a:spcBef>
                  <a:spcPct val="0"/>
                </a:spcBef>
              </a:pPr>
              <a:t>24</a:t>
            </a:fld>
            <a:endParaRPr lang="sl-SI" altLang="sl-SI" smtClean="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1E1223D-1B03-4518-B9E2-C49C967E71EC}" type="slidenum">
              <a:rPr lang="sl-SI" altLang="sl-SI" smtClean="0"/>
              <a:pPr eaLnBrk="1" hangingPunct="1">
                <a:spcBef>
                  <a:spcPct val="0"/>
                </a:spcBef>
              </a:pPr>
              <a:t>25</a:t>
            </a:fld>
            <a:endParaRPr lang="sl-SI" altLang="sl-SI" smtClean="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2F3013B-B068-48B4-8797-F0B2BD8F8533}" type="slidenum">
              <a:rPr lang="sl-SI" altLang="sl-SI" smtClean="0"/>
              <a:pPr eaLnBrk="1" hangingPunct="1">
                <a:spcBef>
                  <a:spcPct val="0"/>
                </a:spcBef>
              </a:pPr>
              <a:t>26</a:t>
            </a:fld>
            <a:endParaRPr lang="sl-SI" altLang="sl-SI" smtClean="0"/>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13E1883-46D2-46EA-B018-8F29403C03F6}" type="slidenum">
              <a:rPr lang="sl-SI" altLang="sl-SI" smtClean="0"/>
              <a:pPr eaLnBrk="1" hangingPunct="1">
                <a:spcBef>
                  <a:spcPct val="0"/>
                </a:spcBef>
              </a:pPr>
              <a:t>27</a:t>
            </a:fld>
            <a:endParaRPr lang="sl-SI" altLang="sl-SI" smtClean="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C86CE96-2ADE-4634-AA62-D8D532851F83}" type="slidenum">
              <a:rPr lang="sl-SI" altLang="sl-SI" smtClean="0"/>
              <a:pPr eaLnBrk="1" hangingPunct="1">
                <a:spcBef>
                  <a:spcPct val="0"/>
                </a:spcBef>
              </a:pPr>
              <a:t>28</a:t>
            </a:fld>
            <a:endParaRPr lang="sl-SI" altLang="sl-SI" smtClean="0"/>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29DEBDA-F5AF-4D7F-A887-79086A6A7770}" type="slidenum">
              <a:rPr lang="sl-SI" altLang="sl-SI" smtClean="0"/>
              <a:pPr eaLnBrk="1" hangingPunct="1">
                <a:spcBef>
                  <a:spcPct val="0"/>
                </a:spcBef>
              </a:pPr>
              <a:t>29</a:t>
            </a:fld>
            <a:endParaRPr lang="sl-SI" altLang="sl-SI" smtClean="0"/>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44B6777-5CD0-402D-B8A2-ADD351E65A03}" type="slidenum">
              <a:rPr lang="sl-SI" altLang="sl-SI" smtClean="0"/>
              <a:pPr eaLnBrk="1" hangingPunct="1">
                <a:spcBef>
                  <a:spcPct val="0"/>
                </a:spcBef>
              </a:pPr>
              <a:t>30</a:t>
            </a:fld>
            <a:endParaRPr lang="sl-SI" altLang="sl-SI" smtClean="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31B51487-9EDA-4EC4-A0EE-8F14FCB979C4}" type="slidenum">
              <a:rPr lang="sl-SI" sz="1200"/>
              <a:pPr algn="r"/>
              <a:t>3</a:t>
            </a:fld>
            <a:endParaRPr lang="sl-SI" sz="1200"/>
          </a:p>
        </p:txBody>
      </p:sp>
      <p:sp>
        <p:nvSpPr>
          <p:cNvPr id="425987" name="Rectangle 2"/>
          <p:cNvSpPr>
            <a:spLocks noGrp="1" noRot="1" noChangeAspect="1" noChangeArrowheads="1" noTextEdit="1"/>
          </p:cNvSpPr>
          <p:nvPr>
            <p:ph type="sldImg"/>
          </p:nvPr>
        </p:nvSpPr>
        <p:spPr>
          <a:ln/>
        </p:spPr>
      </p:sp>
      <p:sp>
        <p:nvSpPr>
          <p:cNvPr id="425988" name="Rectangle 3"/>
          <p:cNvSpPr>
            <a:spLocks noGrp="1" noChangeArrowheads="1"/>
          </p:cNvSpPr>
          <p:nvPr>
            <p:ph type="body" idx="1"/>
          </p:nvPr>
        </p:nvSpPr>
        <p:spPr>
          <a:noFill/>
          <a:ln/>
        </p:spPr>
        <p:txBody>
          <a:bodyPr/>
          <a:lstStyle/>
          <a:p>
            <a:pPr eaLnBrk="1" hangingPunct="1"/>
            <a:endParaRPr lang="sl-SI"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2915062-7653-4D4C-8D1B-34A2279A3E34}" type="slidenum">
              <a:rPr lang="sl-SI" altLang="sl-SI" smtClean="0"/>
              <a:pPr eaLnBrk="1" hangingPunct="1">
                <a:spcBef>
                  <a:spcPct val="0"/>
                </a:spcBef>
              </a:pPr>
              <a:t>31</a:t>
            </a:fld>
            <a:endParaRPr lang="sl-SI" altLang="sl-SI" smtClean="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E12CADE-8619-4DEA-B75B-523873ABAF2B}" type="slidenum">
              <a:rPr lang="sl-SI" altLang="sl-SI" smtClean="0"/>
              <a:pPr eaLnBrk="1" hangingPunct="1">
                <a:spcBef>
                  <a:spcPct val="0"/>
                </a:spcBef>
              </a:pPr>
              <a:t>32</a:t>
            </a:fld>
            <a:endParaRPr lang="sl-SI" altLang="sl-SI" smtClean="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5579A38-4CCC-44E4-BAC2-9D564E5DA35B}" type="slidenum">
              <a:rPr lang="sl-SI" altLang="sl-SI" smtClean="0"/>
              <a:pPr eaLnBrk="1" hangingPunct="1">
                <a:spcBef>
                  <a:spcPct val="0"/>
                </a:spcBef>
              </a:pPr>
              <a:t>33</a:t>
            </a:fld>
            <a:endParaRPr lang="sl-SI" altLang="sl-SI" smtClean="0"/>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6527A94-100C-4821-AA07-276EC02CF83D}" type="slidenum">
              <a:rPr lang="sl-SI" altLang="sl-SI" smtClean="0"/>
              <a:pPr eaLnBrk="1" hangingPunct="1">
                <a:spcBef>
                  <a:spcPct val="0"/>
                </a:spcBef>
              </a:pPr>
              <a:t>34</a:t>
            </a:fld>
            <a:endParaRPr lang="sl-SI" altLang="sl-SI"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826BFDD-88EC-4357-9650-A002F0EE2012}" type="slidenum">
              <a:rPr lang="sl-SI" altLang="sl-SI" smtClean="0"/>
              <a:pPr eaLnBrk="1" hangingPunct="1">
                <a:spcBef>
                  <a:spcPct val="0"/>
                </a:spcBef>
              </a:pPr>
              <a:t>35</a:t>
            </a:fld>
            <a:endParaRPr lang="sl-SI" altLang="sl-SI" smtClean="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7D13B9C-C370-4B08-BC8F-0C9D502DDC83}" type="slidenum">
              <a:rPr lang="sl-SI" altLang="sl-SI" smtClean="0"/>
              <a:pPr eaLnBrk="1" hangingPunct="1">
                <a:spcBef>
                  <a:spcPct val="0"/>
                </a:spcBef>
              </a:pPr>
              <a:t>36</a:t>
            </a:fld>
            <a:endParaRPr lang="sl-SI" altLang="sl-SI" smtClean="0"/>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2F027E8-957D-469F-84E6-8A20EC1D9445}" type="slidenum">
              <a:rPr lang="sl-SI" altLang="sl-SI" smtClean="0"/>
              <a:pPr eaLnBrk="1" hangingPunct="1">
                <a:spcBef>
                  <a:spcPct val="0"/>
                </a:spcBef>
              </a:pPr>
              <a:t>37</a:t>
            </a:fld>
            <a:endParaRPr lang="sl-SI" altLang="sl-SI"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6A40CCA-9900-4258-B743-8A781E2F8B18}" type="slidenum">
              <a:rPr lang="sl-SI" altLang="sl-SI" smtClean="0"/>
              <a:pPr eaLnBrk="1" hangingPunct="1">
                <a:spcBef>
                  <a:spcPct val="0"/>
                </a:spcBef>
              </a:pPr>
              <a:t>38</a:t>
            </a:fld>
            <a:endParaRPr lang="sl-SI" altLang="sl-SI" smtClean="0"/>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6EB59DE-0148-4CD2-B595-E3306F609519}" type="slidenum">
              <a:rPr lang="sl-SI" altLang="sl-SI" smtClean="0"/>
              <a:pPr eaLnBrk="1" hangingPunct="1">
                <a:spcBef>
                  <a:spcPct val="0"/>
                </a:spcBef>
              </a:pPr>
              <a:t>39</a:t>
            </a:fld>
            <a:endParaRPr lang="sl-SI" altLang="sl-SI" smtClean="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A567231-06CC-4AB6-A48D-B163F40ACFB4}" type="slidenum">
              <a:rPr lang="sl-SI" altLang="sl-SI" smtClean="0"/>
              <a:pPr eaLnBrk="1" hangingPunct="1">
                <a:spcBef>
                  <a:spcPct val="0"/>
                </a:spcBef>
              </a:pPr>
              <a:t>40</a:t>
            </a:fld>
            <a:endParaRPr lang="sl-SI" altLang="sl-SI" smtClean="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31B51487-9EDA-4EC4-A0EE-8F14FCB979C4}" type="slidenum">
              <a:rPr lang="sl-SI" sz="1200"/>
              <a:pPr algn="r"/>
              <a:t>4</a:t>
            </a:fld>
            <a:endParaRPr lang="sl-SI" sz="1200"/>
          </a:p>
        </p:txBody>
      </p:sp>
      <p:sp>
        <p:nvSpPr>
          <p:cNvPr id="425987" name="Rectangle 2"/>
          <p:cNvSpPr>
            <a:spLocks noGrp="1" noRot="1" noChangeAspect="1" noChangeArrowheads="1" noTextEdit="1"/>
          </p:cNvSpPr>
          <p:nvPr>
            <p:ph type="sldImg"/>
          </p:nvPr>
        </p:nvSpPr>
        <p:spPr>
          <a:ln/>
        </p:spPr>
      </p:sp>
      <p:sp>
        <p:nvSpPr>
          <p:cNvPr id="425988" name="Rectangle 3"/>
          <p:cNvSpPr>
            <a:spLocks noGrp="1" noChangeArrowheads="1"/>
          </p:cNvSpPr>
          <p:nvPr>
            <p:ph type="body" idx="1"/>
          </p:nvPr>
        </p:nvSpPr>
        <p:spPr>
          <a:noFill/>
          <a:ln/>
        </p:spPr>
        <p:txBody>
          <a:bodyPr/>
          <a:lstStyle/>
          <a:p>
            <a:pPr eaLnBrk="1" hangingPunct="1"/>
            <a:endParaRPr lang="sl-SI"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194FDE6-A839-4E24-9F8E-803BCDEB22E4}" type="slidenum">
              <a:rPr lang="sl-SI" altLang="sl-SI" smtClean="0"/>
              <a:pPr eaLnBrk="1" hangingPunct="1">
                <a:spcBef>
                  <a:spcPct val="0"/>
                </a:spcBef>
              </a:pPr>
              <a:t>41</a:t>
            </a:fld>
            <a:endParaRPr lang="sl-SI" altLang="sl-SI"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5D9F0B1-14EA-451E-8592-4A7A7B2B701C}" type="slidenum">
              <a:rPr lang="sl-SI" altLang="sl-SI" smtClean="0"/>
              <a:pPr eaLnBrk="1" hangingPunct="1">
                <a:spcBef>
                  <a:spcPct val="0"/>
                </a:spcBef>
              </a:pPr>
              <a:t>42</a:t>
            </a:fld>
            <a:endParaRPr lang="sl-SI" altLang="sl-SI"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1988C7E-DDE8-4718-8A13-9E3FD1404041}" type="slidenum">
              <a:rPr lang="sl-SI" altLang="sl-SI" smtClean="0"/>
              <a:pPr eaLnBrk="1" hangingPunct="1">
                <a:spcBef>
                  <a:spcPct val="0"/>
                </a:spcBef>
              </a:pPr>
              <a:t>43</a:t>
            </a:fld>
            <a:endParaRPr lang="sl-SI" altLang="sl-SI" smtClean="0"/>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220DF2C-DFF1-4A7F-955F-D14CE3382886}" type="slidenum">
              <a:rPr lang="sl-SI" altLang="sl-SI" smtClean="0"/>
              <a:pPr eaLnBrk="1" hangingPunct="1">
                <a:spcBef>
                  <a:spcPct val="0"/>
                </a:spcBef>
              </a:pPr>
              <a:t>44</a:t>
            </a:fld>
            <a:endParaRPr lang="sl-SI" altLang="sl-SI"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A93B8527-BA7F-4C27-8E09-18C6D27A8E43}" type="slidenum">
              <a:rPr lang="sl-SI" sz="1200"/>
              <a:pPr algn="r"/>
              <a:t>45</a:t>
            </a:fld>
            <a:endParaRPr lang="sl-SI" sz="1200"/>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noFill/>
          <a:ln/>
        </p:spPr>
        <p:txBody>
          <a:bodyPr/>
          <a:lstStyle/>
          <a:p>
            <a:pPr eaLnBrk="1" hangingPunct="1"/>
            <a:endParaRPr lang="sl-SI"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A93B8527-BA7F-4C27-8E09-18C6D27A8E43}" type="slidenum">
              <a:rPr lang="sl-SI" sz="1200"/>
              <a:pPr algn="r"/>
              <a:t>46</a:t>
            </a:fld>
            <a:endParaRPr lang="sl-SI" sz="1200"/>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noFill/>
          <a:ln/>
        </p:spPr>
        <p:txBody>
          <a:bodyPr/>
          <a:lstStyle/>
          <a:p>
            <a:pPr eaLnBrk="1" hangingPunct="1"/>
            <a:endParaRPr lang="sl-SI"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D154B510-3B3A-4197-BBB5-F6712FCFE82B}" type="slidenum">
              <a:rPr lang="sl-SI" sz="1200"/>
              <a:pPr algn="r"/>
              <a:t>47</a:t>
            </a:fld>
            <a:endParaRPr lang="sl-SI" sz="1200"/>
          </a:p>
        </p:txBody>
      </p:sp>
      <p:sp>
        <p:nvSpPr>
          <p:cNvPr id="409603" name="Rectangle 2"/>
          <p:cNvSpPr>
            <a:spLocks noGrp="1" noRot="1" noChangeAspect="1" noChangeArrowheads="1" noTextEdit="1"/>
          </p:cNvSpPr>
          <p:nvPr>
            <p:ph type="sldImg"/>
          </p:nvPr>
        </p:nvSpPr>
        <p:spPr>
          <a:ln/>
        </p:spPr>
      </p:sp>
      <p:sp>
        <p:nvSpPr>
          <p:cNvPr id="409604" name="Rectangle 3"/>
          <p:cNvSpPr>
            <a:spLocks noGrp="1" noChangeArrowheads="1"/>
          </p:cNvSpPr>
          <p:nvPr>
            <p:ph type="body" idx="1"/>
          </p:nvPr>
        </p:nvSpPr>
        <p:spPr>
          <a:noFill/>
          <a:ln/>
        </p:spPr>
        <p:txBody>
          <a:bodyPr/>
          <a:lstStyle/>
          <a:p>
            <a:pPr eaLnBrk="1" hangingPunct="1"/>
            <a:endParaRPr lang="sl-SI"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D154B510-3B3A-4197-BBB5-F6712FCFE82B}" type="slidenum">
              <a:rPr lang="sl-SI" sz="1200"/>
              <a:pPr algn="r"/>
              <a:t>48</a:t>
            </a:fld>
            <a:endParaRPr lang="sl-SI" sz="1200"/>
          </a:p>
        </p:txBody>
      </p:sp>
      <p:sp>
        <p:nvSpPr>
          <p:cNvPr id="409603" name="Rectangle 2"/>
          <p:cNvSpPr>
            <a:spLocks noGrp="1" noRot="1" noChangeAspect="1" noChangeArrowheads="1" noTextEdit="1"/>
          </p:cNvSpPr>
          <p:nvPr>
            <p:ph type="sldImg"/>
          </p:nvPr>
        </p:nvSpPr>
        <p:spPr>
          <a:ln/>
        </p:spPr>
      </p:sp>
      <p:sp>
        <p:nvSpPr>
          <p:cNvPr id="409604" name="Rectangle 3"/>
          <p:cNvSpPr>
            <a:spLocks noGrp="1" noChangeArrowheads="1"/>
          </p:cNvSpPr>
          <p:nvPr>
            <p:ph type="body" idx="1"/>
          </p:nvPr>
        </p:nvSpPr>
        <p:spPr>
          <a:noFill/>
          <a:ln/>
        </p:spPr>
        <p:txBody>
          <a:bodyPr/>
          <a:lstStyle/>
          <a:p>
            <a:pPr eaLnBrk="1" hangingPunct="1"/>
            <a:endParaRPr lang="sl-SI"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D8FFB04D-B5B9-4533-8A47-AF37716DBE20}" type="slidenum">
              <a:rPr lang="sl-SI" sz="1200"/>
              <a:pPr algn="r"/>
              <a:t>49</a:t>
            </a:fld>
            <a:endParaRPr lang="sl-SI" sz="1200"/>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a:ln/>
        </p:spPr>
        <p:txBody>
          <a:bodyPr/>
          <a:lstStyle/>
          <a:p>
            <a:pPr eaLnBrk="1" hangingPunct="1"/>
            <a:endParaRPr lang="sl-SI"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115AF909-3ED5-48AC-8462-A9ADAC3BD475}" type="slidenum">
              <a:rPr lang="sl-SI" sz="1200"/>
              <a:pPr algn="r"/>
              <a:t>50</a:t>
            </a:fld>
            <a:endParaRPr lang="sl-SI" sz="1200"/>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a:ln/>
        </p:spPr>
        <p:txBody>
          <a:bodyPr/>
          <a:lstStyle/>
          <a:p>
            <a:pPr eaLnBrk="1" hangingPunct="1"/>
            <a:endParaRPr lang="sl-SI"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31B51487-9EDA-4EC4-A0EE-8F14FCB979C4}" type="slidenum">
              <a:rPr lang="sl-SI" sz="1200"/>
              <a:pPr algn="r"/>
              <a:t>5</a:t>
            </a:fld>
            <a:endParaRPr lang="sl-SI" sz="1200"/>
          </a:p>
        </p:txBody>
      </p:sp>
      <p:sp>
        <p:nvSpPr>
          <p:cNvPr id="425987" name="Rectangle 2"/>
          <p:cNvSpPr>
            <a:spLocks noGrp="1" noRot="1" noChangeAspect="1" noChangeArrowheads="1" noTextEdit="1"/>
          </p:cNvSpPr>
          <p:nvPr>
            <p:ph type="sldImg"/>
          </p:nvPr>
        </p:nvSpPr>
        <p:spPr>
          <a:ln/>
        </p:spPr>
      </p:sp>
      <p:sp>
        <p:nvSpPr>
          <p:cNvPr id="425988" name="Rectangle 3"/>
          <p:cNvSpPr>
            <a:spLocks noGrp="1" noChangeArrowheads="1"/>
          </p:cNvSpPr>
          <p:nvPr>
            <p:ph type="body" idx="1"/>
          </p:nvPr>
        </p:nvSpPr>
        <p:spPr>
          <a:noFill/>
          <a:ln/>
        </p:spPr>
        <p:txBody>
          <a:bodyPr/>
          <a:lstStyle/>
          <a:p>
            <a:pPr eaLnBrk="1" hangingPunct="1"/>
            <a:endParaRPr lang="sl-SI"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7A3677DF-1212-46C0-B89D-8139DE7156D2}" type="slidenum">
              <a:rPr lang="sl-SI" sz="1200"/>
              <a:pPr algn="r"/>
              <a:t>51</a:t>
            </a:fld>
            <a:endParaRPr lang="sl-SI" sz="1200"/>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a:ln/>
        </p:spPr>
        <p:txBody>
          <a:bodyPr/>
          <a:lstStyle/>
          <a:p>
            <a:pPr eaLnBrk="1" hangingPunct="1"/>
            <a:endParaRPr lang="sl-SI"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62E88AFA-7D07-4A7D-A7B7-E6B9C6262038}" type="slidenum">
              <a:rPr lang="sl-SI" sz="1200"/>
              <a:pPr algn="r"/>
              <a:t>52</a:t>
            </a:fld>
            <a:endParaRPr lang="sl-SI" sz="1200"/>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p:spPr>
        <p:txBody>
          <a:bodyPr/>
          <a:lstStyle/>
          <a:p>
            <a:pPr eaLnBrk="1" hangingPunct="1"/>
            <a:endParaRPr lang="sl-SI"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63FE9EC7-8953-4763-A0B2-9B61B72D1960}" type="slidenum">
              <a:rPr lang="sl-SI" sz="1200"/>
              <a:pPr algn="r"/>
              <a:t>53</a:t>
            </a:fld>
            <a:endParaRPr lang="sl-SI" sz="1200"/>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noFill/>
          <a:ln/>
        </p:spPr>
        <p:txBody>
          <a:bodyPr/>
          <a:lstStyle/>
          <a:p>
            <a:pPr eaLnBrk="1" hangingPunct="1"/>
            <a:endParaRPr lang="sl-SI"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2EE98352-5516-4132-93D9-DA50D1EB954D}" type="slidenum">
              <a:rPr lang="sl-SI" sz="1200"/>
              <a:pPr algn="r"/>
              <a:t>54</a:t>
            </a:fld>
            <a:endParaRPr lang="sl-SI" sz="1200"/>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noFill/>
          <a:ln/>
        </p:spPr>
        <p:txBody>
          <a:bodyPr/>
          <a:lstStyle/>
          <a:p>
            <a:pPr eaLnBrk="1" hangingPunct="1"/>
            <a:endParaRPr lang="sl-SI"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721DE41A-23F5-4E0E-A856-CA29A310C4F1}" type="slidenum">
              <a:rPr lang="sl-SI" sz="1200"/>
              <a:pPr algn="r"/>
              <a:t>55</a:t>
            </a:fld>
            <a:endParaRPr lang="sl-SI" sz="1200"/>
          </a:p>
        </p:txBody>
      </p:sp>
      <p:sp>
        <p:nvSpPr>
          <p:cNvPr id="422915" name="Rectangle 2"/>
          <p:cNvSpPr>
            <a:spLocks noGrp="1" noRot="1" noChangeAspect="1" noChangeArrowheads="1" noTextEdit="1"/>
          </p:cNvSpPr>
          <p:nvPr>
            <p:ph type="sldImg"/>
          </p:nvPr>
        </p:nvSpPr>
        <p:spPr>
          <a:ln/>
        </p:spPr>
      </p:sp>
      <p:sp>
        <p:nvSpPr>
          <p:cNvPr id="422916" name="Rectangle 3"/>
          <p:cNvSpPr>
            <a:spLocks noGrp="1" noChangeArrowheads="1"/>
          </p:cNvSpPr>
          <p:nvPr>
            <p:ph type="body" idx="1"/>
          </p:nvPr>
        </p:nvSpPr>
        <p:spPr>
          <a:noFill/>
          <a:ln/>
        </p:spPr>
        <p:txBody>
          <a:bodyPr/>
          <a:lstStyle/>
          <a:p>
            <a:pPr eaLnBrk="1" hangingPunct="1"/>
            <a:endParaRPr lang="sl-SI"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90F8FB60-B9DF-4F9B-A204-D92A1B092FCB}" type="slidenum">
              <a:rPr lang="sl-SI" sz="1200"/>
              <a:pPr algn="r"/>
              <a:t>56</a:t>
            </a:fld>
            <a:endParaRPr lang="sl-SI" sz="1200" dirty="0"/>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sl-SI"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90F8FB60-B9DF-4F9B-A204-D92A1B092FCB}" type="slidenum">
              <a:rPr lang="sl-SI" sz="1200"/>
              <a:pPr algn="r"/>
              <a:t>57</a:t>
            </a:fld>
            <a:endParaRPr lang="sl-SI" sz="1200" dirty="0"/>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sl-SI"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90F8FB60-B9DF-4F9B-A204-D92A1B092FCB}" type="slidenum">
              <a:rPr lang="sl-SI" sz="1200"/>
              <a:pPr algn="r"/>
              <a:t>58</a:t>
            </a:fld>
            <a:endParaRPr lang="sl-SI" sz="1200" dirty="0"/>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sl-SI"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F77FF398-0859-4F92-B75C-6E517E316741}" type="slidenum">
              <a:rPr lang="sl-SI" altLang="sl-SI" sz="1200"/>
              <a:pPr algn="r" eaLnBrk="1" hangingPunct="1"/>
              <a:t>59</a:t>
            </a:fld>
            <a:endParaRPr lang="sl-SI" altLang="sl-SI" sz="1200"/>
          </a:p>
        </p:txBody>
      </p:sp>
      <p:sp>
        <p:nvSpPr>
          <p:cNvPr id="674819" name="Rectangle 2"/>
          <p:cNvSpPr>
            <a:spLocks noGrp="1" noRot="1" noChangeAspect="1" noChangeArrowheads="1" noTextEdit="1"/>
          </p:cNvSpPr>
          <p:nvPr>
            <p:ph type="sldImg"/>
          </p:nvPr>
        </p:nvSpPr>
        <p:spPr>
          <a:ln/>
        </p:spPr>
      </p:sp>
      <p:sp>
        <p:nvSpPr>
          <p:cNvPr id="67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0C93A9AC-053B-4276-A4C1-F738A231868D}" type="slidenum">
              <a:rPr lang="sl-SI" altLang="sl-SI" sz="1200"/>
              <a:pPr algn="r" eaLnBrk="1" hangingPunct="1"/>
              <a:t>60</a:t>
            </a:fld>
            <a:endParaRPr lang="sl-SI" altLang="sl-SI" sz="1200"/>
          </a:p>
        </p:txBody>
      </p:sp>
      <p:sp>
        <p:nvSpPr>
          <p:cNvPr id="676867" name="Rectangle 2"/>
          <p:cNvSpPr>
            <a:spLocks noGrp="1" noRot="1" noChangeAspect="1" noChangeArrowheads="1" noTextEdit="1"/>
          </p:cNvSpPr>
          <p:nvPr>
            <p:ph type="sldImg"/>
          </p:nvPr>
        </p:nvSpPr>
        <p:spPr>
          <a:ln/>
        </p:spPr>
      </p:sp>
      <p:sp>
        <p:nvSpPr>
          <p:cNvPr id="67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31B51487-9EDA-4EC4-A0EE-8F14FCB979C4}" type="slidenum">
              <a:rPr lang="sl-SI" sz="1200"/>
              <a:pPr algn="r"/>
              <a:t>6</a:t>
            </a:fld>
            <a:endParaRPr lang="sl-SI" sz="1200"/>
          </a:p>
        </p:txBody>
      </p:sp>
      <p:sp>
        <p:nvSpPr>
          <p:cNvPr id="425987" name="Rectangle 2"/>
          <p:cNvSpPr>
            <a:spLocks noGrp="1" noRot="1" noChangeAspect="1" noChangeArrowheads="1" noTextEdit="1"/>
          </p:cNvSpPr>
          <p:nvPr>
            <p:ph type="sldImg"/>
          </p:nvPr>
        </p:nvSpPr>
        <p:spPr>
          <a:ln/>
        </p:spPr>
      </p:sp>
      <p:sp>
        <p:nvSpPr>
          <p:cNvPr id="425988" name="Rectangle 3"/>
          <p:cNvSpPr>
            <a:spLocks noGrp="1" noChangeArrowheads="1"/>
          </p:cNvSpPr>
          <p:nvPr>
            <p:ph type="body" idx="1"/>
          </p:nvPr>
        </p:nvSpPr>
        <p:spPr>
          <a:noFill/>
          <a:ln/>
        </p:spPr>
        <p:txBody>
          <a:bodyPr/>
          <a:lstStyle/>
          <a:p>
            <a:pPr eaLnBrk="1" hangingPunct="1"/>
            <a:endParaRPr lang="sl-SI"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0C93A9AC-053B-4276-A4C1-F738A231868D}" type="slidenum">
              <a:rPr lang="sl-SI" altLang="sl-SI" sz="1200"/>
              <a:pPr algn="r" eaLnBrk="1" hangingPunct="1"/>
              <a:t>61</a:t>
            </a:fld>
            <a:endParaRPr lang="sl-SI" altLang="sl-SI" sz="1200"/>
          </a:p>
        </p:txBody>
      </p:sp>
      <p:sp>
        <p:nvSpPr>
          <p:cNvPr id="676867" name="Rectangle 2"/>
          <p:cNvSpPr>
            <a:spLocks noGrp="1" noRot="1" noChangeAspect="1" noChangeArrowheads="1" noTextEdit="1"/>
          </p:cNvSpPr>
          <p:nvPr>
            <p:ph type="sldImg"/>
          </p:nvPr>
        </p:nvSpPr>
        <p:spPr>
          <a:ln/>
        </p:spPr>
      </p:sp>
      <p:sp>
        <p:nvSpPr>
          <p:cNvPr id="67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CB15FD7C-C0FE-4EC4-AA1B-4854D6A4C48E}" type="slidenum">
              <a:rPr lang="sl-SI" altLang="sl-SI" sz="1200"/>
              <a:pPr algn="r" eaLnBrk="1" hangingPunct="1"/>
              <a:t>62</a:t>
            </a:fld>
            <a:endParaRPr lang="sl-SI" altLang="sl-SI" sz="1200"/>
          </a:p>
        </p:txBody>
      </p:sp>
      <p:sp>
        <p:nvSpPr>
          <p:cNvPr id="678915" name="Rectangle 2"/>
          <p:cNvSpPr>
            <a:spLocks noGrp="1" noRot="1" noChangeAspect="1" noChangeArrowheads="1" noTextEdit="1"/>
          </p:cNvSpPr>
          <p:nvPr>
            <p:ph type="sldImg"/>
          </p:nvPr>
        </p:nvSpPr>
        <p:spPr>
          <a:ln/>
        </p:spPr>
      </p:sp>
      <p:sp>
        <p:nvSpPr>
          <p:cNvPr id="67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7706CB3F-D5FC-4849-8948-0612F70A1FC9}" type="slidenum">
              <a:rPr lang="sl-SI" altLang="sl-SI" sz="1200"/>
              <a:pPr algn="r" eaLnBrk="1" hangingPunct="1"/>
              <a:t>63</a:t>
            </a:fld>
            <a:endParaRPr lang="sl-SI" altLang="sl-SI" sz="1200"/>
          </a:p>
        </p:txBody>
      </p:sp>
      <p:sp>
        <p:nvSpPr>
          <p:cNvPr id="750595" name="Rectangle 2"/>
          <p:cNvSpPr>
            <a:spLocks noGrp="1" noRot="1" noChangeAspect="1" noChangeArrowheads="1" noTextEdit="1"/>
          </p:cNvSpPr>
          <p:nvPr>
            <p:ph type="sldImg"/>
          </p:nvPr>
        </p:nvSpPr>
        <p:spPr>
          <a:ln/>
        </p:spPr>
      </p:sp>
      <p:sp>
        <p:nvSpPr>
          <p:cNvPr id="75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B8FBE561-6D01-48D9-B7E1-A09404C95246}" type="slidenum">
              <a:rPr lang="sl-SI" altLang="sl-SI" sz="1200"/>
              <a:pPr algn="r" eaLnBrk="1" hangingPunct="1"/>
              <a:t>64</a:t>
            </a:fld>
            <a:endParaRPr lang="sl-SI" altLang="sl-SI" sz="1200"/>
          </a:p>
        </p:txBody>
      </p:sp>
      <p:sp>
        <p:nvSpPr>
          <p:cNvPr id="683011" name="Rectangle 2"/>
          <p:cNvSpPr>
            <a:spLocks noGrp="1" noRot="1" noChangeAspect="1" noChangeArrowheads="1" noTextEdit="1"/>
          </p:cNvSpPr>
          <p:nvPr>
            <p:ph type="sldImg"/>
          </p:nvPr>
        </p:nvSpPr>
        <p:spPr>
          <a:ln/>
        </p:spPr>
      </p:sp>
      <p:sp>
        <p:nvSpPr>
          <p:cNvPr id="68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0762487-7940-4F26-A0BD-5E31C5ADD401}" type="slidenum">
              <a:rPr lang="sl-SI" altLang="sl-SI" sz="1200"/>
              <a:pPr algn="r" eaLnBrk="1" hangingPunct="1"/>
              <a:t>65</a:t>
            </a:fld>
            <a:endParaRPr lang="sl-SI" altLang="sl-SI" sz="1200"/>
          </a:p>
        </p:txBody>
      </p:sp>
      <p:sp>
        <p:nvSpPr>
          <p:cNvPr id="685059" name="Rectangle 2"/>
          <p:cNvSpPr>
            <a:spLocks noGrp="1" noRot="1" noChangeAspect="1" noChangeArrowheads="1" noTextEdit="1"/>
          </p:cNvSpPr>
          <p:nvPr>
            <p:ph type="sldImg"/>
          </p:nvPr>
        </p:nvSpPr>
        <p:spPr>
          <a:ln/>
        </p:spPr>
      </p:sp>
      <p:sp>
        <p:nvSpPr>
          <p:cNvPr id="68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86407436-1FAA-4B19-8E1B-632F444732C2}" type="slidenum">
              <a:rPr lang="sl-SI" altLang="sl-SI" sz="1200"/>
              <a:pPr algn="r" eaLnBrk="1" hangingPunct="1"/>
              <a:t>66</a:t>
            </a:fld>
            <a:endParaRPr lang="sl-SI" altLang="sl-SI" sz="1200"/>
          </a:p>
        </p:txBody>
      </p:sp>
      <p:sp>
        <p:nvSpPr>
          <p:cNvPr id="687107" name="Rectangle 2"/>
          <p:cNvSpPr>
            <a:spLocks noGrp="1" noRot="1" noChangeAspect="1" noChangeArrowheads="1" noTextEdit="1"/>
          </p:cNvSpPr>
          <p:nvPr>
            <p:ph type="sldImg"/>
          </p:nvPr>
        </p:nvSpPr>
        <p:spPr>
          <a:ln/>
        </p:spPr>
      </p:sp>
      <p:sp>
        <p:nvSpPr>
          <p:cNvPr id="68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28D1DAAE-8414-4C11-A43B-67C2EE2F9E64}" type="slidenum">
              <a:rPr lang="sl-SI" altLang="sl-SI" sz="1200"/>
              <a:pPr algn="r" eaLnBrk="1" hangingPunct="1"/>
              <a:t>67</a:t>
            </a:fld>
            <a:endParaRPr lang="sl-SI" altLang="sl-SI" sz="1200"/>
          </a:p>
        </p:txBody>
      </p:sp>
      <p:sp>
        <p:nvSpPr>
          <p:cNvPr id="691203" name="Rectangle 2"/>
          <p:cNvSpPr>
            <a:spLocks noGrp="1" noRot="1" noChangeAspect="1" noChangeArrowheads="1" noTextEdit="1"/>
          </p:cNvSpPr>
          <p:nvPr>
            <p:ph type="sldImg"/>
          </p:nvPr>
        </p:nvSpPr>
        <p:spPr>
          <a:ln/>
        </p:spPr>
      </p:sp>
      <p:sp>
        <p:nvSpPr>
          <p:cNvPr id="69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A214FF97-604C-4E32-833B-52A294769AEA}" type="slidenum">
              <a:rPr lang="sl-SI" altLang="sl-SI" sz="1200"/>
              <a:pPr algn="r" eaLnBrk="1" hangingPunct="1"/>
              <a:t>68</a:t>
            </a:fld>
            <a:endParaRPr lang="sl-SI" altLang="sl-SI" sz="1200"/>
          </a:p>
        </p:txBody>
      </p:sp>
      <p:sp>
        <p:nvSpPr>
          <p:cNvPr id="699395" name="Rectangle 2"/>
          <p:cNvSpPr>
            <a:spLocks noGrp="1" noRot="1" noChangeAspect="1" noChangeArrowheads="1" noTextEdit="1"/>
          </p:cNvSpPr>
          <p:nvPr>
            <p:ph type="sldImg"/>
          </p:nvPr>
        </p:nvSpPr>
        <p:spPr>
          <a:ln/>
        </p:spPr>
      </p:sp>
      <p:sp>
        <p:nvSpPr>
          <p:cNvPr id="69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FB6EAEBD-3BAD-4E43-899D-AB6245F3CD3E}" type="slidenum">
              <a:rPr lang="sl-SI" altLang="sl-SI" sz="1200"/>
              <a:pPr algn="r" eaLnBrk="1" hangingPunct="1"/>
              <a:t>69</a:t>
            </a:fld>
            <a:endParaRPr lang="sl-SI" altLang="sl-SI" sz="1200"/>
          </a:p>
        </p:txBody>
      </p:sp>
      <p:sp>
        <p:nvSpPr>
          <p:cNvPr id="701443" name="Rectangle 2"/>
          <p:cNvSpPr>
            <a:spLocks noGrp="1" noRot="1" noChangeAspect="1" noChangeArrowheads="1" noTextEdit="1"/>
          </p:cNvSpPr>
          <p:nvPr>
            <p:ph type="sldImg"/>
          </p:nvPr>
        </p:nvSpPr>
        <p:spPr>
          <a:ln/>
        </p:spPr>
      </p:sp>
      <p:sp>
        <p:nvSpPr>
          <p:cNvPr id="70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FCA4BE36-504C-48E5-A6BE-54F1D06960C9}" type="slidenum">
              <a:rPr lang="sl-SI" altLang="sl-SI" sz="1200"/>
              <a:pPr algn="r" eaLnBrk="1" hangingPunct="1"/>
              <a:t>70</a:t>
            </a:fld>
            <a:endParaRPr lang="sl-SI" altLang="sl-SI" sz="1200"/>
          </a:p>
        </p:txBody>
      </p:sp>
      <p:sp>
        <p:nvSpPr>
          <p:cNvPr id="705539" name="Rectangle 2"/>
          <p:cNvSpPr>
            <a:spLocks noGrp="1" noRot="1" noChangeAspect="1" noChangeArrowheads="1" noTextEdit="1"/>
          </p:cNvSpPr>
          <p:nvPr>
            <p:ph type="sldImg"/>
          </p:nvPr>
        </p:nvSpPr>
        <p:spPr>
          <a:ln/>
        </p:spPr>
      </p:sp>
      <p:sp>
        <p:nvSpPr>
          <p:cNvPr id="70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31B51487-9EDA-4EC4-A0EE-8F14FCB979C4}" type="slidenum">
              <a:rPr lang="sl-SI" sz="1200"/>
              <a:pPr algn="r"/>
              <a:t>7</a:t>
            </a:fld>
            <a:endParaRPr lang="sl-SI" sz="1200"/>
          </a:p>
        </p:txBody>
      </p:sp>
      <p:sp>
        <p:nvSpPr>
          <p:cNvPr id="425987" name="Rectangle 2"/>
          <p:cNvSpPr>
            <a:spLocks noGrp="1" noRot="1" noChangeAspect="1" noChangeArrowheads="1" noTextEdit="1"/>
          </p:cNvSpPr>
          <p:nvPr>
            <p:ph type="sldImg"/>
          </p:nvPr>
        </p:nvSpPr>
        <p:spPr>
          <a:ln/>
        </p:spPr>
      </p:sp>
      <p:sp>
        <p:nvSpPr>
          <p:cNvPr id="425988" name="Rectangle 3"/>
          <p:cNvSpPr>
            <a:spLocks noGrp="1" noChangeArrowheads="1"/>
          </p:cNvSpPr>
          <p:nvPr>
            <p:ph type="body" idx="1"/>
          </p:nvPr>
        </p:nvSpPr>
        <p:spPr>
          <a:noFill/>
          <a:ln/>
        </p:spPr>
        <p:txBody>
          <a:bodyPr/>
          <a:lstStyle/>
          <a:p>
            <a:pPr eaLnBrk="1" hangingPunct="1"/>
            <a:endParaRPr lang="sl-SI"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48F799BC-AF00-4BD8-9348-43F238C4145B}" type="slidenum">
              <a:rPr lang="sl-SI" altLang="sl-SI" sz="1200"/>
              <a:pPr algn="r" eaLnBrk="1" hangingPunct="1"/>
              <a:t>71</a:t>
            </a:fld>
            <a:endParaRPr lang="sl-SI" altLang="sl-SI" sz="1200"/>
          </a:p>
        </p:txBody>
      </p:sp>
      <p:sp>
        <p:nvSpPr>
          <p:cNvPr id="707587" name="Rectangle 2"/>
          <p:cNvSpPr>
            <a:spLocks noGrp="1" noRot="1" noChangeAspect="1" noChangeArrowheads="1" noTextEdit="1"/>
          </p:cNvSpPr>
          <p:nvPr>
            <p:ph type="sldImg"/>
          </p:nvPr>
        </p:nvSpPr>
        <p:spPr>
          <a:ln/>
        </p:spPr>
      </p:sp>
      <p:sp>
        <p:nvSpPr>
          <p:cNvPr id="70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99BF5F7E-4606-45BF-B746-002F3B115849}" type="slidenum">
              <a:rPr lang="sl-SI" altLang="sl-SI" sz="1200"/>
              <a:pPr algn="r" eaLnBrk="1" hangingPunct="1"/>
              <a:t>72</a:t>
            </a:fld>
            <a:endParaRPr lang="sl-SI" altLang="sl-SI" sz="1200"/>
          </a:p>
        </p:txBody>
      </p:sp>
      <p:sp>
        <p:nvSpPr>
          <p:cNvPr id="703491" name="Rectangle 2"/>
          <p:cNvSpPr>
            <a:spLocks noGrp="1" noRot="1" noChangeAspect="1" noChangeArrowheads="1" noTextEdit="1"/>
          </p:cNvSpPr>
          <p:nvPr>
            <p:ph type="sldImg"/>
          </p:nvPr>
        </p:nvSpPr>
        <p:spPr>
          <a:ln/>
        </p:spPr>
      </p:sp>
      <p:sp>
        <p:nvSpPr>
          <p:cNvPr id="70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7C11CA9F-F1FA-4382-BA89-8AD5CA28CE4A}" type="slidenum">
              <a:rPr lang="sl-SI" altLang="sl-SI" sz="1200"/>
              <a:pPr algn="r" eaLnBrk="1" hangingPunct="1"/>
              <a:t>73</a:t>
            </a:fld>
            <a:endParaRPr lang="sl-SI" altLang="sl-SI" sz="1200"/>
          </a:p>
        </p:txBody>
      </p:sp>
      <p:sp>
        <p:nvSpPr>
          <p:cNvPr id="730115" name="Rectangle 2"/>
          <p:cNvSpPr>
            <a:spLocks noGrp="1" noRot="1" noChangeAspect="1" noChangeArrowheads="1" noTextEdit="1"/>
          </p:cNvSpPr>
          <p:nvPr>
            <p:ph type="sldImg"/>
          </p:nvPr>
        </p:nvSpPr>
        <p:spPr>
          <a:ln/>
        </p:spPr>
      </p:sp>
      <p:sp>
        <p:nvSpPr>
          <p:cNvPr id="73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839EF989-5734-414A-B492-03F98FCDACFF}" type="slidenum">
              <a:rPr lang="sl-SI" altLang="sl-SI" sz="1200"/>
              <a:pPr algn="r" eaLnBrk="1" hangingPunct="1"/>
              <a:t>74</a:t>
            </a:fld>
            <a:endParaRPr lang="sl-SI" altLang="sl-SI" sz="1200"/>
          </a:p>
        </p:txBody>
      </p:sp>
      <p:sp>
        <p:nvSpPr>
          <p:cNvPr id="732163" name="Rectangle 2"/>
          <p:cNvSpPr>
            <a:spLocks noGrp="1" noRot="1" noChangeAspect="1" noChangeArrowheads="1" noTextEdit="1"/>
          </p:cNvSpPr>
          <p:nvPr>
            <p:ph type="sldImg"/>
          </p:nvPr>
        </p:nvSpPr>
        <p:spPr>
          <a:ln/>
        </p:spPr>
      </p:sp>
      <p:sp>
        <p:nvSpPr>
          <p:cNvPr id="73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D83B723-0826-4D4F-808D-59AAC4C2640F}" type="slidenum">
              <a:rPr lang="sl-SI" altLang="sl-SI" sz="1200"/>
              <a:pPr algn="r" eaLnBrk="1" hangingPunct="1"/>
              <a:t>75</a:t>
            </a:fld>
            <a:endParaRPr lang="sl-SI" altLang="sl-SI" sz="1200"/>
          </a:p>
        </p:txBody>
      </p:sp>
      <p:sp>
        <p:nvSpPr>
          <p:cNvPr id="736259" name="Rectangle 2"/>
          <p:cNvSpPr>
            <a:spLocks noGrp="1" noRot="1" noChangeAspect="1" noChangeArrowheads="1" noTextEdit="1"/>
          </p:cNvSpPr>
          <p:nvPr>
            <p:ph type="sldImg"/>
          </p:nvPr>
        </p:nvSpPr>
        <p:spPr>
          <a:ln/>
        </p:spPr>
      </p:sp>
      <p:sp>
        <p:nvSpPr>
          <p:cNvPr id="73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63F13D5A-B25E-42A6-A5F8-9CFF622BD189}" type="slidenum">
              <a:rPr lang="sl-SI" altLang="sl-SI" sz="1200"/>
              <a:pPr algn="r" eaLnBrk="1" hangingPunct="1"/>
              <a:t>76</a:t>
            </a:fld>
            <a:endParaRPr lang="sl-SI" altLang="sl-SI" sz="1200"/>
          </a:p>
        </p:txBody>
      </p:sp>
      <p:sp>
        <p:nvSpPr>
          <p:cNvPr id="740355" name="Rectangle 2"/>
          <p:cNvSpPr>
            <a:spLocks noGrp="1" noRot="1" noChangeAspect="1" noChangeArrowheads="1" noTextEdit="1"/>
          </p:cNvSpPr>
          <p:nvPr>
            <p:ph type="sldImg"/>
          </p:nvPr>
        </p:nvSpPr>
        <p:spPr>
          <a:ln/>
        </p:spPr>
      </p:sp>
      <p:sp>
        <p:nvSpPr>
          <p:cNvPr id="74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F1FF6979-232B-4054-AE89-C85EA0852324}" type="slidenum">
              <a:rPr lang="sl-SI" altLang="sl-SI" sz="1200"/>
              <a:pPr algn="r" eaLnBrk="1" hangingPunct="1"/>
              <a:t>77</a:t>
            </a:fld>
            <a:endParaRPr lang="sl-SI" altLang="sl-SI" sz="1200"/>
          </a:p>
        </p:txBody>
      </p:sp>
      <p:sp>
        <p:nvSpPr>
          <p:cNvPr id="744451" name="Rectangle 2"/>
          <p:cNvSpPr>
            <a:spLocks noGrp="1" noRot="1" noChangeAspect="1" noChangeArrowheads="1" noTextEdit="1"/>
          </p:cNvSpPr>
          <p:nvPr>
            <p:ph type="sldImg"/>
          </p:nvPr>
        </p:nvSpPr>
        <p:spPr>
          <a:ln/>
        </p:spPr>
      </p:sp>
      <p:sp>
        <p:nvSpPr>
          <p:cNvPr id="74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4BC9CE13-4D88-4D82-84BD-15323E18279B}" type="slidenum">
              <a:rPr lang="sl-SI" altLang="sl-SI" sz="1200"/>
              <a:pPr algn="r" eaLnBrk="1" hangingPunct="1"/>
              <a:t>78</a:t>
            </a:fld>
            <a:endParaRPr lang="sl-SI" altLang="sl-SI" sz="1200"/>
          </a:p>
        </p:txBody>
      </p:sp>
      <p:sp>
        <p:nvSpPr>
          <p:cNvPr id="746499" name="Rectangle 2"/>
          <p:cNvSpPr>
            <a:spLocks noGrp="1" noRot="1" noChangeAspect="1" noChangeArrowheads="1" noTextEdit="1"/>
          </p:cNvSpPr>
          <p:nvPr>
            <p:ph type="sldImg"/>
          </p:nvPr>
        </p:nvSpPr>
        <p:spPr>
          <a:ln/>
        </p:spPr>
      </p:sp>
      <p:sp>
        <p:nvSpPr>
          <p:cNvPr id="74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A4640DBC-A1F9-4A81-9544-331ADE10AE14}" type="slidenum">
              <a:rPr lang="sl-SI" altLang="sl-SI" sz="1200"/>
              <a:pPr algn="r" eaLnBrk="1" hangingPunct="1"/>
              <a:t>79</a:t>
            </a:fld>
            <a:endParaRPr lang="sl-SI" altLang="sl-SI" sz="1200"/>
          </a:p>
        </p:txBody>
      </p:sp>
      <p:sp>
        <p:nvSpPr>
          <p:cNvPr id="695299" name="Rectangle 2"/>
          <p:cNvSpPr>
            <a:spLocks noGrp="1" noRot="1" noChangeAspect="1" noChangeArrowheads="1" noTextEdit="1"/>
          </p:cNvSpPr>
          <p:nvPr>
            <p:ph type="sldImg"/>
          </p:nvPr>
        </p:nvSpPr>
        <p:spPr>
          <a:ln/>
        </p:spPr>
      </p:sp>
      <p:sp>
        <p:nvSpPr>
          <p:cNvPr id="69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A6CFB08-1566-44CD-A964-0B9BCB094826}" type="slidenum">
              <a:rPr lang="en-US" altLang="sl-SI" smtClean="0"/>
              <a:pPr eaLnBrk="1" hangingPunct="1"/>
              <a:t>80</a:t>
            </a:fld>
            <a:endParaRPr lang="en-US" altLang="sl-SI"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5E053C6-C476-47F9-A65A-518949416409}" type="slidenum">
              <a:rPr lang="sl-SI" altLang="sl-SI" smtClean="0"/>
              <a:pPr eaLnBrk="1" hangingPunct="1">
                <a:spcBef>
                  <a:spcPct val="0"/>
                </a:spcBef>
              </a:pPr>
              <a:t>9</a:t>
            </a:fld>
            <a:endParaRPr lang="sl-SI" altLang="sl-SI" smtClean="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A6CFB08-1566-44CD-A964-0B9BCB094826}" type="slidenum">
              <a:rPr lang="en-US" altLang="sl-SI" smtClean="0"/>
              <a:pPr eaLnBrk="1" hangingPunct="1"/>
              <a:t>81</a:t>
            </a:fld>
            <a:endParaRPr lang="en-US" altLang="sl-SI"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A6CFB08-1566-44CD-A964-0B9BCB094826}" type="slidenum">
              <a:rPr lang="en-US" altLang="sl-SI" smtClean="0"/>
              <a:pPr eaLnBrk="1" hangingPunct="1"/>
              <a:t>82</a:t>
            </a:fld>
            <a:endParaRPr lang="en-US" altLang="sl-SI"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F39AB70-726B-4B75-BC57-B250D653E298}" type="slidenum">
              <a:rPr lang="sl-SI" altLang="sl-SI" sz="1200"/>
              <a:pPr algn="r" eaLnBrk="1" hangingPunct="1"/>
              <a:t>83</a:t>
            </a:fld>
            <a:endParaRPr lang="sl-SI" altLang="sl-SI" sz="1200"/>
          </a:p>
        </p:txBody>
      </p:sp>
      <p:sp>
        <p:nvSpPr>
          <p:cNvPr id="713731" name="Rectangle 2"/>
          <p:cNvSpPr>
            <a:spLocks noGrp="1" noRot="1" noChangeAspect="1" noChangeArrowheads="1" noTextEdit="1"/>
          </p:cNvSpPr>
          <p:nvPr>
            <p:ph type="sldImg"/>
          </p:nvPr>
        </p:nvSpPr>
        <p:spPr>
          <a:ln/>
        </p:spPr>
      </p:sp>
      <p:sp>
        <p:nvSpPr>
          <p:cNvPr id="71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D83B723-0826-4D4F-808D-59AAC4C2640F}" type="slidenum">
              <a:rPr lang="sl-SI" altLang="sl-SI" sz="1200"/>
              <a:pPr algn="r" eaLnBrk="1" hangingPunct="1"/>
              <a:t>84</a:t>
            </a:fld>
            <a:endParaRPr lang="sl-SI" altLang="sl-SI" sz="1200"/>
          </a:p>
        </p:txBody>
      </p:sp>
      <p:sp>
        <p:nvSpPr>
          <p:cNvPr id="736259" name="Rectangle 2"/>
          <p:cNvSpPr>
            <a:spLocks noGrp="1" noRot="1" noChangeAspect="1" noChangeArrowheads="1" noTextEdit="1"/>
          </p:cNvSpPr>
          <p:nvPr>
            <p:ph type="sldImg"/>
          </p:nvPr>
        </p:nvSpPr>
        <p:spPr>
          <a:ln/>
        </p:spPr>
      </p:sp>
      <p:sp>
        <p:nvSpPr>
          <p:cNvPr id="73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D83B723-0826-4D4F-808D-59AAC4C2640F}" type="slidenum">
              <a:rPr lang="sl-SI" altLang="sl-SI" sz="1200"/>
              <a:pPr algn="r" eaLnBrk="1" hangingPunct="1"/>
              <a:t>85</a:t>
            </a:fld>
            <a:endParaRPr lang="sl-SI" altLang="sl-SI" sz="1200"/>
          </a:p>
        </p:txBody>
      </p:sp>
      <p:sp>
        <p:nvSpPr>
          <p:cNvPr id="736259" name="Rectangle 2"/>
          <p:cNvSpPr>
            <a:spLocks noGrp="1" noRot="1" noChangeAspect="1" noChangeArrowheads="1" noTextEdit="1"/>
          </p:cNvSpPr>
          <p:nvPr>
            <p:ph type="sldImg"/>
          </p:nvPr>
        </p:nvSpPr>
        <p:spPr>
          <a:ln/>
        </p:spPr>
      </p:sp>
      <p:sp>
        <p:nvSpPr>
          <p:cNvPr id="73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D83B723-0826-4D4F-808D-59AAC4C2640F}" type="slidenum">
              <a:rPr lang="sl-SI" altLang="sl-SI" sz="1200"/>
              <a:pPr algn="r" eaLnBrk="1" hangingPunct="1"/>
              <a:t>86</a:t>
            </a:fld>
            <a:endParaRPr lang="sl-SI" altLang="sl-SI" sz="1200"/>
          </a:p>
        </p:txBody>
      </p:sp>
      <p:sp>
        <p:nvSpPr>
          <p:cNvPr id="736259" name="Rectangle 2"/>
          <p:cNvSpPr>
            <a:spLocks noGrp="1" noRot="1" noChangeAspect="1" noChangeArrowheads="1" noTextEdit="1"/>
          </p:cNvSpPr>
          <p:nvPr>
            <p:ph type="sldImg"/>
          </p:nvPr>
        </p:nvSpPr>
        <p:spPr>
          <a:ln/>
        </p:spPr>
      </p:sp>
      <p:sp>
        <p:nvSpPr>
          <p:cNvPr id="73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D83B723-0826-4D4F-808D-59AAC4C2640F}" type="slidenum">
              <a:rPr lang="sl-SI" altLang="sl-SI" sz="1200"/>
              <a:pPr algn="r" eaLnBrk="1" hangingPunct="1"/>
              <a:t>87</a:t>
            </a:fld>
            <a:endParaRPr lang="sl-SI" altLang="sl-SI" sz="1200"/>
          </a:p>
        </p:txBody>
      </p:sp>
      <p:sp>
        <p:nvSpPr>
          <p:cNvPr id="736259" name="Rectangle 2"/>
          <p:cNvSpPr>
            <a:spLocks noGrp="1" noRot="1" noChangeAspect="1" noChangeArrowheads="1" noTextEdit="1"/>
          </p:cNvSpPr>
          <p:nvPr>
            <p:ph type="sldImg"/>
          </p:nvPr>
        </p:nvSpPr>
        <p:spPr>
          <a:ln/>
        </p:spPr>
      </p:sp>
      <p:sp>
        <p:nvSpPr>
          <p:cNvPr id="73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D83B723-0826-4D4F-808D-59AAC4C2640F}" type="slidenum">
              <a:rPr lang="sl-SI" altLang="sl-SI" sz="1200"/>
              <a:pPr algn="r" eaLnBrk="1" hangingPunct="1"/>
              <a:t>88</a:t>
            </a:fld>
            <a:endParaRPr lang="sl-SI" altLang="sl-SI" sz="1200"/>
          </a:p>
        </p:txBody>
      </p:sp>
      <p:sp>
        <p:nvSpPr>
          <p:cNvPr id="736259" name="Rectangle 2"/>
          <p:cNvSpPr>
            <a:spLocks noGrp="1" noRot="1" noChangeAspect="1" noChangeArrowheads="1" noTextEdit="1"/>
          </p:cNvSpPr>
          <p:nvPr>
            <p:ph type="sldImg"/>
          </p:nvPr>
        </p:nvSpPr>
        <p:spPr>
          <a:ln/>
        </p:spPr>
      </p:sp>
      <p:sp>
        <p:nvSpPr>
          <p:cNvPr id="73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D83B723-0826-4D4F-808D-59AAC4C2640F}" type="slidenum">
              <a:rPr lang="sl-SI" altLang="sl-SI" sz="1200"/>
              <a:pPr algn="r" eaLnBrk="1" hangingPunct="1"/>
              <a:t>89</a:t>
            </a:fld>
            <a:endParaRPr lang="sl-SI" altLang="sl-SI" sz="1200"/>
          </a:p>
        </p:txBody>
      </p:sp>
      <p:sp>
        <p:nvSpPr>
          <p:cNvPr id="736259" name="Rectangle 2"/>
          <p:cNvSpPr>
            <a:spLocks noGrp="1" noRot="1" noChangeAspect="1" noChangeArrowheads="1" noTextEdit="1"/>
          </p:cNvSpPr>
          <p:nvPr>
            <p:ph type="sldImg"/>
          </p:nvPr>
        </p:nvSpPr>
        <p:spPr>
          <a:ln/>
        </p:spPr>
      </p:sp>
      <p:sp>
        <p:nvSpPr>
          <p:cNvPr id="73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D83B723-0826-4D4F-808D-59AAC4C2640F}" type="slidenum">
              <a:rPr lang="sl-SI" altLang="sl-SI" sz="1200"/>
              <a:pPr algn="r" eaLnBrk="1" hangingPunct="1"/>
              <a:t>90</a:t>
            </a:fld>
            <a:endParaRPr lang="sl-SI" altLang="sl-SI" sz="1200"/>
          </a:p>
        </p:txBody>
      </p:sp>
      <p:sp>
        <p:nvSpPr>
          <p:cNvPr id="736259" name="Rectangle 2"/>
          <p:cNvSpPr>
            <a:spLocks noGrp="1" noRot="1" noChangeAspect="1" noChangeArrowheads="1" noTextEdit="1"/>
          </p:cNvSpPr>
          <p:nvPr>
            <p:ph type="sldImg"/>
          </p:nvPr>
        </p:nvSpPr>
        <p:spPr>
          <a:ln/>
        </p:spPr>
      </p:sp>
      <p:sp>
        <p:nvSpPr>
          <p:cNvPr id="73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B784D96-AE5C-44D5-A853-F4583F8E036A}" type="slidenum">
              <a:rPr lang="sl-SI" altLang="sl-SI" smtClean="0"/>
              <a:pPr eaLnBrk="1" hangingPunct="1">
                <a:spcBef>
                  <a:spcPct val="0"/>
                </a:spcBef>
              </a:pPr>
              <a:t>10</a:t>
            </a:fld>
            <a:endParaRPr lang="sl-SI" altLang="sl-SI"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latin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D83B723-0826-4D4F-808D-59AAC4C2640F}" type="slidenum">
              <a:rPr lang="sl-SI" altLang="sl-SI" sz="1200"/>
              <a:pPr algn="r" eaLnBrk="1" hangingPunct="1"/>
              <a:t>91</a:t>
            </a:fld>
            <a:endParaRPr lang="sl-SI" altLang="sl-SI" sz="1200"/>
          </a:p>
        </p:txBody>
      </p:sp>
      <p:sp>
        <p:nvSpPr>
          <p:cNvPr id="736259" name="Rectangle 2"/>
          <p:cNvSpPr>
            <a:spLocks noGrp="1" noRot="1" noChangeAspect="1" noChangeArrowheads="1" noTextEdit="1"/>
          </p:cNvSpPr>
          <p:nvPr>
            <p:ph type="sldImg"/>
          </p:nvPr>
        </p:nvSpPr>
        <p:spPr>
          <a:ln/>
        </p:spPr>
      </p:sp>
      <p:sp>
        <p:nvSpPr>
          <p:cNvPr id="73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117D5CC-415B-4E44-B3C2-FFF04728F444}" type="slidenum">
              <a:rPr lang="en-US" altLang="sl-SI" smtClean="0"/>
              <a:pPr eaLnBrk="1" hangingPunct="1"/>
              <a:t>92</a:t>
            </a:fld>
            <a:endParaRPr lang="en-US" altLang="sl-SI"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E93C37F-60F4-4915-A468-8E1DB2BCEF3E}" type="slidenum">
              <a:rPr lang="en-US" altLang="sl-SI" smtClean="0"/>
              <a:pPr eaLnBrk="1" hangingPunct="1"/>
              <a:t>93</a:t>
            </a:fld>
            <a:endParaRPr lang="en-US" altLang="sl-SI"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4BB0CEC-D182-4A60-BB13-DD81190DFA38}" type="slidenum">
              <a:rPr lang="en-US" altLang="sl-SI" smtClean="0"/>
              <a:pPr eaLnBrk="1" hangingPunct="1"/>
              <a:t>94</a:t>
            </a:fld>
            <a:endParaRPr lang="en-US" altLang="sl-SI"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7"/>
          <p:cNvSpPr txBox="1">
            <a:spLocks noGrp="1" noChangeArrowheads="1"/>
          </p:cNvSpPr>
          <p:nvPr/>
        </p:nvSpPr>
        <p:spPr bwMode="auto">
          <a:xfrm>
            <a:off x="3777453"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A4640DBC-A1F9-4A81-9544-331ADE10AE14}" type="slidenum">
              <a:rPr lang="sl-SI" altLang="sl-SI" sz="1200"/>
              <a:pPr algn="r" eaLnBrk="1" hangingPunct="1"/>
              <a:t>95</a:t>
            </a:fld>
            <a:endParaRPr lang="sl-SI" altLang="sl-SI" sz="1200"/>
          </a:p>
        </p:txBody>
      </p:sp>
      <p:sp>
        <p:nvSpPr>
          <p:cNvPr id="695299" name="Rectangle 2"/>
          <p:cNvSpPr>
            <a:spLocks noGrp="1" noRot="1" noChangeAspect="1" noChangeArrowheads="1" noTextEdit="1"/>
          </p:cNvSpPr>
          <p:nvPr>
            <p:ph type="sldImg"/>
          </p:nvPr>
        </p:nvSpPr>
        <p:spPr>
          <a:ln/>
        </p:spPr>
      </p:sp>
      <p:sp>
        <p:nvSpPr>
          <p:cNvPr id="69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D83B723-0826-4D4F-808D-59AAC4C2640F}" type="slidenum">
              <a:rPr lang="sl-SI" altLang="sl-SI" sz="1200"/>
              <a:pPr algn="r" eaLnBrk="1" hangingPunct="1"/>
              <a:t>96</a:t>
            </a:fld>
            <a:endParaRPr lang="sl-SI" altLang="sl-SI" sz="1200"/>
          </a:p>
        </p:txBody>
      </p:sp>
      <p:sp>
        <p:nvSpPr>
          <p:cNvPr id="736259" name="Rectangle 2"/>
          <p:cNvSpPr>
            <a:spLocks noGrp="1" noRot="1" noChangeAspect="1" noChangeArrowheads="1" noTextEdit="1"/>
          </p:cNvSpPr>
          <p:nvPr>
            <p:ph type="sldImg"/>
          </p:nvPr>
        </p:nvSpPr>
        <p:spPr>
          <a:ln/>
        </p:spPr>
      </p:sp>
      <p:sp>
        <p:nvSpPr>
          <p:cNvPr id="73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7"/>
          <p:cNvSpPr txBox="1">
            <a:spLocks noGrp="1" noChangeArrowheads="1"/>
          </p:cNvSpPr>
          <p:nvPr/>
        </p:nvSpPr>
        <p:spPr bwMode="auto">
          <a:xfrm>
            <a:off x="3777453"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8473131C-D764-4536-9661-8E573FE5FD56}" type="slidenum">
              <a:rPr lang="sl-SI" altLang="sl-SI" sz="1200"/>
              <a:pPr algn="r" eaLnBrk="1" hangingPunct="1"/>
              <a:t>97</a:t>
            </a:fld>
            <a:endParaRPr lang="sl-SI" altLang="sl-SI" sz="1200"/>
          </a:p>
        </p:txBody>
      </p:sp>
      <p:sp>
        <p:nvSpPr>
          <p:cNvPr id="693251" name="Rectangle 2"/>
          <p:cNvSpPr>
            <a:spLocks noGrp="1" noRot="1" noChangeAspect="1" noChangeArrowheads="1" noTextEdit="1"/>
          </p:cNvSpPr>
          <p:nvPr>
            <p:ph type="sldImg"/>
          </p:nvPr>
        </p:nvSpPr>
        <p:spPr>
          <a:ln/>
        </p:spPr>
      </p:sp>
      <p:sp>
        <p:nvSpPr>
          <p:cNvPr id="69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D83B723-0826-4D4F-808D-59AAC4C2640F}" type="slidenum">
              <a:rPr lang="sl-SI" altLang="sl-SI" sz="1200"/>
              <a:pPr algn="r" eaLnBrk="1" hangingPunct="1"/>
              <a:t>98</a:t>
            </a:fld>
            <a:endParaRPr lang="sl-SI" altLang="sl-SI" sz="1200"/>
          </a:p>
        </p:txBody>
      </p:sp>
      <p:sp>
        <p:nvSpPr>
          <p:cNvPr id="736259" name="Rectangle 2"/>
          <p:cNvSpPr>
            <a:spLocks noGrp="1" noRot="1" noChangeAspect="1" noChangeArrowheads="1" noTextEdit="1"/>
          </p:cNvSpPr>
          <p:nvPr>
            <p:ph type="sldImg"/>
          </p:nvPr>
        </p:nvSpPr>
        <p:spPr>
          <a:ln/>
        </p:spPr>
      </p:sp>
      <p:sp>
        <p:nvSpPr>
          <p:cNvPr id="73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D83B723-0826-4D4F-808D-59AAC4C2640F}" type="slidenum">
              <a:rPr lang="sl-SI" altLang="sl-SI" sz="1200"/>
              <a:pPr algn="r" eaLnBrk="1" hangingPunct="1"/>
              <a:t>99</a:t>
            </a:fld>
            <a:endParaRPr lang="sl-SI" altLang="sl-SI" sz="1200"/>
          </a:p>
        </p:txBody>
      </p:sp>
      <p:sp>
        <p:nvSpPr>
          <p:cNvPr id="736259" name="Rectangle 2"/>
          <p:cNvSpPr>
            <a:spLocks noGrp="1" noRot="1" noChangeAspect="1" noChangeArrowheads="1" noTextEdit="1"/>
          </p:cNvSpPr>
          <p:nvPr>
            <p:ph type="sldImg"/>
          </p:nvPr>
        </p:nvSpPr>
        <p:spPr>
          <a:ln/>
        </p:spPr>
      </p:sp>
      <p:sp>
        <p:nvSpPr>
          <p:cNvPr id="73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txBox="1">
            <a:spLocks noGrp="1" noChangeArrowheads="1"/>
          </p:cNvSpPr>
          <p:nvPr/>
        </p:nvSpPr>
        <p:spPr bwMode="auto">
          <a:xfrm>
            <a:off x="3777452" y="9429750"/>
            <a:ext cx="289004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D83B723-0826-4D4F-808D-59AAC4C2640F}" type="slidenum">
              <a:rPr lang="sl-SI" altLang="sl-SI" sz="1200"/>
              <a:pPr algn="r" eaLnBrk="1" hangingPunct="1"/>
              <a:t>100</a:t>
            </a:fld>
            <a:endParaRPr lang="sl-SI" altLang="sl-SI" sz="1200"/>
          </a:p>
        </p:txBody>
      </p:sp>
      <p:sp>
        <p:nvSpPr>
          <p:cNvPr id="736259" name="Rectangle 2"/>
          <p:cNvSpPr>
            <a:spLocks noGrp="1" noRot="1" noChangeAspect="1" noChangeArrowheads="1" noTextEdit="1"/>
          </p:cNvSpPr>
          <p:nvPr>
            <p:ph type="sldImg"/>
          </p:nvPr>
        </p:nvSpPr>
        <p:spPr>
          <a:ln/>
        </p:spPr>
      </p:sp>
      <p:sp>
        <p:nvSpPr>
          <p:cNvPr id="73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smtClean="0"/>
              <a:t>Uredite slog naslova matrice</a:t>
            </a:r>
            <a:endParaRPr lang="sl-SI"/>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sl-SI"/>
          </a:p>
        </p:txBody>
      </p:sp>
      <p:sp>
        <p:nvSpPr>
          <p:cNvPr id="4" name="Ograda datuma 3"/>
          <p:cNvSpPr>
            <a:spLocks noGrp="1"/>
          </p:cNvSpPr>
          <p:nvPr>
            <p:ph type="dt" sz="half" idx="10"/>
          </p:nvPr>
        </p:nvSpPr>
        <p:spPr/>
        <p:txBody>
          <a:bodyPr/>
          <a:lstStyle/>
          <a:p>
            <a:fld id="{D84EB24F-A89A-4189-A00F-CF10F8E5630E}" type="datetimeFigureOut">
              <a:rPr lang="sl-SI" smtClean="0"/>
              <a:pPr/>
              <a:t>25.10.2017</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D2F7CBEF-4DB7-4710-8E51-D256E2A6F943}" type="slidenum">
              <a:rPr lang="sl-SI" smtClean="0"/>
              <a:pPr/>
              <a:t>‹#›</a:t>
            </a:fld>
            <a:endParaRPr lang="sl-SI"/>
          </a:p>
        </p:txBody>
      </p:sp>
    </p:spTree>
    <p:extLst>
      <p:ext uri="{BB962C8B-B14F-4D97-AF65-F5344CB8AC3E}">
        <p14:creationId xmlns:p14="http://schemas.microsoft.com/office/powerpoint/2010/main" val="183850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D84EB24F-A89A-4189-A00F-CF10F8E5630E}" type="datetimeFigureOut">
              <a:rPr lang="sl-SI" smtClean="0"/>
              <a:pPr/>
              <a:t>25.10.2017</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D2F7CBEF-4DB7-4710-8E51-D256E2A6F943}" type="slidenum">
              <a:rPr lang="sl-SI" smtClean="0"/>
              <a:pPr/>
              <a:t>‹#›</a:t>
            </a:fld>
            <a:endParaRPr lang="sl-SI"/>
          </a:p>
        </p:txBody>
      </p:sp>
    </p:spTree>
    <p:extLst>
      <p:ext uri="{BB962C8B-B14F-4D97-AF65-F5344CB8AC3E}">
        <p14:creationId xmlns:p14="http://schemas.microsoft.com/office/powerpoint/2010/main" val="810996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smtClean="0"/>
              <a:t>Uredite slog naslova matrice</a:t>
            </a:r>
            <a:endParaRPr lang="sl-SI"/>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D84EB24F-A89A-4189-A00F-CF10F8E5630E}" type="datetimeFigureOut">
              <a:rPr lang="sl-SI" smtClean="0"/>
              <a:pPr/>
              <a:t>25.10.2017</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D2F7CBEF-4DB7-4710-8E51-D256E2A6F943}" type="slidenum">
              <a:rPr lang="sl-SI" smtClean="0"/>
              <a:pPr/>
              <a:t>‹#›</a:t>
            </a:fld>
            <a:endParaRPr lang="sl-SI"/>
          </a:p>
        </p:txBody>
      </p:sp>
    </p:spTree>
    <p:extLst>
      <p:ext uri="{BB962C8B-B14F-4D97-AF65-F5344CB8AC3E}">
        <p14:creationId xmlns:p14="http://schemas.microsoft.com/office/powerpoint/2010/main" val="823476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D84EB24F-A89A-4189-A00F-CF10F8E5630E}" type="datetimeFigureOut">
              <a:rPr lang="sl-SI" smtClean="0"/>
              <a:pPr/>
              <a:t>25.10.2017</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D2F7CBEF-4DB7-4710-8E51-D256E2A6F943}" type="slidenum">
              <a:rPr lang="sl-SI" smtClean="0"/>
              <a:pPr/>
              <a:t>‹#›</a:t>
            </a:fld>
            <a:endParaRPr lang="sl-SI"/>
          </a:p>
        </p:txBody>
      </p:sp>
    </p:spTree>
    <p:extLst>
      <p:ext uri="{BB962C8B-B14F-4D97-AF65-F5344CB8AC3E}">
        <p14:creationId xmlns:p14="http://schemas.microsoft.com/office/powerpoint/2010/main" val="4269418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smtClean="0"/>
              <a:t>Uredite slog naslova matrice</a:t>
            </a:r>
            <a:endParaRPr lang="sl-SI"/>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Ograda datuma 3"/>
          <p:cNvSpPr>
            <a:spLocks noGrp="1"/>
          </p:cNvSpPr>
          <p:nvPr>
            <p:ph type="dt" sz="half" idx="10"/>
          </p:nvPr>
        </p:nvSpPr>
        <p:spPr/>
        <p:txBody>
          <a:bodyPr/>
          <a:lstStyle/>
          <a:p>
            <a:fld id="{D84EB24F-A89A-4189-A00F-CF10F8E5630E}" type="datetimeFigureOut">
              <a:rPr lang="sl-SI" smtClean="0"/>
              <a:pPr/>
              <a:t>25.10.2017</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D2F7CBEF-4DB7-4710-8E51-D256E2A6F943}" type="slidenum">
              <a:rPr lang="sl-SI" smtClean="0"/>
              <a:pPr/>
              <a:t>‹#›</a:t>
            </a:fld>
            <a:endParaRPr lang="sl-SI"/>
          </a:p>
        </p:txBody>
      </p:sp>
    </p:spTree>
    <p:extLst>
      <p:ext uri="{BB962C8B-B14F-4D97-AF65-F5344CB8AC3E}">
        <p14:creationId xmlns:p14="http://schemas.microsoft.com/office/powerpoint/2010/main" val="2912938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p:txBody>
          <a:bodyPr/>
          <a:lstStyle/>
          <a:p>
            <a:fld id="{D84EB24F-A89A-4189-A00F-CF10F8E5630E}" type="datetimeFigureOut">
              <a:rPr lang="sl-SI" smtClean="0"/>
              <a:pPr/>
              <a:t>25.10.2017</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D2F7CBEF-4DB7-4710-8E51-D256E2A6F943}" type="slidenum">
              <a:rPr lang="sl-SI" smtClean="0"/>
              <a:pPr/>
              <a:t>‹#›</a:t>
            </a:fld>
            <a:endParaRPr lang="sl-SI"/>
          </a:p>
        </p:txBody>
      </p:sp>
    </p:spTree>
    <p:extLst>
      <p:ext uri="{BB962C8B-B14F-4D97-AF65-F5344CB8AC3E}">
        <p14:creationId xmlns:p14="http://schemas.microsoft.com/office/powerpoint/2010/main" val="996359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Uredite slog naslova matrice</a:t>
            </a:r>
            <a:endParaRPr lang="sl-SI"/>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grada datuma 6"/>
          <p:cNvSpPr>
            <a:spLocks noGrp="1"/>
          </p:cNvSpPr>
          <p:nvPr>
            <p:ph type="dt" sz="half" idx="10"/>
          </p:nvPr>
        </p:nvSpPr>
        <p:spPr/>
        <p:txBody>
          <a:bodyPr/>
          <a:lstStyle/>
          <a:p>
            <a:fld id="{D84EB24F-A89A-4189-A00F-CF10F8E5630E}" type="datetimeFigureOut">
              <a:rPr lang="sl-SI" smtClean="0"/>
              <a:pPr/>
              <a:t>25.10.2017</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D2F7CBEF-4DB7-4710-8E51-D256E2A6F943}" type="slidenum">
              <a:rPr lang="sl-SI" smtClean="0"/>
              <a:pPr/>
              <a:t>‹#›</a:t>
            </a:fld>
            <a:endParaRPr lang="sl-SI"/>
          </a:p>
        </p:txBody>
      </p:sp>
    </p:spTree>
    <p:extLst>
      <p:ext uri="{BB962C8B-B14F-4D97-AF65-F5344CB8AC3E}">
        <p14:creationId xmlns:p14="http://schemas.microsoft.com/office/powerpoint/2010/main" val="3636146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datuma 2"/>
          <p:cNvSpPr>
            <a:spLocks noGrp="1"/>
          </p:cNvSpPr>
          <p:nvPr>
            <p:ph type="dt" sz="half" idx="10"/>
          </p:nvPr>
        </p:nvSpPr>
        <p:spPr/>
        <p:txBody>
          <a:bodyPr/>
          <a:lstStyle/>
          <a:p>
            <a:fld id="{D84EB24F-A89A-4189-A00F-CF10F8E5630E}" type="datetimeFigureOut">
              <a:rPr lang="sl-SI" smtClean="0"/>
              <a:pPr/>
              <a:t>25.10.2017</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D2F7CBEF-4DB7-4710-8E51-D256E2A6F943}" type="slidenum">
              <a:rPr lang="sl-SI" smtClean="0"/>
              <a:pPr/>
              <a:t>‹#›</a:t>
            </a:fld>
            <a:endParaRPr lang="sl-SI"/>
          </a:p>
        </p:txBody>
      </p:sp>
    </p:spTree>
    <p:extLst>
      <p:ext uri="{BB962C8B-B14F-4D97-AF65-F5344CB8AC3E}">
        <p14:creationId xmlns:p14="http://schemas.microsoft.com/office/powerpoint/2010/main" val="39052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D84EB24F-A89A-4189-A00F-CF10F8E5630E}" type="datetimeFigureOut">
              <a:rPr lang="sl-SI" smtClean="0"/>
              <a:pPr/>
              <a:t>25.10.2017</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D2F7CBEF-4DB7-4710-8E51-D256E2A6F943}" type="slidenum">
              <a:rPr lang="sl-SI" smtClean="0"/>
              <a:pPr/>
              <a:t>‹#›</a:t>
            </a:fld>
            <a:endParaRPr lang="sl-SI"/>
          </a:p>
        </p:txBody>
      </p:sp>
    </p:spTree>
    <p:extLst>
      <p:ext uri="{BB962C8B-B14F-4D97-AF65-F5344CB8AC3E}">
        <p14:creationId xmlns:p14="http://schemas.microsoft.com/office/powerpoint/2010/main" val="1327625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smtClean="0"/>
              <a:t>Uredite slog naslova matrice</a:t>
            </a:r>
            <a:endParaRPr lang="sl-SI"/>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fld id="{D84EB24F-A89A-4189-A00F-CF10F8E5630E}" type="datetimeFigureOut">
              <a:rPr lang="sl-SI" smtClean="0"/>
              <a:pPr/>
              <a:t>25.10.2017</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D2F7CBEF-4DB7-4710-8E51-D256E2A6F943}" type="slidenum">
              <a:rPr lang="sl-SI" smtClean="0"/>
              <a:pPr/>
              <a:t>‹#›</a:t>
            </a:fld>
            <a:endParaRPr lang="sl-SI"/>
          </a:p>
        </p:txBody>
      </p:sp>
    </p:spTree>
    <p:extLst>
      <p:ext uri="{BB962C8B-B14F-4D97-AF65-F5344CB8AC3E}">
        <p14:creationId xmlns:p14="http://schemas.microsoft.com/office/powerpoint/2010/main" val="797005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smtClean="0"/>
              <a:t>Uredite slog naslova matrice</a:t>
            </a:r>
            <a:endParaRPr lang="sl-SI"/>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fld id="{D84EB24F-A89A-4189-A00F-CF10F8E5630E}" type="datetimeFigureOut">
              <a:rPr lang="sl-SI" smtClean="0"/>
              <a:pPr/>
              <a:t>25.10.2017</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D2F7CBEF-4DB7-4710-8E51-D256E2A6F943}" type="slidenum">
              <a:rPr lang="sl-SI" smtClean="0"/>
              <a:pPr/>
              <a:t>‹#›</a:t>
            </a:fld>
            <a:endParaRPr lang="sl-SI"/>
          </a:p>
        </p:txBody>
      </p:sp>
    </p:spTree>
    <p:extLst>
      <p:ext uri="{BB962C8B-B14F-4D97-AF65-F5344CB8AC3E}">
        <p14:creationId xmlns:p14="http://schemas.microsoft.com/office/powerpoint/2010/main" val="139399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4EB24F-A89A-4189-A00F-CF10F8E5630E}" type="datetimeFigureOut">
              <a:rPr lang="sl-SI" smtClean="0"/>
              <a:pPr/>
              <a:t>25.10.2017</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F7CBEF-4DB7-4710-8E51-D256E2A6F943}" type="slidenum">
              <a:rPr lang="sl-SI" smtClean="0"/>
              <a:pPr/>
              <a:t>‹#›</a:t>
            </a:fld>
            <a:endParaRPr lang="sl-SI"/>
          </a:p>
        </p:txBody>
      </p:sp>
    </p:spTree>
    <p:extLst>
      <p:ext uri="{BB962C8B-B14F-4D97-AF65-F5344CB8AC3E}">
        <p14:creationId xmlns:p14="http://schemas.microsoft.com/office/powerpoint/2010/main" val="341202122"/>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hyperlink" Target="http://www.uradni-list.si/1/index?edition=20073" TargetMode="External"/><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113.wmf"/></Relationships>
</file>

<file path=ppt/slides/_rels/slide109.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hyperlink" Target="http://www.uradni-list.si/1/index?edition=20075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jpeg"/></Relationships>
</file>

<file path=ppt/slides/_rels/slide1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1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1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11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8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2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jpeg"/></Relationships>
</file>

<file path=ppt/slides/_rels/slide123.xml.rels><?xml version="1.0" encoding="UTF-8" standalone="yes"?>
<Relationships xmlns="http://schemas.openxmlformats.org/package/2006/relationships"><Relationship Id="rId3" Type="http://schemas.openxmlformats.org/officeDocument/2006/relationships/hyperlink" Target="http://www.napofilm.net/sl/napos-films/multimedia-film-episodes-listing-view?filmid=napo-001-best-signs-story" TargetMode="External"/><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hyperlink" Target="http://www.napofilm.net/sl/napos-films/multimedia-film-episodes-listing-view?filmid=napo-001-best-signs-story" TargetMode="External"/><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napofilm.net/sl/napos-films/multimedia-film-episodes-listing-view?filmid=napo-012-danger-chemical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49.wmf"/><Relationship Id="rId5" Type="http://schemas.openxmlformats.org/officeDocument/2006/relationships/image" Target="../media/image48.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1.wmf"/></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hyperlink" Target="https://mail-ki.ki.si/owa/redir.aspx?C=DyvALKnG0Ey0qwl1rTTnwh3GWs9tuNIIyoWo6tdxGUIX9RCvmTFj8XIcYffjq-KnTon8o7B2_ZM.&amp;URL=http://www.uradni-list.si/1/objava.jsp?urlid%3d200187%26stevilka%3d4447" TargetMode="External"/><Relationship Id="rId7" Type="http://schemas.openxmlformats.org/officeDocument/2006/relationships/hyperlink" Target="https://mail-ki.ki.si/owa/redir.aspx?C=DyvALKnG0Ey0qwl1rTTnwh3GWs9tuNIIyoWo6tdxGUIX9RCvmTFj8XIcYffjq-KnTon8o7B2_ZM.&amp;URL=http://www.uradni-list.si/1/objava.jsp?urlid%3d20119%26stevilka%3d323"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hyperlink" Target="https://mail-ki.ki.si/owa/redir.aspx?C=DyvALKnG0Ey0qwl1rTTnwh3GWs9tuNIIyoWo6tdxGUIX9RCvmTFj8XIcYffjq-KnTon8o7B2_ZM.&amp;URL=http://www.uradni-list.si/1/objava.jsp?urlid%3d20073%26stevilka%3d102" TargetMode="External"/><Relationship Id="rId5" Type="http://schemas.openxmlformats.org/officeDocument/2006/relationships/hyperlink" Target="https://mail-ki.ki.si/owa/redir.aspx?C=DyvALKnG0Ey0qwl1rTTnwh3GWs9tuNIIyoWo6tdxGUIX9RCvmTFj8XIcYffjq-KnTon8o7B2_ZM.&amp;URL=http://www.uradni-list.si/1/objava.jsp?urlid%3d2006105%26stevilka%3d4491" TargetMode="External"/><Relationship Id="rId4" Type="http://schemas.openxmlformats.org/officeDocument/2006/relationships/hyperlink" Target="https://mail-ki.ki.si/owa/redir.aspx?C=DyvALKnG0Ey0qwl1rTTnwh3GWs9tuNIIyoWo6tdxGUIX9RCvmTFj8XIcYffjq-KnTon8o7B2_ZM.&amp;URL=http://www.uradni-list.si/1/objava.jsp?urlid%3d2002110%26stevilka%3d5387"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hyperlink" Target="https://mail-ki.ki.si/owa/redir.aspx?C=DyvALKnG0Ey0qwl1rTTnwh3GWs9tuNIIyoWo6tdxGUIX9RCvmTFj8XIcYffjq-KnTon8o7B2_ZM.&amp;URL=http://www.uradni-list.si/1/objava.jsp?urlid%3d200752%26stevilka%3d2792" TargetMode="External"/><Relationship Id="rId13" Type="http://schemas.openxmlformats.org/officeDocument/2006/relationships/hyperlink" Target="https://mail-ki.ki.si/owa/redir.aspx?C=DyvALKnG0Ey0qwl1rTTnwh3GWs9tuNIIyoWo6tdxGUIX9RCvmTFj8XIcYffjq-KnTon8o7B2_ZM.&amp;URL=http://www.uradni-list.si/1/objava.jsp?urlid%3d200567%26stevilka%3d2964" TargetMode="External"/><Relationship Id="rId18" Type="http://schemas.openxmlformats.org/officeDocument/2006/relationships/hyperlink" Target="https://mail-ki.ki.si/owa/redir.aspx?C=DyvALKnG0Ey0qwl1rTTnwh3GWs9tuNIIyoWo6tdxGUIX9RCvmTFj8XIcYffjq-KnTon8o7B2_ZM.&amp;URL=http://www.uradni-list.si/1/objava.jsp?urlurid%3d20112897" TargetMode="External"/><Relationship Id="rId3" Type="http://schemas.openxmlformats.org/officeDocument/2006/relationships/hyperlink" Target="https://mail-ki.ki.si/owa/redir.aspx?C=DyvALKnG0Ey0qwl1rTTnwh3GWs9tuNIIyoWo6tdxGUIX9RCvmTFj8XIcYffjq-KnTon8o7B2_ZM.&amp;URL=http://www.uradni-list.si/1/objava.jsp?urlid%3d200187%26stevilka%3d4447" TargetMode="External"/><Relationship Id="rId21" Type="http://schemas.openxmlformats.org/officeDocument/2006/relationships/hyperlink" Target="https://mail-ki.ki.si/owa/redir.aspx?C=DyvALKnG0Ey0qwl1rTTnwh3GWs9tuNIIyoWo6tdxGUIX9RCvmTFj8XIcYffjq-KnTon8o7B2_ZM.&amp;URL=http://www.uradni-list.si/1/objava.jsp?urlid%3d2004138%26stevilka%3d5945" TargetMode="External"/><Relationship Id="rId7" Type="http://schemas.openxmlformats.org/officeDocument/2006/relationships/hyperlink" Target="https://mail-ki.ki.si/owa/redir.aspx?C=DyvALKnG0Ey0qwl1rTTnwh3GWs9tuNIIyoWo6tdxGUIX9RCvmTFj8XIcYffjq-KnTon8o7B2_ZM.&amp;URL=http://www.uradni-list.si/1/objava.jsp?urlid%3d20119%26stevilka%3d323" TargetMode="External"/><Relationship Id="rId12" Type="http://schemas.openxmlformats.org/officeDocument/2006/relationships/hyperlink" Target="https://mail-ki.ki.si/owa/redir.aspx?C=DyvALKnG0Ey0qwl1rTTnwh3GWs9tuNIIyoWo6tdxGUIX9RCvmTFj8XIcYffjq-KnTon8o7B2_ZM.&amp;URL=http://zakonodaja.gov.si/rpsi/r03/predpis_PRAV5533.html" TargetMode="External"/><Relationship Id="rId17" Type="http://schemas.openxmlformats.org/officeDocument/2006/relationships/hyperlink" Target="https://mail-ki.ki.si/owa/redir.aspx?C=DyvALKnG0Ey0qwl1rTTnwh3GWs9tuNIIyoWo6tdxGUIX9RCvmTFj8XIcYffjq-KnTon8o7B2_ZM.&amp;URL=http://www.uradni-list.si/1/objava.jsp?urlid%3d201132%26stevilka%3d1509" TargetMode="External"/><Relationship Id="rId2" Type="http://schemas.openxmlformats.org/officeDocument/2006/relationships/notesSlide" Target="../notesSlides/notesSlide60.xml"/><Relationship Id="rId16" Type="http://schemas.openxmlformats.org/officeDocument/2006/relationships/hyperlink" Target="https://mail-ki.ki.si/owa/redir.aspx?C=DyvALKnG0Ey0qwl1rTTnwh3GWs9tuNIIyoWo6tdxGUIX9RCvmTFj8XIcYffjq-KnTon8o7B2_ZM.&amp;URL=http://zakonodaja.gov.si/rpsi/r05/predpis_PRAV9945.html" TargetMode="External"/><Relationship Id="rId20" Type="http://schemas.openxmlformats.org/officeDocument/2006/relationships/hyperlink" Target="https://mail-ki.ki.si/owa/redir.aspx?C=DyvALKnG0Ey0qwl1rTTnwh3GWs9tuNIIyoWo6tdxGUIX9RCvmTFj8XIcYffjq-KnTon8o7B2_ZM.&amp;URL=http://zakonodaja.gov.si/rpsi/r06/predpis_PRAV6406.html" TargetMode="External"/><Relationship Id="rId1" Type="http://schemas.openxmlformats.org/officeDocument/2006/relationships/slideLayout" Target="../slideLayouts/slideLayout7.xml"/><Relationship Id="rId6" Type="http://schemas.openxmlformats.org/officeDocument/2006/relationships/hyperlink" Target="https://mail-ki.ki.si/owa/redir.aspx?C=DyvALKnG0Ey0qwl1rTTnwh3GWs9tuNIIyoWo6tdxGUIX9RCvmTFj8XIcYffjq-KnTon8o7B2_ZM.&amp;URL=http://www.uradni-list.si/1/objava.jsp?urlid%3d20073%26stevilka%3d102" TargetMode="External"/><Relationship Id="rId11" Type="http://schemas.openxmlformats.org/officeDocument/2006/relationships/hyperlink" Target="https://mail-ki.ki.si/owa/redir.aspx?C=DyvALKnG0Ey0qwl1rTTnwh3GWs9tuNIIyoWo6tdxGUIX9RCvmTFj8XIcYffjq-KnTon8o7B2_ZM.&amp;URL=http://www.uradni-list.si/1/objava.jsp?urlid%3d2009102%26stevilka%3d4510" TargetMode="External"/><Relationship Id="rId5" Type="http://schemas.openxmlformats.org/officeDocument/2006/relationships/hyperlink" Target="https://mail-ki.ki.si/owa/redir.aspx?C=DyvALKnG0Ey0qwl1rTTnwh3GWs9tuNIIyoWo6tdxGUIX9RCvmTFj8XIcYffjq-KnTon8o7B2_ZM.&amp;URL=http://www.uradni-list.si/1/objava.jsp?urlid%3d2006105%26stevilka%3d4491" TargetMode="External"/><Relationship Id="rId15" Type="http://schemas.openxmlformats.org/officeDocument/2006/relationships/hyperlink" Target="https://mail-ki.ki.si/owa/redir.aspx?C=DyvALKnG0Ey0qwl1rTTnwh3GWs9tuNIIyoWo6tdxGUIX9RCvmTFj8XIcYffjq-KnTon8o7B2_ZM.&amp;URL=http://www.uradni-list.si/1/objava.jsp?urlid%3d2009102%26stevilka%3d4512" TargetMode="External"/><Relationship Id="rId10" Type="http://schemas.openxmlformats.org/officeDocument/2006/relationships/hyperlink" Target="https://mail-ki.ki.si/owa/redir.aspx?C=DyvALKnG0Ey0qwl1rTTnwh3GWs9tuNIIyoWo6tdxGUIX9RCvmTFj8XIcYffjq-KnTon8o7B2_ZM.&amp;URL=http://www.uradni-list.si/1/objava.jsp?urlid%3d2007116%26stevilka%3d5809" TargetMode="External"/><Relationship Id="rId19" Type="http://schemas.openxmlformats.org/officeDocument/2006/relationships/hyperlink" Target="https://mail-ki.ki.si/owa/redir.aspx?C=DyvALKnG0Ey0qwl1rTTnwh3GWs9tuNIIyoWo6tdxGUIX9RCvmTFj8XIcYffjq-KnTon8o7B2_ZM.&amp;URL=http://www.uradni-list.si/1/objava.jsp?urlid%3d200528%26stevilka%3d956" TargetMode="External"/><Relationship Id="rId4" Type="http://schemas.openxmlformats.org/officeDocument/2006/relationships/hyperlink" Target="https://mail-ki.ki.si/owa/redir.aspx?C=DyvALKnG0Ey0qwl1rTTnwh3GWs9tuNIIyoWo6tdxGUIX9RCvmTFj8XIcYffjq-KnTon8o7B2_ZM.&amp;URL=http://www.uradni-list.si/1/objava.jsp?urlid%3d2002110%26stevilka%3d5387" TargetMode="External"/><Relationship Id="rId9" Type="http://schemas.openxmlformats.org/officeDocument/2006/relationships/hyperlink" Target="https://mail-ki.ki.si/owa/redir.aspx?C=DyvALKnG0Ey0qwl1rTTnwh3GWs9tuNIIyoWo6tdxGUIX9RCvmTFj8XIcYffjq-KnTon8o7B2_ZM.&amp;URL=http://www.uradni-list.si/1/objava.jsp?urlid%3d2004108%26stevilka%3d4536" TargetMode="External"/><Relationship Id="rId14" Type="http://schemas.openxmlformats.org/officeDocument/2006/relationships/hyperlink" Target="https://mail-ki.ki.si/owa/redir.aspx?C=DyvALKnG0Ey0qwl1rTTnwh3GWs9tuNIIyoWo6tdxGUIX9RCvmTFj8XIcYffjq-KnTon8o7B2_ZM.&amp;URL=http://www.uradni-list.si/1/objava.jsp?urlid%3d200892%26stevilka%3d3927"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60.wmf"/></Relationships>
</file>

<file path=ppt/slides/_rels/slide68.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hyperlink" Target="http://www.uradni-list.si/1/index?edition=199670" TargetMode="External"/><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www.uradni-list.si/1/index?edition=20073" TargetMode="External"/><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hyperlink" Target="http://www.uradni-list.si/1/index?edition=199670"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70.emf"/></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emf"/><Relationship Id="rId7" Type="http://schemas.openxmlformats.org/officeDocument/2006/relationships/image" Target="../media/image75.jpe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wmf"/><Relationship Id="rId4" Type="http://schemas.openxmlformats.org/officeDocument/2006/relationships/image" Target="../media/image72.png"/><Relationship Id="rId9" Type="http://schemas.openxmlformats.org/officeDocument/2006/relationships/image" Target="../media/image77.png"/></Relationships>
</file>

<file path=ppt/slides/_rels/slide79.xml.rels><?xml version="1.0" encoding="UTF-8" standalone="yes"?>
<Relationships xmlns="http://schemas.openxmlformats.org/package/2006/relationships"><Relationship Id="rId3" Type="http://schemas.openxmlformats.org/officeDocument/2006/relationships/hyperlink" Target="http://www.uradni-list.si/1/index?edition=200567" TargetMode="External"/><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78.emf"/></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jpeg"/></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83.xml.rels><?xml version="1.0" encoding="UTF-8" standalone="yes"?>
<Relationships xmlns="http://schemas.openxmlformats.org/package/2006/relationships"><Relationship Id="rId3" Type="http://schemas.openxmlformats.org/officeDocument/2006/relationships/hyperlink" Target="http://www.uradni-list.si/1/index?edition=200752" TargetMode="External"/><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3.jpeg"/><Relationship Id="rId7" Type="http://schemas.openxmlformats.org/officeDocument/2006/relationships/image" Target="../media/image81.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png"/><Relationship Id="rId9" Type="http://schemas.openxmlformats.org/officeDocument/2006/relationships/image" Target="../media/image98.jpeg"/></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94.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7.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jpeg"/></Relationships>
</file>

<file path=ppt/slides/_rels/slide9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012" y="908720"/>
            <a:ext cx="4768086" cy="48965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Pravokotnik 1"/>
          <p:cNvSpPr/>
          <p:nvPr/>
        </p:nvSpPr>
        <p:spPr>
          <a:xfrm>
            <a:off x="179511" y="144255"/>
            <a:ext cx="3888433" cy="640175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lgn="ctr"/>
            <a:r>
              <a:rPr lang="sl-SI" sz="3200" b="1" dirty="0">
                <a:solidFill>
                  <a:srgbClr val="FF0000"/>
                </a:solidFill>
                <a:latin typeface="Comic Sans MS" panose="030F0702030302020204" pitchFamily="66" charset="0"/>
              </a:rPr>
              <a:t>Kaj </a:t>
            </a:r>
            <a:r>
              <a:rPr lang="sl-SI" sz="3200" b="1" dirty="0" smtClean="0">
                <a:solidFill>
                  <a:srgbClr val="FF0000"/>
                </a:solidFill>
                <a:latin typeface="Comic Sans MS" panose="030F0702030302020204" pitchFamily="66" charset="0"/>
              </a:rPr>
              <a:t>so kemikalije? </a:t>
            </a:r>
            <a:endParaRPr lang="sl-SI" sz="3200" b="1" dirty="0">
              <a:solidFill>
                <a:srgbClr val="FF0000"/>
              </a:solidFill>
              <a:latin typeface="Comic Sans MS" panose="030F0702030302020204" pitchFamily="66" charset="0"/>
            </a:endParaRPr>
          </a:p>
          <a:p>
            <a:pPr lvl="0"/>
            <a:endParaRPr lang="sl-SI" sz="2000" b="1" dirty="0">
              <a:solidFill>
                <a:prstClr val="black"/>
              </a:solidFill>
              <a:latin typeface="Comic Sans MS" panose="030F0702030302020204" pitchFamily="66" charset="0"/>
            </a:endParaRPr>
          </a:p>
          <a:p>
            <a:pPr lvl="0"/>
            <a:r>
              <a:rPr lang="sl-SI" sz="2800" b="1" dirty="0">
                <a:solidFill>
                  <a:srgbClr val="008000"/>
                </a:solidFill>
                <a:latin typeface="Comic Sans MS" panose="030F0702030302020204" pitchFamily="66" charset="0"/>
              </a:rPr>
              <a:t>Konvencijo št. 170 MOD o varnosti pri uporabi kemikalij na delu (1990) se izraz »</a:t>
            </a:r>
            <a:r>
              <a:rPr lang="sl-SI" sz="2800" b="1" dirty="0" smtClean="0">
                <a:solidFill>
                  <a:srgbClr val="008000"/>
                </a:solidFill>
                <a:latin typeface="Comic Sans MS" panose="030F0702030302020204" pitchFamily="66" charset="0"/>
              </a:rPr>
              <a:t>kemikalije« </a:t>
            </a:r>
            <a:r>
              <a:rPr lang="sl-SI" sz="2800" b="1" dirty="0">
                <a:solidFill>
                  <a:srgbClr val="008000"/>
                </a:solidFill>
                <a:latin typeface="Comic Sans MS" panose="030F0702030302020204" pitchFamily="66" charset="0"/>
              </a:rPr>
              <a:t>uporablja za</a:t>
            </a:r>
            <a:r>
              <a:rPr lang="sl-SI" sz="2800" b="1" dirty="0" smtClean="0">
                <a:solidFill>
                  <a:srgbClr val="008000"/>
                </a:solidFill>
                <a:latin typeface="Comic Sans MS" panose="030F0702030302020204" pitchFamily="66" charset="0"/>
              </a:rPr>
              <a:t>:</a:t>
            </a:r>
          </a:p>
          <a:p>
            <a:pPr lvl="0"/>
            <a:endParaRPr lang="sl-SI" sz="2000" b="1" dirty="0" smtClean="0">
              <a:solidFill>
                <a:srgbClr val="008000"/>
              </a:solidFill>
              <a:latin typeface="Comic Sans MS" panose="030F0702030302020204" pitchFamily="66" charset="0"/>
            </a:endParaRPr>
          </a:p>
          <a:p>
            <a:pPr marL="457200" indent="-457200">
              <a:buFont typeface="Wingdings" panose="05000000000000000000" pitchFamily="2" charset="2"/>
              <a:buChar char="Ø"/>
            </a:pPr>
            <a:r>
              <a:rPr lang="sl-SI" sz="2800" b="1" dirty="0">
                <a:solidFill>
                  <a:srgbClr val="0000FF"/>
                </a:solidFill>
                <a:latin typeface="Comic Sans MS" panose="030F0702030302020204" pitchFamily="66" charset="0"/>
              </a:rPr>
              <a:t>kemične elemente in spojine, </a:t>
            </a:r>
          </a:p>
          <a:p>
            <a:pPr marL="457200" indent="-457200">
              <a:buFont typeface="Wingdings" panose="05000000000000000000" pitchFamily="2" charset="2"/>
              <a:buChar char="Ø"/>
            </a:pPr>
            <a:r>
              <a:rPr lang="sl-SI" sz="2800" b="1" dirty="0">
                <a:solidFill>
                  <a:srgbClr val="0000FF"/>
                </a:solidFill>
                <a:latin typeface="Comic Sans MS" panose="030F0702030302020204" pitchFamily="66" charset="0"/>
              </a:rPr>
              <a:t>njihove mešanice (naravne in sintetične). </a:t>
            </a:r>
          </a:p>
          <a:p>
            <a:pPr lvl="0"/>
            <a:endParaRPr lang="sl-SI" sz="2800" b="1" dirty="0">
              <a:solidFill>
                <a:prstClr val="black"/>
              </a:solidFill>
              <a:latin typeface="Comic Sans MS" panose="030F0702030302020204" pitchFamily="66" charset="0"/>
            </a:endParaRPr>
          </a:p>
        </p:txBody>
      </p:sp>
    </p:spTree>
    <p:extLst>
      <p:ext uri="{BB962C8B-B14F-4D97-AF65-F5344CB8AC3E}">
        <p14:creationId xmlns:p14="http://schemas.microsoft.com/office/powerpoint/2010/main" val="282235563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92088"/>
            <a:ext cx="8513762" cy="6335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760460"/>
      </p:ext>
    </p:extLst>
  </p:cSld>
  <p:clrMapOvr>
    <a:masterClrMapping/>
  </p:clrMapOvr>
  <p:transition>
    <p:wheel spokes="3"/>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248519" y="260648"/>
            <a:ext cx="8712968" cy="6291466"/>
          </a:xfrm>
          <a:prstGeom prst="rect">
            <a:avLst/>
          </a:prstGeom>
        </p:spPr>
        <p:txBody>
          <a:bodyPr wrap="square">
            <a:spAutoFit/>
          </a:bodyPr>
          <a:lstStyle/>
          <a:p>
            <a:pPr algn="just">
              <a:lnSpc>
                <a:spcPct val="115000"/>
              </a:lnSpc>
              <a:spcAft>
                <a:spcPts val="0"/>
              </a:spcAft>
            </a:pPr>
            <a:r>
              <a:rPr lang="sl-SI" sz="2400" b="1" dirty="0">
                <a:latin typeface="Comic Sans MS" panose="030F0702030302020204" pitchFamily="66" charset="0"/>
                <a:ea typeface="Times New Roman"/>
                <a:cs typeface="Times New Roman"/>
              </a:rPr>
              <a:t>Na splošno velja, da mora jakost alarmnih signalov zagotavljati slišnost v vseh delih alarmnega področja, praksa pa je, da doseže jakost alarmnih signalov vsaj 75 </a:t>
            </a:r>
            <a:r>
              <a:rPr lang="sl-SI" sz="2400" b="1" dirty="0" err="1">
                <a:latin typeface="Comic Sans MS" panose="030F0702030302020204" pitchFamily="66" charset="0"/>
                <a:ea typeface="Times New Roman"/>
                <a:cs typeface="Times New Roman"/>
              </a:rPr>
              <a:t>dBA</a:t>
            </a:r>
            <a:r>
              <a:rPr lang="sl-SI" sz="2400" b="1" dirty="0">
                <a:latin typeface="Comic Sans MS" panose="030F0702030302020204" pitchFamily="66" charset="0"/>
                <a:ea typeface="Times New Roman"/>
                <a:cs typeface="Times New Roman"/>
              </a:rPr>
              <a:t> v najoddaljenejši točki objekta.</a:t>
            </a:r>
          </a:p>
          <a:p>
            <a:pPr algn="just">
              <a:lnSpc>
                <a:spcPct val="115000"/>
              </a:lnSpc>
              <a:spcAft>
                <a:spcPts val="0"/>
              </a:spcAft>
            </a:pPr>
            <a:r>
              <a:rPr lang="sl-SI" sz="2400" b="1" dirty="0">
                <a:latin typeface="Comic Sans MS" panose="030F0702030302020204" pitchFamily="66" charset="0"/>
                <a:ea typeface="Times New Roman"/>
                <a:cs typeface="Times New Roman"/>
              </a:rPr>
              <a:t> </a:t>
            </a:r>
          </a:p>
          <a:p>
            <a:pPr algn="ctr">
              <a:spcAft>
                <a:spcPts val="0"/>
              </a:spcAft>
            </a:pPr>
            <a:r>
              <a:rPr lang="sl-SI" sz="2400" b="1" dirty="0">
                <a:solidFill>
                  <a:srgbClr val="000000"/>
                </a:solidFill>
                <a:latin typeface="Comic Sans MS" panose="030F0702030302020204" pitchFamily="66" charset="0"/>
                <a:ea typeface="Times New Roman"/>
              </a:rPr>
              <a:t>Vgrajeni gasilni sistemi s tekočimi gasili, plini in praški </a:t>
            </a:r>
          </a:p>
          <a:p>
            <a:pPr algn="just">
              <a:spcAft>
                <a:spcPts val="0"/>
              </a:spcAft>
            </a:pPr>
            <a:endParaRPr lang="sl-SI" sz="2400" b="1" dirty="0" smtClean="0">
              <a:solidFill>
                <a:srgbClr val="000000"/>
              </a:solidFill>
              <a:latin typeface="Comic Sans MS" panose="030F0702030302020204" pitchFamily="66" charset="0"/>
              <a:ea typeface="Times New Roman"/>
            </a:endParaRPr>
          </a:p>
          <a:p>
            <a:pPr algn="just">
              <a:spcAft>
                <a:spcPts val="0"/>
              </a:spcAft>
            </a:pPr>
            <a:r>
              <a:rPr lang="sl-SI" sz="2400" b="1" dirty="0" smtClean="0">
                <a:solidFill>
                  <a:srgbClr val="000000"/>
                </a:solidFill>
                <a:latin typeface="Comic Sans MS" panose="030F0702030302020204" pitchFamily="66" charset="0"/>
                <a:ea typeface="Times New Roman"/>
              </a:rPr>
              <a:t>Najpogosteje </a:t>
            </a:r>
            <a:r>
              <a:rPr lang="sl-SI" sz="2400" b="1" dirty="0">
                <a:solidFill>
                  <a:srgbClr val="000000"/>
                </a:solidFill>
                <a:latin typeface="Comic Sans MS" panose="030F0702030302020204" pitchFamily="66" charset="0"/>
                <a:ea typeface="Times New Roman"/>
              </a:rPr>
              <a:t>jih delimo glede na gasilo: </a:t>
            </a:r>
            <a:endParaRPr lang="sl-SI" sz="2400" b="1" dirty="0" smtClean="0">
              <a:solidFill>
                <a:srgbClr val="000000"/>
              </a:solidFill>
              <a:latin typeface="Comic Sans MS" panose="030F0702030302020204" pitchFamily="66" charset="0"/>
              <a:ea typeface="Times New Roman"/>
            </a:endParaRPr>
          </a:p>
          <a:p>
            <a:pPr algn="just">
              <a:spcAft>
                <a:spcPts val="0"/>
              </a:spcAft>
            </a:pPr>
            <a:endParaRPr lang="sl-SI" sz="2400" b="1" dirty="0">
              <a:solidFill>
                <a:srgbClr val="000000"/>
              </a:solidFill>
              <a:latin typeface="Comic Sans MS" panose="030F0702030302020204" pitchFamily="66" charset="0"/>
              <a:ea typeface="Times New Roman"/>
            </a:endParaRPr>
          </a:p>
          <a:p>
            <a:pPr algn="just">
              <a:spcAft>
                <a:spcPts val="125"/>
              </a:spcAft>
            </a:pPr>
            <a:r>
              <a:rPr lang="sl-SI" sz="2400" b="1" dirty="0">
                <a:solidFill>
                  <a:srgbClr val="000000"/>
                </a:solidFill>
                <a:latin typeface="Comic Sans MS" panose="030F0702030302020204" pitchFamily="66" charset="0"/>
                <a:ea typeface="Times New Roman"/>
              </a:rPr>
              <a:t>Vgrajeni gasilni sistemi z vodo; </a:t>
            </a:r>
          </a:p>
          <a:p>
            <a:pPr algn="just">
              <a:spcAft>
                <a:spcPts val="0"/>
              </a:spcAft>
            </a:pPr>
            <a:r>
              <a:rPr lang="sl-SI" sz="2400" b="1" dirty="0" err="1" smtClean="0">
                <a:solidFill>
                  <a:srgbClr val="000000"/>
                </a:solidFill>
                <a:latin typeface="Comic Sans MS" panose="030F0702030302020204" pitchFamily="66" charset="0"/>
                <a:ea typeface="Times New Roman"/>
              </a:rPr>
              <a:t>Sprinklerski</a:t>
            </a:r>
            <a:r>
              <a:rPr lang="sl-SI" sz="2400" b="1" dirty="0" smtClean="0">
                <a:solidFill>
                  <a:srgbClr val="000000"/>
                </a:solidFill>
                <a:latin typeface="Comic Sans MS" panose="030F0702030302020204" pitchFamily="66" charset="0"/>
                <a:ea typeface="Times New Roman"/>
              </a:rPr>
              <a:t> </a:t>
            </a:r>
            <a:r>
              <a:rPr lang="sl-SI" sz="2400" b="1" dirty="0">
                <a:solidFill>
                  <a:srgbClr val="000000"/>
                </a:solidFill>
                <a:latin typeface="Comic Sans MS" panose="030F0702030302020204" pitchFamily="66" charset="0"/>
                <a:ea typeface="Times New Roman"/>
              </a:rPr>
              <a:t>sistem za gašenje z vodo </a:t>
            </a:r>
          </a:p>
          <a:p>
            <a:pPr algn="just">
              <a:spcAft>
                <a:spcPts val="0"/>
              </a:spcAft>
            </a:pPr>
            <a:r>
              <a:rPr lang="sl-SI" sz="2400" b="1" dirty="0">
                <a:solidFill>
                  <a:srgbClr val="000000"/>
                </a:solidFill>
                <a:latin typeface="Comic Sans MS" panose="030F0702030302020204" pitchFamily="66" charset="0"/>
                <a:ea typeface="Times New Roman"/>
              </a:rPr>
              <a:t>Eden najstarejših avtomatskih vgrajenih gasilnih sistemih je t. i. </a:t>
            </a:r>
            <a:r>
              <a:rPr lang="sl-SI" sz="2400" b="1" dirty="0" err="1">
                <a:solidFill>
                  <a:srgbClr val="000000"/>
                </a:solidFill>
                <a:latin typeface="Comic Sans MS" panose="030F0702030302020204" pitchFamily="66" charset="0"/>
                <a:ea typeface="Times New Roman"/>
              </a:rPr>
              <a:t>sprinklerski</a:t>
            </a:r>
            <a:r>
              <a:rPr lang="sl-SI" sz="2400" b="1" dirty="0">
                <a:solidFill>
                  <a:srgbClr val="000000"/>
                </a:solidFill>
                <a:latin typeface="Comic Sans MS" panose="030F0702030302020204" pitchFamily="66" charset="0"/>
                <a:ea typeface="Times New Roman"/>
              </a:rPr>
              <a:t> sistem za gašenje z vodo. </a:t>
            </a:r>
            <a:endParaRPr lang="sl-SI" sz="2400" b="1" dirty="0" smtClean="0">
              <a:solidFill>
                <a:srgbClr val="000000"/>
              </a:solidFill>
              <a:latin typeface="Comic Sans MS" panose="030F0702030302020204" pitchFamily="66" charset="0"/>
              <a:ea typeface="Times New Roman"/>
            </a:endParaRPr>
          </a:p>
          <a:p>
            <a:pPr algn="just">
              <a:spcAft>
                <a:spcPts val="0"/>
              </a:spcAft>
            </a:pPr>
            <a:r>
              <a:rPr lang="sl-SI" sz="2400" b="1" dirty="0" smtClean="0">
                <a:solidFill>
                  <a:srgbClr val="000000"/>
                </a:solidFill>
                <a:latin typeface="Comic Sans MS" panose="030F0702030302020204" pitchFamily="66" charset="0"/>
                <a:ea typeface="Times New Roman"/>
              </a:rPr>
              <a:t>Ob </a:t>
            </a:r>
            <a:r>
              <a:rPr lang="sl-SI" sz="2400" b="1" dirty="0">
                <a:solidFill>
                  <a:srgbClr val="000000"/>
                </a:solidFill>
                <a:latin typeface="Comic Sans MS" panose="030F0702030302020204" pitchFamily="66" charset="0"/>
                <a:ea typeface="Times New Roman"/>
              </a:rPr>
              <a:t>nenehnem razvoju predstavlja danes </a:t>
            </a:r>
            <a:r>
              <a:rPr lang="sl-SI" sz="2400" b="1" dirty="0" err="1">
                <a:solidFill>
                  <a:srgbClr val="000000"/>
                </a:solidFill>
                <a:latin typeface="Comic Sans MS" panose="030F0702030302020204" pitchFamily="66" charset="0"/>
                <a:ea typeface="Times New Roman"/>
              </a:rPr>
              <a:t>sprinklerski</a:t>
            </a:r>
            <a:r>
              <a:rPr lang="sl-SI" sz="2400" b="1" dirty="0">
                <a:solidFill>
                  <a:srgbClr val="000000"/>
                </a:solidFill>
                <a:latin typeface="Comic Sans MS" panose="030F0702030302020204" pitchFamily="66" charset="0"/>
                <a:ea typeface="Times New Roman"/>
              </a:rPr>
              <a:t> sistem predvsem zanesljivo napravo za gašenje ali nadzor nad razvojem požara v objektu.</a:t>
            </a:r>
            <a:endParaRPr lang="sl-SI" sz="2400" b="1" dirty="0">
              <a:solidFill>
                <a:srgbClr val="000000"/>
              </a:solidFill>
              <a:effectLst/>
              <a:latin typeface="Comic Sans MS" panose="030F0702030302020204" pitchFamily="66" charset="0"/>
              <a:ea typeface="Times New Roman"/>
            </a:endParaRPr>
          </a:p>
        </p:txBody>
      </p:sp>
    </p:spTree>
    <p:extLst>
      <p:ext uri="{BB962C8B-B14F-4D97-AF65-F5344CB8AC3E}">
        <p14:creationId xmlns:p14="http://schemas.microsoft.com/office/powerpoint/2010/main" val="3504863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314797" y="188640"/>
            <a:ext cx="8424936" cy="6463308"/>
          </a:xfrm>
          <a:prstGeom prst="rect">
            <a:avLst/>
          </a:prstGeom>
        </p:spPr>
        <p:txBody>
          <a:bodyPr wrap="square">
            <a:spAutoFit/>
          </a:bodyPr>
          <a:lstStyle/>
          <a:p>
            <a:pPr algn="just">
              <a:lnSpc>
                <a:spcPct val="115000"/>
              </a:lnSpc>
              <a:spcAft>
                <a:spcPts val="0"/>
              </a:spcAft>
            </a:pPr>
            <a:r>
              <a:rPr lang="sl-SI" sz="2000" b="1" dirty="0">
                <a:solidFill>
                  <a:srgbClr val="0000FF"/>
                </a:solidFill>
                <a:latin typeface="Comic Sans MS" panose="030F0702030302020204" pitchFamily="66" charset="0"/>
                <a:ea typeface="Times New Roman"/>
                <a:cs typeface="Times New Roman"/>
              </a:rPr>
              <a:t>Požarna straža</a:t>
            </a:r>
            <a:r>
              <a:rPr lang="sl-SI" sz="2000" b="1" dirty="0" smtClean="0">
                <a:solidFill>
                  <a:srgbClr val="0000FF"/>
                </a:solidFill>
                <a:latin typeface="Comic Sans MS" panose="030F0702030302020204" pitchFamily="66" charset="0"/>
                <a:ea typeface="Times New Roman"/>
                <a:cs typeface="Times New Roman"/>
              </a:rPr>
              <a:t>;</a:t>
            </a:r>
          </a:p>
          <a:p>
            <a:pPr algn="just">
              <a:lnSpc>
                <a:spcPct val="115000"/>
              </a:lnSpc>
              <a:spcAft>
                <a:spcPts val="0"/>
              </a:spcAft>
            </a:pPr>
            <a:endParaRPr lang="sl-SI" sz="2000" b="1" dirty="0">
              <a:latin typeface="Comic Sans MS" panose="030F0702030302020204" pitchFamily="66" charset="0"/>
              <a:ea typeface="Times New Roman"/>
              <a:cs typeface="Times New Roman"/>
            </a:endParaRPr>
          </a:p>
          <a:p>
            <a:pPr algn="just">
              <a:lnSpc>
                <a:spcPct val="115000"/>
              </a:lnSpc>
              <a:spcAft>
                <a:spcPts val="0"/>
              </a:spcAft>
            </a:pPr>
            <a:r>
              <a:rPr lang="sl-SI" sz="2000" b="1" dirty="0">
                <a:latin typeface="Comic Sans MS" panose="030F0702030302020204" pitchFamily="66" charset="0"/>
                <a:ea typeface="Times New Roman"/>
                <a:cs typeface="Times New Roman"/>
              </a:rPr>
              <a:t>je  varovanje objektov, drugega premoženja ter javnih prireditev, ki jo opravljajo na območju občine tisti gasilci in gasilske enote, ki izvajajo javno gasilsko službo v skladu s tem zakonom na območju te občine, če z operativnim gasilskim načrtom občine ali z zakonom ni določeno drugače. </a:t>
            </a:r>
            <a:endParaRPr lang="sl-SI" sz="2000" b="1" dirty="0" smtClean="0">
              <a:latin typeface="Comic Sans MS" panose="030F0702030302020204" pitchFamily="66" charset="0"/>
              <a:ea typeface="Times New Roman"/>
              <a:cs typeface="Times New Roman"/>
            </a:endParaRPr>
          </a:p>
          <a:p>
            <a:pPr algn="just">
              <a:lnSpc>
                <a:spcPct val="115000"/>
              </a:lnSpc>
              <a:spcAft>
                <a:spcPts val="0"/>
              </a:spcAft>
            </a:pPr>
            <a:endParaRPr lang="sl-SI" sz="2000" b="1" dirty="0">
              <a:latin typeface="Comic Sans MS" panose="030F0702030302020204" pitchFamily="66" charset="0"/>
              <a:ea typeface="Times New Roman"/>
              <a:cs typeface="Times New Roman"/>
            </a:endParaRPr>
          </a:p>
          <a:p>
            <a:pPr algn="just">
              <a:lnSpc>
                <a:spcPct val="115000"/>
              </a:lnSpc>
              <a:spcAft>
                <a:spcPts val="0"/>
              </a:spcAft>
            </a:pPr>
            <a:r>
              <a:rPr lang="sl-SI" sz="2000" b="1" dirty="0" smtClean="0">
                <a:latin typeface="Comic Sans MS" panose="030F0702030302020204" pitchFamily="66" charset="0"/>
                <a:ea typeface="Times New Roman"/>
                <a:cs typeface="Times New Roman"/>
              </a:rPr>
              <a:t>Stroški </a:t>
            </a:r>
            <a:r>
              <a:rPr lang="sl-SI" sz="2000" b="1" dirty="0">
                <a:latin typeface="Comic Sans MS" panose="030F0702030302020204" pitchFamily="66" charset="0"/>
                <a:ea typeface="Times New Roman"/>
                <a:cs typeface="Times New Roman"/>
              </a:rPr>
              <a:t>izvajanja gasilskih operativnih nalog po tem členu bremenijo lastnika ali </a:t>
            </a:r>
            <a:r>
              <a:rPr lang="sl-SI" sz="2000" b="1" dirty="0" err="1">
                <a:latin typeface="Comic Sans MS" panose="030F0702030302020204" pitchFamily="66" charset="0"/>
                <a:ea typeface="Times New Roman"/>
                <a:cs typeface="Times New Roman"/>
              </a:rPr>
              <a:t>upravljalca</a:t>
            </a:r>
            <a:r>
              <a:rPr lang="sl-SI" sz="2000" b="1" dirty="0">
                <a:latin typeface="Comic Sans MS" panose="030F0702030302020204" pitchFamily="66" charset="0"/>
                <a:ea typeface="Times New Roman"/>
                <a:cs typeface="Times New Roman"/>
              </a:rPr>
              <a:t> objekta in premoženja oziroma organizatorja javne prireditve.</a:t>
            </a:r>
          </a:p>
          <a:p>
            <a:pPr algn="just">
              <a:lnSpc>
                <a:spcPct val="115000"/>
              </a:lnSpc>
              <a:spcAft>
                <a:spcPts val="0"/>
              </a:spcAft>
            </a:pPr>
            <a:r>
              <a:rPr lang="sl-SI" sz="2000" b="1" u="sng" dirty="0">
                <a:solidFill>
                  <a:srgbClr val="0000FF"/>
                </a:solidFill>
                <a:latin typeface="Comic Sans MS" panose="030F0702030302020204" pitchFamily="66" charset="0"/>
                <a:ea typeface="Times New Roman"/>
                <a:cs typeface="Times New Roman"/>
              </a:rPr>
              <a:t>Načrt evakuacije </a:t>
            </a:r>
            <a:r>
              <a:rPr lang="sl-SI" sz="2000" b="1" dirty="0" smtClean="0">
                <a:latin typeface="Comic Sans MS" panose="030F0702030302020204" pitchFamily="66" charset="0"/>
                <a:ea typeface="Times New Roman"/>
                <a:cs typeface="Times New Roman"/>
              </a:rPr>
              <a:t>je </a:t>
            </a:r>
            <a:r>
              <a:rPr lang="sl-SI" sz="2000" b="1" dirty="0">
                <a:latin typeface="Comic Sans MS" panose="030F0702030302020204" pitchFamily="66" charset="0"/>
                <a:ea typeface="Times New Roman"/>
                <a:cs typeface="Times New Roman"/>
              </a:rPr>
              <a:t>grafični prikaz objekta ali delov objekta, ki prikazujejo možnost urejenega gibanja oseb na varno mesto ob požaru ali drugi nevarnosti, v katerem mora biti vrisan položaj posamezne sobe ali posameznega prostora oziroma točka nahajanja, evakuacijska pot, zbirno mesto, mesta, kjer so nameščeni gasilniki, hidranti s poltogo cevjo ter položaj ročnih javljalnikov požara. </a:t>
            </a:r>
          </a:p>
        </p:txBody>
      </p:sp>
    </p:spTree>
    <p:extLst>
      <p:ext uri="{BB962C8B-B14F-4D97-AF65-F5344CB8AC3E}">
        <p14:creationId xmlns:p14="http://schemas.microsoft.com/office/powerpoint/2010/main" val="986361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251520" y="188640"/>
            <a:ext cx="3672408" cy="3914918"/>
          </a:xfrm>
          <a:prstGeom prst="rect">
            <a:avLst/>
          </a:prstGeom>
        </p:spPr>
        <p:txBody>
          <a:bodyPr wrap="square">
            <a:spAutoFit/>
          </a:bodyPr>
          <a:lstStyle/>
          <a:p>
            <a:pPr algn="just">
              <a:lnSpc>
                <a:spcPct val="115000"/>
              </a:lnSpc>
              <a:spcAft>
                <a:spcPts val="0"/>
              </a:spcAft>
            </a:pPr>
            <a:r>
              <a:rPr lang="sl-SI" sz="2400" b="1" dirty="0">
                <a:latin typeface="Comic Sans MS" panose="030F0702030302020204" pitchFamily="66" charset="0"/>
                <a:ea typeface="Times New Roman"/>
                <a:cs typeface="Times New Roman"/>
              </a:rPr>
              <a:t>Načrt evakuacije moramo znati razbrati, zato najprej poiščemo točko nahajanja v prostoru / objektu. Nato sledimo smeri evakuacije po najbližji možni poti, ki vodi do izhoda / varni prostor. </a:t>
            </a:r>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4067944" y="279454"/>
            <a:ext cx="4730923" cy="6107926"/>
          </a:xfrm>
          <a:prstGeom prst="rect">
            <a:avLst/>
          </a:prstGeom>
          <a:noFill/>
        </p:spPr>
      </p:pic>
    </p:spTree>
    <p:extLst>
      <p:ext uri="{BB962C8B-B14F-4D97-AF65-F5344CB8AC3E}">
        <p14:creationId xmlns:p14="http://schemas.microsoft.com/office/powerpoint/2010/main" val="1093624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300251" y="116632"/>
            <a:ext cx="8640960" cy="6795515"/>
          </a:xfrm>
          <a:prstGeom prst="rect">
            <a:avLst/>
          </a:prstGeom>
        </p:spPr>
        <p:txBody>
          <a:bodyPr wrap="square">
            <a:spAutoFit/>
          </a:bodyPr>
          <a:lstStyle/>
          <a:p>
            <a:pPr algn="just">
              <a:lnSpc>
                <a:spcPct val="115000"/>
              </a:lnSpc>
              <a:spcAft>
                <a:spcPts val="0"/>
              </a:spcAft>
            </a:pPr>
            <a:r>
              <a:rPr lang="sl-SI" b="1" u="sng" dirty="0">
                <a:latin typeface="Comic Sans MS" panose="030F0702030302020204" pitchFamily="66" charset="0"/>
                <a:ea typeface="Times New Roman"/>
                <a:cs typeface="Times New Roman"/>
              </a:rPr>
              <a:t>Požarni načrt </a:t>
            </a:r>
            <a:endParaRPr lang="sl-SI" sz="1600" b="1" dirty="0">
              <a:latin typeface="Comic Sans MS" panose="030F0702030302020204" pitchFamily="66" charset="0"/>
              <a:ea typeface="Times New Roman"/>
              <a:cs typeface="Times New Roman"/>
            </a:endParaRPr>
          </a:p>
          <a:p>
            <a:pPr algn="just">
              <a:lnSpc>
                <a:spcPct val="115000"/>
              </a:lnSpc>
              <a:spcAft>
                <a:spcPts val="0"/>
              </a:spcAft>
            </a:pPr>
            <a:r>
              <a:rPr lang="sl-SI" b="1" dirty="0">
                <a:latin typeface="Comic Sans MS" panose="030F0702030302020204" pitchFamily="66" charset="0"/>
                <a:ea typeface="Times New Roman"/>
                <a:cs typeface="Times New Roman"/>
              </a:rPr>
              <a:t>je grafični prikaz situacije objekta in delov objekta z označenimi nevarnostmi ter sistemi, napravami in sredstvi za preventivno in aktivno požarno zaščito, s katerim se zmanjšuje nevarnost nastanka požara oziroma zagotavlja učinkovito gašenje, če do požara pride. Namenjen je uporabnikom objekta, gasilcem in drugim reševalcem.</a:t>
            </a:r>
            <a:endParaRPr lang="sl-SI" sz="1600" b="1" dirty="0">
              <a:latin typeface="Comic Sans MS" panose="030F0702030302020204" pitchFamily="66" charset="0"/>
              <a:ea typeface="Times New Roman"/>
              <a:cs typeface="Times New Roman"/>
            </a:endParaRPr>
          </a:p>
          <a:p>
            <a:pPr algn="just">
              <a:lnSpc>
                <a:spcPct val="115000"/>
              </a:lnSpc>
              <a:spcAft>
                <a:spcPts val="0"/>
              </a:spcAft>
            </a:pPr>
            <a:r>
              <a:rPr lang="sl-SI" sz="2000" b="1" dirty="0">
                <a:latin typeface="Comic Sans MS" panose="030F0702030302020204" pitchFamily="66" charset="0"/>
                <a:ea typeface="Times New Roman"/>
                <a:cs typeface="Times New Roman"/>
              </a:rPr>
              <a:t> </a:t>
            </a:r>
            <a:endParaRPr lang="sl-SI" sz="1600" b="1" dirty="0">
              <a:latin typeface="Comic Sans MS" panose="030F0702030302020204" pitchFamily="66" charset="0"/>
              <a:ea typeface="Times New Roman"/>
              <a:cs typeface="Times New Roman"/>
            </a:endParaRPr>
          </a:p>
          <a:p>
            <a:pPr algn="just">
              <a:lnSpc>
                <a:spcPct val="115000"/>
              </a:lnSpc>
              <a:spcAft>
                <a:spcPts val="0"/>
              </a:spcAft>
            </a:pPr>
            <a:r>
              <a:rPr lang="sl-SI" b="1" dirty="0">
                <a:latin typeface="Comic Sans MS" panose="030F0702030302020204" pitchFamily="66" charset="0"/>
                <a:ea typeface="Times New Roman"/>
                <a:cs typeface="Times New Roman"/>
              </a:rPr>
              <a:t>Požarni načrt mora vsebovati prikaz objekta v prostoru in prikaz požarne varnosti objekta.</a:t>
            </a:r>
            <a:endParaRPr lang="sl-SI" sz="1600" b="1" dirty="0">
              <a:latin typeface="Comic Sans MS" panose="030F0702030302020204" pitchFamily="66" charset="0"/>
              <a:ea typeface="Times New Roman"/>
              <a:cs typeface="Times New Roman"/>
            </a:endParaRPr>
          </a:p>
          <a:p>
            <a:pPr algn="just">
              <a:lnSpc>
                <a:spcPct val="115000"/>
              </a:lnSpc>
              <a:spcAft>
                <a:spcPts val="0"/>
              </a:spcAft>
            </a:pPr>
            <a:r>
              <a:rPr lang="sl-SI" b="1" dirty="0">
                <a:latin typeface="Comic Sans MS" panose="030F0702030302020204" pitchFamily="66" charset="0"/>
                <a:ea typeface="Times New Roman"/>
                <a:cs typeface="Times New Roman"/>
              </a:rPr>
              <a:t> </a:t>
            </a:r>
            <a:endParaRPr lang="sl-SI" sz="1600" b="1" dirty="0">
              <a:latin typeface="Comic Sans MS" panose="030F0702030302020204" pitchFamily="66" charset="0"/>
              <a:ea typeface="Times New Roman"/>
              <a:cs typeface="Times New Roman"/>
            </a:endParaRPr>
          </a:p>
          <a:p>
            <a:pPr algn="just">
              <a:lnSpc>
                <a:spcPct val="115000"/>
              </a:lnSpc>
              <a:spcAft>
                <a:spcPts val="0"/>
              </a:spcAft>
            </a:pPr>
            <a:r>
              <a:rPr lang="sl-SI" b="1" dirty="0">
                <a:latin typeface="Comic Sans MS" panose="030F0702030302020204" pitchFamily="66" charset="0"/>
                <a:ea typeface="Times New Roman"/>
                <a:cs typeface="Times New Roman"/>
              </a:rPr>
              <a:t>Prikaz objekta v prostoru mora zajemati podatke o:</a:t>
            </a:r>
            <a:endParaRPr lang="sl-SI" sz="1600" b="1" dirty="0">
              <a:latin typeface="Comic Sans MS" panose="030F0702030302020204" pitchFamily="66" charset="0"/>
              <a:ea typeface="Times New Roman"/>
              <a:cs typeface="Times New Roman"/>
            </a:endParaRPr>
          </a:p>
          <a:p>
            <a:pPr algn="just">
              <a:lnSpc>
                <a:spcPct val="115000"/>
              </a:lnSpc>
              <a:spcAft>
                <a:spcPts val="0"/>
              </a:spcAft>
            </a:pPr>
            <a:r>
              <a:rPr lang="sl-SI" b="1" dirty="0">
                <a:latin typeface="Comic Sans MS" panose="030F0702030302020204" pitchFamily="66" charset="0"/>
                <a:ea typeface="Times New Roman"/>
                <a:cs typeface="Times New Roman"/>
              </a:rPr>
              <a:t/>
            </a:r>
            <a:br>
              <a:rPr lang="sl-SI" b="1" dirty="0">
                <a:latin typeface="Comic Sans MS" panose="030F0702030302020204" pitchFamily="66" charset="0"/>
                <a:ea typeface="Times New Roman"/>
                <a:cs typeface="Times New Roman"/>
              </a:rPr>
            </a:br>
            <a:r>
              <a:rPr lang="sl-SI" b="1" dirty="0">
                <a:latin typeface="Comic Sans MS" panose="030F0702030302020204" pitchFamily="66" charset="0"/>
                <a:ea typeface="Times New Roman"/>
                <a:cs typeface="Times New Roman"/>
              </a:rPr>
              <a:t>1. legi in namembnosti vseh objektov na zemljišču;</a:t>
            </a:r>
            <a:endParaRPr lang="sl-SI" sz="1600" b="1" dirty="0">
              <a:latin typeface="Comic Sans MS" panose="030F0702030302020204" pitchFamily="66" charset="0"/>
              <a:ea typeface="Times New Roman"/>
              <a:cs typeface="Times New Roman"/>
            </a:endParaRPr>
          </a:p>
          <a:p>
            <a:pPr algn="just">
              <a:lnSpc>
                <a:spcPct val="115000"/>
              </a:lnSpc>
              <a:spcAft>
                <a:spcPts val="0"/>
              </a:spcAft>
            </a:pPr>
            <a:r>
              <a:rPr lang="sl-SI" b="1" dirty="0">
                <a:latin typeface="Comic Sans MS" panose="030F0702030302020204" pitchFamily="66" charset="0"/>
                <a:ea typeface="Times New Roman"/>
                <a:cs typeface="Times New Roman"/>
              </a:rPr>
              <a:t>2. stopnji požarne obremenitve;</a:t>
            </a:r>
            <a:endParaRPr lang="sl-SI" sz="1600" b="1" dirty="0">
              <a:latin typeface="Comic Sans MS" panose="030F0702030302020204" pitchFamily="66" charset="0"/>
              <a:ea typeface="Times New Roman"/>
              <a:cs typeface="Times New Roman"/>
            </a:endParaRPr>
          </a:p>
          <a:p>
            <a:pPr algn="just">
              <a:lnSpc>
                <a:spcPct val="115000"/>
              </a:lnSpc>
              <a:spcAft>
                <a:spcPts val="0"/>
              </a:spcAft>
            </a:pPr>
            <a:r>
              <a:rPr lang="sl-SI" b="1" dirty="0">
                <a:latin typeface="Comic Sans MS" panose="030F0702030302020204" pitchFamily="66" charset="0"/>
                <a:ea typeface="Times New Roman"/>
                <a:cs typeface="Times New Roman"/>
              </a:rPr>
              <a:t>3. intervencijskih poteh in postavitvenih površinah za gasilce in druge reševalce;</a:t>
            </a:r>
            <a:endParaRPr lang="sl-SI" sz="1600" b="1" dirty="0">
              <a:latin typeface="Comic Sans MS" panose="030F0702030302020204" pitchFamily="66" charset="0"/>
              <a:ea typeface="Times New Roman"/>
              <a:cs typeface="Times New Roman"/>
            </a:endParaRPr>
          </a:p>
          <a:p>
            <a:pPr algn="just">
              <a:lnSpc>
                <a:spcPct val="115000"/>
              </a:lnSpc>
              <a:spcAft>
                <a:spcPts val="0"/>
              </a:spcAft>
            </a:pPr>
            <a:r>
              <a:rPr lang="sl-SI" b="1" dirty="0">
                <a:latin typeface="Comic Sans MS" panose="030F0702030302020204" pitchFamily="66" charset="0"/>
                <a:ea typeface="Times New Roman"/>
                <a:cs typeface="Times New Roman"/>
              </a:rPr>
              <a:t>4. visoko in nizkonapetostnih elektrovodih in napravah;</a:t>
            </a:r>
            <a:endParaRPr lang="sl-SI" sz="1600" b="1" dirty="0">
              <a:latin typeface="Comic Sans MS" panose="030F0702030302020204" pitchFamily="66" charset="0"/>
              <a:ea typeface="Times New Roman"/>
              <a:cs typeface="Times New Roman"/>
            </a:endParaRPr>
          </a:p>
          <a:p>
            <a:pPr algn="just">
              <a:lnSpc>
                <a:spcPct val="115000"/>
              </a:lnSpc>
              <a:spcAft>
                <a:spcPts val="0"/>
              </a:spcAft>
            </a:pPr>
            <a:r>
              <a:rPr lang="sl-SI" b="1" dirty="0">
                <a:latin typeface="Comic Sans MS" panose="030F0702030302020204" pitchFamily="66" charset="0"/>
                <a:ea typeface="Times New Roman"/>
                <a:cs typeface="Times New Roman"/>
              </a:rPr>
              <a:t>5. plinovodih ali vodih požarno nevarnih snovi;</a:t>
            </a:r>
            <a:endParaRPr lang="sl-SI" sz="1600" b="1" dirty="0">
              <a:latin typeface="Comic Sans MS" panose="030F0702030302020204" pitchFamily="66" charset="0"/>
              <a:ea typeface="Times New Roman"/>
              <a:cs typeface="Times New Roman"/>
            </a:endParaRPr>
          </a:p>
          <a:p>
            <a:pPr algn="just">
              <a:lnSpc>
                <a:spcPct val="115000"/>
              </a:lnSpc>
              <a:spcAft>
                <a:spcPts val="0"/>
              </a:spcAft>
            </a:pPr>
            <a:r>
              <a:rPr lang="sl-SI" b="1" dirty="0">
                <a:latin typeface="Comic Sans MS" panose="030F0702030302020204" pitchFamily="66" charset="0"/>
                <a:ea typeface="Times New Roman"/>
                <a:cs typeface="Times New Roman"/>
              </a:rPr>
              <a:t>6. hidrantnih omrežjih in drugih vodnih virih za potrebe gašenja;</a:t>
            </a:r>
            <a:endParaRPr lang="sl-SI" sz="1600" b="1" dirty="0">
              <a:latin typeface="Comic Sans MS" panose="030F0702030302020204" pitchFamily="66" charset="0"/>
              <a:ea typeface="Times New Roman"/>
              <a:cs typeface="Times New Roman"/>
            </a:endParaRPr>
          </a:p>
          <a:p>
            <a:pPr algn="just">
              <a:lnSpc>
                <a:spcPct val="115000"/>
              </a:lnSpc>
              <a:spcAft>
                <a:spcPts val="0"/>
              </a:spcAft>
            </a:pPr>
            <a:r>
              <a:rPr lang="sl-SI" b="1" dirty="0">
                <a:latin typeface="Comic Sans MS" panose="030F0702030302020204" pitchFamily="66" charset="0"/>
                <a:ea typeface="Times New Roman"/>
                <a:cs typeface="Times New Roman"/>
              </a:rPr>
              <a:t>7. prisotnosti nevarnih snovi in eksplozijsko ogroženih prostorih;</a:t>
            </a:r>
            <a:endParaRPr lang="sl-SI" sz="1600" b="1" dirty="0">
              <a:latin typeface="Comic Sans MS" panose="030F0702030302020204" pitchFamily="66" charset="0"/>
              <a:ea typeface="Times New Roman"/>
              <a:cs typeface="Times New Roman"/>
            </a:endParaRPr>
          </a:p>
          <a:p>
            <a:pPr algn="just">
              <a:lnSpc>
                <a:spcPct val="115000"/>
              </a:lnSpc>
              <a:spcAft>
                <a:spcPts val="0"/>
              </a:spcAft>
            </a:pPr>
            <a:r>
              <a:rPr lang="sl-SI" b="1" dirty="0">
                <a:latin typeface="Comic Sans MS" panose="030F0702030302020204" pitchFamily="66" charset="0"/>
                <a:ea typeface="Times New Roman"/>
                <a:cs typeface="Times New Roman"/>
              </a:rPr>
              <a:t>8. gasilskih </a:t>
            </a:r>
            <a:r>
              <a:rPr lang="sl-SI" b="1" dirty="0" err="1">
                <a:latin typeface="Comic Sans MS" panose="030F0702030302020204" pitchFamily="66" charset="0"/>
                <a:ea typeface="Times New Roman"/>
                <a:cs typeface="Times New Roman"/>
              </a:rPr>
              <a:t>orodiščih</a:t>
            </a:r>
            <a:r>
              <a:rPr lang="sl-SI" b="1" dirty="0">
                <a:latin typeface="Comic Sans MS" panose="030F0702030302020204" pitchFamily="66" charset="0"/>
                <a:ea typeface="Times New Roman"/>
                <a:cs typeface="Times New Roman"/>
              </a:rPr>
              <a:t>.</a:t>
            </a:r>
            <a:endParaRPr lang="sl-SI" sz="1600" b="1" dirty="0">
              <a:latin typeface="Comic Sans MS" panose="030F0702030302020204" pitchFamily="66" charset="0"/>
              <a:ea typeface="Times New Roman"/>
              <a:cs typeface="Times New Roman"/>
            </a:endParaRPr>
          </a:p>
        </p:txBody>
      </p:sp>
    </p:spTree>
    <p:extLst>
      <p:ext uri="{BB962C8B-B14F-4D97-AF65-F5344CB8AC3E}">
        <p14:creationId xmlns:p14="http://schemas.microsoft.com/office/powerpoint/2010/main" val="1676159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3"/>
          <p:cNvSpPr/>
          <p:nvPr/>
        </p:nvSpPr>
        <p:spPr>
          <a:xfrm>
            <a:off x="1979712" y="332656"/>
            <a:ext cx="4572000" cy="1578894"/>
          </a:xfrm>
          <a:prstGeom prst="rect">
            <a:avLst/>
          </a:prstGeom>
        </p:spPr>
        <p:txBody>
          <a:bodyPr>
            <a:spAutoFit/>
          </a:bodyPr>
          <a:lstStyle/>
          <a:p>
            <a:pPr algn="just">
              <a:lnSpc>
                <a:spcPct val="115000"/>
              </a:lnSpc>
              <a:spcAft>
                <a:spcPts val="0"/>
              </a:spcAft>
            </a:pPr>
            <a:r>
              <a:rPr lang="sl-SI" b="1" dirty="0">
                <a:latin typeface="Times New Roman"/>
                <a:ea typeface="Times New Roman"/>
                <a:cs typeface="Times New Roman"/>
              </a:rPr>
              <a:t>Navodila za zaposlene v primeru požara</a:t>
            </a:r>
            <a:endParaRPr lang="sl-SI" sz="1400" dirty="0">
              <a:ea typeface="Times New Roman"/>
              <a:cs typeface="Times New Roman"/>
            </a:endParaRPr>
          </a:p>
          <a:p>
            <a:pPr algn="just">
              <a:lnSpc>
                <a:spcPct val="115000"/>
              </a:lnSpc>
              <a:spcAft>
                <a:spcPts val="0"/>
              </a:spcAft>
            </a:pPr>
            <a:r>
              <a:rPr lang="sl-SI" b="1" i="1" dirty="0">
                <a:latin typeface="Times New Roman"/>
                <a:ea typeface="Times New Roman"/>
                <a:cs typeface="Times New Roman"/>
              </a:rPr>
              <a:t> </a:t>
            </a:r>
            <a:endParaRPr lang="sl-SI" sz="1400" dirty="0">
              <a:ea typeface="Times New Roman"/>
              <a:cs typeface="Times New Roman"/>
            </a:endParaRPr>
          </a:p>
          <a:p>
            <a:pPr algn="just">
              <a:lnSpc>
                <a:spcPct val="115000"/>
              </a:lnSpc>
              <a:spcAft>
                <a:spcPts val="0"/>
              </a:spcAft>
              <a:tabLst>
                <a:tab pos="3971925" algn="l"/>
              </a:tabLst>
            </a:pPr>
            <a:r>
              <a:rPr lang="sl-SI" b="1" dirty="0">
                <a:latin typeface="Times New Roman"/>
                <a:ea typeface="Times New Roman"/>
                <a:cs typeface="Times New Roman"/>
              </a:rPr>
              <a:t>CENTER ZA OBVEŠČANJE:     </a:t>
            </a:r>
            <a:r>
              <a:rPr lang="sl-SI" sz="4800" b="1" dirty="0">
                <a:solidFill>
                  <a:srgbClr val="FF0000"/>
                </a:solidFill>
                <a:latin typeface="Times New Roman"/>
                <a:ea typeface="Times New Roman"/>
                <a:cs typeface="Times New Roman"/>
              </a:rPr>
              <a:t>112</a:t>
            </a:r>
            <a:endParaRPr lang="sl-SI" sz="1400" dirty="0">
              <a:ea typeface="Times New Roman"/>
              <a:cs typeface="Times New Roman"/>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420888"/>
            <a:ext cx="6264275" cy="350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4583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untitled2.JPG"/>
          <p:cNvPicPr/>
          <p:nvPr/>
        </p:nvPicPr>
        <p:blipFill>
          <a:blip r:embed="rId3" cstate="print"/>
          <a:stretch>
            <a:fillRect/>
          </a:stretch>
        </p:blipFill>
        <p:spPr>
          <a:xfrm>
            <a:off x="467544" y="404664"/>
            <a:ext cx="8280920" cy="5904656"/>
          </a:xfrm>
          <a:prstGeom prst="rect">
            <a:avLst/>
          </a:prstGeom>
        </p:spPr>
      </p:pic>
    </p:spTree>
    <p:extLst>
      <p:ext uri="{BB962C8B-B14F-4D97-AF65-F5344CB8AC3E}">
        <p14:creationId xmlns:p14="http://schemas.microsoft.com/office/powerpoint/2010/main" val="3475089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253033" y="116632"/>
            <a:ext cx="8640960" cy="5352747"/>
          </a:xfrm>
          <a:prstGeom prst="rect">
            <a:avLst/>
          </a:prstGeom>
        </p:spPr>
        <p:txBody>
          <a:bodyPr wrap="square">
            <a:spAutoFit/>
          </a:bodyPr>
          <a:lstStyle/>
          <a:p>
            <a:pPr>
              <a:lnSpc>
                <a:spcPct val="115000"/>
              </a:lnSpc>
              <a:spcAft>
                <a:spcPts val="1000"/>
              </a:spcAft>
            </a:pPr>
            <a:r>
              <a:rPr lang="sl-SI" sz="2400" b="1" dirty="0">
                <a:solidFill>
                  <a:srgbClr val="0000FF"/>
                </a:solidFill>
                <a:latin typeface="Comic Sans MS" panose="030F0702030302020204" pitchFamily="66" charset="0"/>
                <a:ea typeface="Times New Roman"/>
                <a:cs typeface="Times New Roman"/>
              </a:rPr>
              <a:t>POMEMBNO za prostore!!</a:t>
            </a:r>
          </a:p>
          <a:p>
            <a:pPr marL="342900" lvl="0" indent="-342900" algn="just">
              <a:lnSpc>
                <a:spcPct val="115000"/>
              </a:lnSpc>
              <a:spcAft>
                <a:spcPts val="0"/>
              </a:spcAft>
              <a:buFont typeface="Calibri"/>
              <a:buChar char="-"/>
            </a:pPr>
            <a:r>
              <a:rPr lang="sl-SI" sz="2200" b="1" dirty="0">
                <a:solidFill>
                  <a:srgbClr val="0000FF"/>
                </a:solidFill>
                <a:latin typeface="Comic Sans MS" panose="030F0702030302020204" pitchFamily="66" charset="0"/>
                <a:ea typeface="Calibri"/>
                <a:cs typeface="Times New Roman"/>
              </a:rPr>
              <a:t>Evakuacijske poti v morajo biti vedno proste, razstavni eksponati ne smejo ovirati prehoda</a:t>
            </a:r>
            <a:r>
              <a:rPr lang="sl-SI" sz="2200" b="1" dirty="0" smtClean="0">
                <a:solidFill>
                  <a:srgbClr val="0000FF"/>
                </a:solidFill>
                <a:latin typeface="Comic Sans MS" panose="030F0702030302020204" pitchFamily="66" charset="0"/>
                <a:ea typeface="Calibri"/>
                <a:cs typeface="Times New Roman"/>
              </a:rPr>
              <a:t>!!</a:t>
            </a:r>
          </a:p>
          <a:p>
            <a:pPr lvl="0" algn="just">
              <a:lnSpc>
                <a:spcPct val="115000"/>
              </a:lnSpc>
              <a:spcAft>
                <a:spcPts val="0"/>
              </a:spcAft>
            </a:pPr>
            <a:endParaRPr lang="sl-SI" sz="2200" b="1" dirty="0">
              <a:solidFill>
                <a:srgbClr val="0000FF"/>
              </a:solidFill>
              <a:latin typeface="Comic Sans MS" panose="030F0702030302020204" pitchFamily="66" charset="0"/>
              <a:ea typeface="Calibri"/>
              <a:cs typeface="Times New Roman"/>
            </a:endParaRPr>
          </a:p>
          <a:p>
            <a:pPr marL="342900" lvl="0" indent="-342900" algn="just">
              <a:lnSpc>
                <a:spcPct val="115000"/>
              </a:lnSpc>
              <a:spcAft>
                <a:spcPts val="0"/>
              </a:spcAft>
              <a:buFont typeface="Calibri"/>
              <a:buChar char="-"/>
            </a:pPr>
            <a:r>
              <a:rPr lang="sl-SI" sz="2200" b="1" dirty="0">
                <a:solidFill>
                  <a:srgbClr val="0000FF"/>
                </a:solidFill>
                <a:latin typeface="Comic Sans MS" panose="030F0702030302020204" pitchFamily="66" charset="0"/>
                <a:ea typeface="Calibri"/>
                <a:cs typeface="Times New Roman"/>
              </a:rPr>
              <a:t>Hodniki izven </a:t>
            </a:r>
            <a:r>
              <a:rPr lang="sl-SI" sz="2400" b="1" dirty="0">
                <a:solidFill>
                  <a:srgbClr val="0000FF"/>
                </a:solidFill>
                <a:latin typeface="Comic Sans MS" panose="030F0702030302020204" pitchFamily="66" charset="0"/>
                <a:ea typeface="Calibri"/>
                <a:cs typeface="Times New Roman"/>
              </a:rPr>
              <a:t>morajo</a:t>
            </a:r>
            <a:r>
              <a:rPr lang="sl-SI" sz="2200" b="1" dirty="0">
                <a:solidFill>
                  <a:srgbClr val="0000FF"/>
                </a:solidFill>
                <a:latin typeface="Comic Sans MS" panose="030F0702030302020204" pitchFamily="66" charset="0"/>
                <a:ea typeface="Calibri"/>
                <a:cs typeface="Times New Roman"/>
              </a:rPr>
              <a:t> biti normalno prehodni in označeni</a:t>
            </a:r>
            <a:r>
              <a:rPr lang="sl-SI" sz="2200" b="1" dirty="0" smtClean="0">
                <a:solidFill>
                  <a:srgbClr val="0000FF"/>
                </a:solidFill>
                <a:latin typeface="Comic Sans MS" panose="030F0702030302020204" pitchFamily="66" charset="0"/>
                <a:ea typeface="Calibri"/>
                <a:cs typeface="Times New Roman"/>
              </a:rPr>
              <a:t>.</a:t>
            </a:r>
          </a:p>
          <a:p>
            <a:pPr lvl="0" algn="just">
              <a:lnSpc>
                <a:spcPct val="115000"/>
              </a:lnSpc>
              <a:spcAft>
                <a:spcPts val="0"/>
              </a:spcAft>
            </a:pPr>
            <a:endParaRPr lang="sl-SI" sz="2200" b="1" dirty="0">
              <a:solidFill>
                <a:srgbClr val="0000FF"/>
              </a:solidFill>
              <a:latin typeface="Comic Sans MS" panose="030F0702030302020204" pitchFamily="66" charset="0"/>
              <a:ea typeface="Calibri"/>
              <a:cs typeface="Times New Roman"/>
            </a:endParaRPr>
          </a:p>
          <a:p>
            <a:pPr marL="342900" lvl="0" indent="-342900" algn="just">
              <a:lnSpc>
                <a:spcPct val="115000"/>
              </a:lnSpc>
              <a:spcAft>
                <a:spcPts val="0"/>
              </a:spcAft>
              <a:buFont typeface="Calibri"/>
              <a:buChar char="-"/>
            </a:pPr>
            <a:r>
              <a:rPr lang="sl-SI" sz="2200" b="1" dirty="0">
                <a:solidFill>
                  <a:srgbClr val="0000FF"/>
                </a:solidFill>
                <a:latin typeface="Comic Sans MS" panose="030F0702030302020204" pitchFamily="66" charset="0"/>
                <a:ea typeface="Calibri"/>
                <a:cs typeface="Times New Roman"/>
              </a:rPr>
              <a:t>Prazno embalažo </a:t>
            </a:r>
            <a:r>
              <a:rPr lang="sl-SI" sz="2200" b="1" dirty="0" smtClean="0">
                <a:solidFill>
                  <a:srgbClr val="0000FF"/>
                </a:solidFill>
                <a:latin typeface="Comic Sans MS" panose="030F0702030302020204" pitchFamily="66" charset="0"/>
                <a:ea typeface="Calibri"/>
                <a:cs typeface="Times New Roman"/>
              </a:rPr>
              <a:t>(kartonske </a:t>
            </a:r>
            <a:r>
              <a:rPr lang="sl-SI" sz="2200" b="1" dirty="0">
                <a:solidFill>
                  <a:srgbClr val="0000FF"/>
                </a:solidFill>
                <a:latin typeface="Comic Sans MS" panose="030F0702030302020204" pitchFamily="66" charset="0"/>
                <a:ea typeface="Calibri"/>
                <a:cs typeface="Times New Roman"/>
              </a:rPr>
              <a:t>škatle, PVC embalaža, plastične </a:t>
            </a:r>
            <a:r>
              <a:rPr lang="sl-SI" sz="2200" b="1" dirty="0" smtClean="0">
                <a:solidFill>
                  <a:srgbClr val="0000FF"/>
                </a:solidFill>
                <a:latin typeface="Comic Sans MS" panose="030F0702030302020204" pitchFamily="66" charset="0"/>
                <a:ea typeface="Calibri"/>
                <a:cs typeface="Times New Roman"/>
              </a:rPr>
              <a:t>fascikli), </a:t>
            </a:r>
            <a:r>
              <a:rPr lang="sl-SI" sz="2200" b="1" dirty="0">
                <a:solidFill>
                  <a:srgbClr val="0000FF"/>
                </a:solidFill>
                <a:latin typeface="Comic Sans MS" panose="030F0702030302020204" pitchFamily="66" charset="0"/>
                <a:ea typeface="Calibri"/>
                <a:cs typeface="Times New Roman"/>
              </a:rPr>
              <a:t>morajo biti na primernem mestu – najbolje na tleh da ne pride do prevrnitve</a:t>
            </a:r>
            <a:r>
              <a:rPr lang="sl-SI" sz="2200" b="1" dirty="0" smtClean="0">
                <a:solidFill>
                  <a:srgbClr val="0000FF"/>
                </a:solidFill>
                <a:latin typeface="Comic Sans MS" panose="030F0702030302020204" pitchFamily="66" charset="0"/>
                <a:ea typeface="Calibri"/>
                <a:cs typeface="Times New Roman"/>
              </a:rPr>
              <a:t>.</a:t>
            </a:r>
          </a:p>
          <a:p>
            <a:pPr lvl="0" algn="just">
              <a:lnSpc>
                <a:spcPct val="115000"/>
              </a:lnSpc>
              <a:spcAft>
                <a:spcPts val="0"/>
              </a:spcAft>
            </a:pPr>
            <a:endParaRPr lang="sl-SI" sz="2200" b="1" dirty="0">
              <a:solidFill>
                <a:srgbClr val="0000FF"/>
              </a:solidFill>
              <a:latin typeface="Comic Sans MS" panose="030F0702030302020204" pitchFamily="66" charset="0"/>
              <a:ea typeface="Calibri"/>
              <a:cs typeface="Times New Roman"/>
            </a:endParaRPr>
          </a:p>
          <a:p>
            <a:pPr marL="342900" lvl="0" indent="-342900" algn="just">
              <a:lnSpc>
                <a:spcPct val="115000"/>
              </a:lnSpc>
              <a:spcAft>
                <a:spcPts val="0"/>
              </a:spcAft>
              <a:buFont typeface="Calibri"/>
              <a:buChar char="-"/>
            </a:pPr>
            <a:r>
              <a:rPr lang="sl-SI" sz="2200" b="1" dirty="0">
                <a:solidFill>
                  <a:srgbClr val="0000FF"/>
                </a:solidFill>
                <a:latin typeface="Comic Sans MS" panose="030F0702030302020204" pitchFamily="66" charset="0"/>
                <a:ea typeface="Calibri"/>
                <a:cs typeface="Times New Roman"/>
              </a:rPr>
              <a:t>Označbe, ki označujejo smer evakuacije, hidrantno omarico, ročne gasilne aparate ne smemo prekrivati, jih odstranjevati</a:t>
            </a:r>
            <a:r>
              <a:rPr lang="sl-SI" sz="2200" b="1" dirty="0" smtClean="0">
                <a:solidFill>
                  <a:srgbClr val="0000FF"/>
                </a:solidFill>
                <a:latin typeface="Comic Sans MS" panose="030F0702030302020204" pitchFamily="66" charset="0"/>
                <a:ea typeface="Calibri"/>
                <a:cs typeface="Times New Roman"/>
              </a:rPr>
              <a:t>.</a:t>
            </a:r>
            <a:endParaRPr lang="sl-SI" sz="2200" b="1" dirty="0">
              <a:solidFill>
                <a:srgbClr val="0000FF"/>
              </a:solidFill>
              <a:latin typeface="Comic Sans MS" panose="030F0702030302020204" pitchFamily="66" charset="0"/>
              <a:ea typeface="Calibri"/>
              <a:cs typeface="Times New Roman"/>
            </a:endParaRPr>
          </a:p>
        </p:txBody>
      </p:sp>
    </p:spTree>
    <p:extLst>
      <p:ext uri="{BB962C8B-B14F-4D97-AF65-F5344CB8AC3E}">
        <p14:creationId xmlns:p14="http://schemas.microsoft.com/office/powerpoint/2010/main" val="4159214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86780"/>
            <a:ext cx="8424936" cy="4764381"/>
          </a:xfrm>
          <a:prstGeom prst="rect">
            <a:avLst/>
          </a:prstGeom>
        </p:spPr>
        <p:txBody>
          <a:bodyPr wrap="square">
            <a:spAutoFit/>
          </a:bodyPr>
          <a:lstStyle/>
          <a:p>
            <a:pPr marL="342900" lvl="0" indent="-342900" algn="just">
              <a:lnSpc>
                <a:spcPct val="115000"/>
              </a:lnSpc>
              <a:spcAft>
                <a:spcPts val="0"/>
              </a:spcAft>
              <a:buFont typeface="Calibri"/>
              <a:buChar char="-"/>
            </a:pPr>
            <a:r>
              <a:rPr lang="sl-SI" sz="2400" b="1" dirty="0">
                <a:solidFill>
                  <a:srgbClr val="0000FF"/>
                </a:solidFill>
                <a:latin typeface="Comic Sans MS" panose="030F0702030302020204" pitchFamily="66" charset="0"/>
                <a:ea typeface="Calibri"/>
                <a:cs typeface="Times New Roman"/>
              </a:rPr>
              <a:t>Lokacija omarice prve pomoči mora biti vidna in označena z znakom ( rdeč križ in telefonsko številko </a:t>
            </a:r>
            <a:r>
              <a:rPr lang="sl-SI" sz="2400" b="1" dirty="0" smtClean="0">
                <a:solidFill>
                  <a:srgbClr val="0000FF"/>
                </a:solidFill>
                <a:latin typeface="Comic Sans MS" panose="030F0702030302020204" pitchFamily="66" charset="0"/>
                <a:ea typeface="Calibri"/>
                <a:cs typeface="Times New Roman"/>
              </a:rPr>
              <a:t>pomoči).</a:t>
            </a:r>
          </a:p>
          <a:p>
            <a:pPr lvl="0" algn="just">
              <a:lnSpc>
                <a:spcPct val="115000"/>
              </a:lnSpc>
              <a:spcAft>
                <a:spcPts val="0"/>
              </a:spcAft>
            </a:pPr>
            <a:endParaRPr lang="sl-SI" sz="2400" b="1" dirty="0" smtClean="0">
              <a:solidFill>
                <a:srgbClr val="0000FF"/>
              </a:solidFill>
              <a:latin typeface="Comic Sans MS" panose="030F0702030302020204" pitchFamily="66" charset="0"/>
              <a:ea typeface="Calibri"/>
              <a:cs typeface="Times New Roman"/>
            </a:endParaRPr>
          </a:p>
          <a:p>
            <a:pPr marL="342900" lvl="0" indent="-342900" algn="just">
              <a:lnSpc>
                <a:spcPct val="115000"/>
              </a:lnSpc>
              <a:spcAft>
                <a:spcPts val="0"/>
              </a:spcAft>
              <a:buFont typeface="Calibri"/>
              <a:buChar char="-"/>
            </a:pPr>
            <a:r>
              <a:rPr lang="sl-SI" sz="2400" b="1" dirty="0" smtClean="0">
                <a:solidFill>
                  <a:srgbClr val="0000FF"/>
                </a:solidFill>
                <a:latin typeface="Comic Sans MS" panose="030F0702030302020204" pitchFamily="66" charset="0"/>
                <a:ea typeface="Calibri"/>
                <a:cs typeface="Times New Roman"/>
              </a:rPr>
              <a:t>Telefonska številka za klic v sili mora biti na vidnem mestu.</a:t>
            </a:r>
          </a:p>
          <a:p>
            <a:pPr lvl="0" algn="just">
              <a:lnSpc>
                <a:spcPct val="115000"/>
              </a:lnSpc>
              <a:spcAft>
                <a:spcPts val="0"/>
              </a:spcAft>
            </a:pPr>
            <a:endParaRPr lang="sl-SI" sz="2400" b="1" dirty="0" smtClean="0">
              <a:solidFill>
                <a:srgbClr val="0000FF"/>
              </a:solidFill>
              <a:latin typeface="Comic Sans MS" panose="030F0702030302020204" pitchFamily="66" charset="0"/>
              <a:ea typeface="Calibri"/>
              <a:cs typeface="Times New Roman"/>
            </a:endParaRPr>
          </a:p>
          <a:p>
            <a:pPr marL="342900" lvl="0" indent="-342900" algn="just">
              <a:lnSpc>
                <a:spcPct val="115000"/>
              </a:lnSpc>
              <a:spcAft>
                <a:spcPts val="0"/>
              </a:spcAft>
              <a:buFont typeface="Calibri"/>
              <a:buChar char="-"/>
            </a:pPr>
            <a:r>
              <a:rPr lang="sl-SI" sz="2400" b="1" dirty="0" smtClean="0">
                <a:solidFill>
                  <a:srgbClr val="0000FF"/>
                </a:solidFill>
                <a:latin typeface="Comic Sans MS" panose="030F0702030302020204" pitchFamily="66" charset="0"/>
                <a:ea typeface="Calibri"/>
                <a:cs typeface="Times New Roman"/>
              </a:rPr>
              <a:t>Prostori</a:t>
            </a:r>
            <a:r>
              <a:rPr lang="sl-SI" sz="2400" b="1" dirty="0">
                <a:solidFill>
                  <a:srgbClr val="0000FF"/>
                </a:solidFill>
                <a:latin typeface="Comic Sans MS" panose="030F0702030302020204" pitchFamily="66" charset="0"/>
                <a:ea typeface="Calibri"/>
                <a:cs typeface="Times New Roman"/>
              </a:rPr>
              <a:t>, ki </a:t>
            </a:r>
            <a:r>
              <a:rPr lang="sl-SI" sz="2400" b="1" u="sng" dirty="0">
                <a:solidFill>
                  <a:srgbClr val="0000FF"/>
                </a:solidFill>
                <a:latin typeface="Comic Sans MS" panose="030F0702030302020204" pitchFamily="66" charset="0"/>
                <a:ea typeface="Calibri"/>
                <a:cs typeface="Times New Roman"/>
              </a:rPr>
              <a:t>niso</a:t>
            </a:r>
            <a:r>
              <a:rPr lang="sl-SI" sz="2400" b="1" dirty="0">
                <a:solidFill>
                  <a:srgbClr val="0000FF"/>
                </a:solidFill>
                <a:latin typeface="Comic Sans MS" panose="030F0702030302020204" pitchFamily="66" charset="0"/>
                <a:ea typeface="Calibri"/>
                <a:cs typeface="Times New Roman"/>
              </a:rPr>
              <a:t> namenjeni obiskovalcem, strankam in gostom morajo biti označeni z napisom in zaklenjeni.</a:t>
            </a:r>
          </a:p>
          <a:p>
            <a:pPr marL="342900" lvl="0" indent="-342900" algn="just">
              <a:lnSpc>
                <a:spcPct val="115000"/>
              </a:lnSpc>
              <a:spcAft>
                <a:spcPts val="1000"/>
              </a:spcAft>
              <a:buFont typeface="Calibri"/>
              <a:buChar char="-"/>
            </a:pPr>
            <a:r>
              <a:rPr lang="sl-SI" sz="2400" b="1" dirty="0">
                <a:solidFill>
                  <a:srgbClr val="0000FF"/>
                </a:solidFill>
                <a:latin typeface="Comic Sans MS" panose="030F0702030302020204" pitchFamily="66" charset="0"/>
                <a:ea typeface="Calibri"/>
                <a:cs typeface="Times New Roman"/>
              </a:rPr>
              <a:t>Načrt evakuacije mora biti nameščen na vidnem mestu.</a:t>
            </a:r>
            <a:endParaRPr lang="sl-SI" sz="2400" b="1" dirty="0">
              <a:solidFill>
                <a:srgbClr val="0000FF"/>
              </a:solidFill>
              <a:latin typeface="Comic Sans MS" panose="030F0702030302020204" pitchFamily="66" charset="0"/>
              <a:ea typeface="Calibri"/>
              <a:cs typeface="Times New Roman"/>
            </a:endParaRPr>
          </a:p>
        </p:txBody>
      </p:sp>
    </p:spTree>
    <p:extLst>
      <p:ext uri="{BB962C8B-B14F-4D97-AF65-F5344CB8AC3E}">
        <p14:creationId xmlns:p14="http://schemas.microsoft.com/office/powerpoint/2010/main" val="3483351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p:cNvSpPr>
            <a:spLocks noGrp="1" noChangeArrowheads="1"/>
          </p:cNvSpPr>
          <p:nvPr>
            <p:ph type="body" idx="4294967295"/>
          </p:nvPr>
        </p:nvSpPr>
        <p:spPr>
          <a:xfrm>
            <a:off x="323850" y="188913"/>
            <a:ext cx="8820150" cy="6480175"/>
          </a:xfrm>
        </p:spPr>
        <p:style>
          <a:lnRef idx="1">
            <a:schemeClr val="accent3"/>
          </a:lnRef>
          <a:fillRef idx="2">
            <a:schemeClr val="accent3"/>
          </a:fillRef>
          <a:effectRef idx="1">
            <a:schemeClr val="accent3"/>
          </a:effectRef>
          <a:fontRef idx="minor">
            <a:schemeClr val="dk1"/>
          </a:fontRef>
        </p:style>
        <p:txBody>
          <a:bodyPr/>
          <a:lstStyle/>
          <a:p>
            <a:pPr marL="0" indent="0" algn="ctr">
              <a:buNone/>
            </a:pPr>
            <a:r>
              <a:rPr lang="sl-SI" altLang="zh-CN" sz="2800" b="1" dirty="0" smtClean="0">
                <a:solidFill>
                  <a:srgbClr val="CC00FF"/>
                </a:solidFill>
                <a:latin typeface="Comic Sans MS" panose="030F0702030302020204" pitchFamily="66" charset="0"/>
              </a:rPr>
              <a:t>Pojem evakuacije in zahteve, povezane z njo, so opredeljene v Zakonu o varstvu pred požarom </a:t>
            </a:r>
            <a:r>
              <a:rPr lang="sl-SI" altLang="zh-CN" sz="2800" b="1" dirty="0" smtClean="0">
                <a:solidFill>
                  <a:srgbClr val="0000FF"/>
                </a:solidFill>
                <a:latin typeface="Comic Sans MS" panose="030F0702030302020204" pitchFamily="66" charset="0"/>
              </a:rPr>
              <a:t>(</a:t>
            </a:r>
            <a:r>
              <a:rPr lang="sl-SI" altLang="zh-CN" sz="2800" b="1" dirty="0" smtClean="0">
                <a:latin typeface="Comic Sans MS" panose="030F0702030302020204" pitchFamily="66" charset="0"/>
                <a:hlinkClick r:id="rId3"/>
              </a:rPr>
              <a:t>Uradni list RS, št. 3/2007 </a:t>
            </a:r>
            <a:r>
              <a:rPr lang="sl-SI" altLang="zh-CN" sz="2800" b="1" u="sng" dirty="0" smtClean="0">
                <a:solidFill>
                  <a:srgbClr val="0000FF"/>
                </a:solidFill>
                <a:latin typeface="Comic Sans MS" panose="030F0702030302020204" pitchFamily="66" charset="0"/>
                <a:hlinkClick r:id="rId3"/>
              </a:rPr>
              <a:t>in</a:t>
            </a:r>
            <a:r>
              <a:rPr lang="sl-SI" altLang="zh-CN" sz="2800" b="1" u="sng" dirty="0" smtClean="0">
                <a:solidFill>
                  <a:srgbClr val="0000FF"/>
                </a:solidFill>
                <a:latin typeface="Comic Sans MS" panose="030F0702030302020204" pitchFamily="66" charset="0"/>
              </a:rPr>
              <a:t> 9/2011</a:t>
            </a:r>
            <a:r>
              <a:rPr lang="sl-SI" altLang="zh-CN" sz="2800" b="1" dirty="0" smtClean="0">
                <a:solidFill>
                  <a:srgbClr val="0000FF"/>
                </a:solidFill>
                <a:latin typeface="Comic Sans MS" panose="030F0702030302020204" pitchFamily="66" charset="0"/>
              </a:rPr>
              <a:t>),</a:t>
            </a:r>
            <a:r>
              <a:rPr lang="sl-SI" altLang="zh-CN" sz="2800" b="1" dirty="0" smtClean="0">
                <a:latin typeface="Comic Sans MS" panose="030F0702030302020204" pitchFamily="66" charset="0"/>
              </a:rPr>
              <a:t> </a:t>
            </a:r>
            <a:r>
              <a:rPr lang="sl-SI" altLang="zh-CN" sz="2800" b="1" dirty="0" smtClean="0">
                <a:solidFill>
                  <a:srgbClr val="CC00FF"/>
                </a:solidFill>
                <a:latin typeface="Comic Sans MS" panose="030F0702030302020204" pitchFamily="66" charset="0"/>
              </a:rPr>
              <a:t>ki v četrtem členu govori, da so glavni cilji dejavnosti in ukrepi varstva pred požarom: </a:t>
            </a:r>
          </a:p>
          <a:p>
            <a:pPr marL="0" indent="0" algn="ctr">
              <a:buNone/>
            </a:pPr>
            <a:endParaRPr lang="sl-SI" altLang="zh-CN" sz="2800" b="1" dirty="0" smtClean="0">
              <a:latin typeface="Comic Sans MS" panose="030F0702030302020204" pitchFamily="66" charset="0"/>
            </a:endParaRPr>
          </a:p>
          <a:p>
            <a:pPr>
              <a:buFont typeface="Wingdings" panose="05000000000000000000" pitchFamily="2" charset="2"/>
              <a:buChar char="§"/>
            </a:pPr>
            <a:r>
              <a:rPr lang="sl-SI" altLang="zh-CN" sz="2800" b="1" dirty="0" smtClean="0">
                <a:solidFill>
                  <a:srgbClr val="0000FF"/>
                </a:solidFill>
                <a:latin typeface="Comic Sans MS" panose="030F0702030302020204" pitchFamily="66" charset="0"/>
              </a:rPr>
              <a:t>varovanje ljudi, </a:t>
            </a:r>
          </a:p>
          <a:p>
            <a:pPr>
              <a:buFont typeface="Wingdings" panose="05000000000000000000" pitchFamily="2" charset="2"/>
              <a:buChar char="§"/>
            </a:pPr>
            <a:r>
              <a:rPr lang="sl-SI" altLang="zh-CN" sz="2800" b="1" dirty="0" smtClean="0">
                <a:solidFill>
                  <a:srgbClr val="0000FF"/>
                </a:solidFill>
                <a:latin typeface="Comic Sans MS" panose="030F0702030302020204" pitchFamily="66" charset="0"/>
              </a:rPr>
              <a:t>živali, </a:t>
            </a:r>
          </a:p>
          <a:p>
            <a:pPr>
              <a:buFont typeface="Wingdings" panose="05000000000000000000" pitchFamily="2" charset="2"/>
              <a:buChar char="§"/>
            </a:pPr>
            <a:r>
              <a:rPr lang="sl-SI" altLang="zh-CN" sz="2800" b="1" dirty="0" smtClean="0">
                <a:solidFill>
                  <a:srgbClr val="0000FF"/>
                </a:solidFill>
                <a:latin typeface="Comic Sans MS" panose="030F0702030302020204" pitchFamily="66" charset="0"/>
              </a:rPr>
              <a:t>premoženja in </a:t>
            </a:r>
          </a:p>
          <a:p>
            <a:pPr>
              <a:buFont typeface="Wingdings" panose="05000000000000000000" pitchFamily="2" charset="2"/>
              <a:buChar char="§"/>
            </a:pPr>
            <a:r>
              <a:rPr lang="sl-SI" altLang="zh-CN" sz="2800" b="1" dirty="0" smtClean="0">
                <a:solidFill>
                  <a:srgbClr val="0000FF"/>
                </a:solidFill>
                <a:latin typeface="Comic Sans MS" panose="030F0702030302020204" pitchFamily="66" charset="0"/>
              </a:rPr>
              <a:t>okolja pred požarom </a:t>
            </a:r>
          </a:p>
          <a:p>
            <a:pPr marL="0" indent="0">
              <a:buNone/>
            </a:pPr>
            <a:r>
              <a:rPr lang="sl-SI" altLang="zh-CN" sz="2800" b="1" dirty="0">
                <a:solidFill>
                  <a:srgbClr val="0000FF"/>
                </a:solidFill>
                <a:latin typeface="Comic Sans MS" panose="030F0702030302020204" pitchFamily="66" charset="0"/>
              </a:rPr>
              <a:t> </a:t>
            </a:r>
            <a:r>
              <a:rPr lang="sl-SI" altLang="zh-CN" sz="2800" b="1" dirty="0" smtClean="0">
                <a:solidFill>
                  <a:srgbClr val="0000FF"/>
                </a:solidFill>
                <a:latin typeface="Comic Sans MS" panose="030F0702030302020204" pitchFamily="66" charset="0"/>
              </a:rPr>
              <a:t> in eksplozijo. </a:t>
            </a:r>
          </a:p>
          <a:p>
            <a:pPr marL="0" indent="0">
              <a:buNone/>
            </a:pPr>
            <a:endParaRPr lang="sl-SI" altLang="sl-SI" sz="2800" dirty="0" smtClean="0"/>
          </a:p>
        </p:txBody>
      </p:sp>
      <p:pic>
        <p:nvPicPr>
          <p:cNvPr id="7106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2909589"/>
            <a:ext cx="4824536" cy="230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6475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4755" name="Picture 3"/>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107504" y="178276"/>
            <a:ext cx="5478463" cy="648017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avokotnik 1"/>
          <p:cNvSpPr/>
          <p:nvPr/>
        </p:nvSpPr>
        <p:spPr>
          <a:xfrm>
            <a:off x="5796136" y="134388"/>
            <a:ext cx="3168352" cy="656795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80000"/>
              </a:lnSpc>
              <a:spcBef>
                <a:spcPct val="50000"/>
              </a:spcBef>
              <a:buClr>
                <a:srgbClr val="008000"/>
              </a:buClr>
            </a:pPr>
            <a:r>
              <a:rPr lang="sl-SI" altLang="zh-CN" sz="2200" b="1" dirty="0">
                <a:solidFill>
                  <a:schemeClr val="tx1"/>
                </a:solidFill>
                <a:latin typeface="Comic Sans MS" panose="030F0702030302020204" pitchFamily="66" charset="0"/>
              </a:rPr>
              <a:t>Zahteve za evakuacijo podrobneje opisuje in podaja Pravilnik o požarnem redu </a:t>
            </a:r>
          </a:p>
          <a:p>
            <a:pPr algn="ctr">
              <a:lnSpc>
                <a:spcPct val="80000"/>
              </a:lnSpc>
              <a:spcBef>
                <a:spcPct val="50000"/>
              </a:spcBef>
              <a:buClr>
                <a:srgbClr val="008000"/>
              </a:buClr>
            </a:pPr>
            <a:r>
              <a:rPr lang="sl-SI" altLang="zh-CN" sz="2200" b="1" dirty="0">
                <a:solidFill>
                  <a:srgbClr val="0000FF"/>
                </a:solidFill>
                <a:latin typeface="Comic Sans MS" panose="030F0702030302020204" pitchFamily="66" charset="0"/>
              </a:rPr>
              <a:t>(</a:t>
            </a:r>
            <a:r>
              <a:rPr lang="sl-SI" altLang="zh-CN" sz="2200" b="1" dirty="0">
                <a:solidFill>
                  <a:srgbClr val="0000FF"/>
                </a:solidFill>
                <a:latin typeface="Comic Sans MS" panose="030F0702030302020204" pitchFamily="66" charset="0"/>
                <a:hlinkClick r:id="rId4"/>
              </a:rPr>
              <a:t>Uradni list RS, št. </a:t>
            </a:r>
            <a:r>
              <a:rPr lang="sl-SI" altLang="zh-CN" sz="2200" b="1" dirty="0" smtClean="0">
                <a:solidFill>
                  <a:srgbClr val="0000FF"/>
                </a:solidFill>
                <a:latin typeface="Comic Sans MS" panose="030F0702030302020204" pitchFamily="66" charset="0"/>
                <a:hlinkClick r:id="rId4"/>
              </a:rPr>
              <a:t>52/2007, </a:t>
            </a:r>
            <a:r>
              <a:rPr lang="sl-SI" sz="2400" b="1" u="sng" dirty="0">
                <a:solidFill>
                  <a:srgbClr val="0000FF"/>
                </a:solidFill>
                <a:latin typeface="Comic Sans MS" panose="030F0702030302020204" pitchFamily="66" charset="0"/>
              </a:rPr>
              <a:t>34/2011, 101/11</a:t>
            </a:r>
            <a:r>
              <a:rPr lang="sl-SI" altLang="zh-CN" sz="2400" b="1" dirty="0" smtClean="0">
                <a:solidFill>
                  <a:srgbClr val="0000FF"/>
                </a:solidFill>
                <a:latin typeface="Comic Sans MS" panose="030F0702030302020204" pitchFamily="66" charset="0"/>
              </a:rPr>
              <a:t>).</a:t>
            </a:r>
            <a:r>
              <a:rPr lang="sl-SI" altLang="zh-CN" sz="2200" b="1" dirty="0" smtClean="0">
                <a:solidFill>
                  <a:srgbClr val="0000FF"/>
                </a:solidFill>
                <a:latin typeface="Comic Sans MS" panose="030F0702030302020204" pitchFamily="66" charset="0"/>
              </a:rPr>
              <a:t> </a:t>
            </a:r>
            <a:endParaRPr lang="sl-SI" altLang="zh-CN" sz="2200" b="1" dirty="0">
              <a:solidFill>
                <a:srgbClr val="0000FF"/>
              </a:solidFill>
              <a:latin typeface="Comic Sans MS" panose="030F0702030302020204" pitchFamily="66" charset="0"/>
            </a:endParaRPr>
          </a:p>
          <a:p>
            <a:pPr algn="ctr">
              <a:lnSpc>
                <a:spcPct val="80000"/>
              </a:lnSpc>
              <a:spcBef>
                <a:spcPct val="50000"/>
              </a:spcBef>
              <a:buClr>
                <a:srgbClr val="008000"/>
              </a:buClr>
            </a:pPr>
            <a:endParaRPr lang="sl-SI" altLang="zh-CN" b="1" dirty="0">
              <a:solidFill>
                <a:srgbClr val="0000FF"/>
              </a:solidFill>
              <a:latin typeface="Comic Sans MS" panose="030F0702030302020204" pitchFamily="66" charset="0"/>
            </a:endParaRPr>
          </a:p>
          <a:p>
            <a:pPr algn="ctr">
              <a:lnSpc>
                <a:spcPct val="80000"/>
              </a:lnSpc>
              <a:spcBef>
                <a:spcPct val="50000"/>
              </a:spcBef>
              <a:buClr>
                <a:srgbClr val="008000"/>
              </a:buClr>
            </a:pPr>
            <a:r>
              <a:rPr lang="sl-SI" altLang="zh-CN" sz="2400" b="1" dirty="0">
                <a:latin typeface="Comic Sans MS" panose="030F0702030302020204" pitchFamily="66" charset="0"/>
              </a:rPr>
              <a:t>Lastniki ali uporabniki stanovanjskih </a:t>
            </a:r>
            <a:r>
              <a:rPr lang="sl-SI" altLang="zh-CN" sz="2400" b="1" dirty="0" smtClean="0">
                <a:latin typeface="Comic Sans MS" panose="030F0702030302020204" pitchFamily="66" charset="0"/>
              </a:rPr>
              <a:t>objektov, poslovnih </a:t>
            </a:r>
            <a:r>
              <a:rPr lang="sl-SI" altLang="zh-CN" sz="2400" b="1" dirty="0">
                <a:latin typeface="Comic Sans MS" panose="030F0702030302020204" pitchFamily="66" charset="0"/>
              </a:rPr>
              <a:t>oz. industrijskih objektov, v katerih izvajajo dejavnosti skladno s standardno klasifikacijo, morajo izdelati požarni red.</a:t>
            </a:r>
            <a:endParaRPr lang="sl-SI" altLang="sl-SI" sz="2400" b="1" dirty="0">
              <a:latin typeface="Comic Sans MS" panose="030F0702030302020204" pitchFamily="66" charset="0"/>
            </a:endParaRPr>
          </a:p>
        </p:txBody>
      </p:sp>
    </p:spTree>
    <p:extLst>
      <p:ext uri="{BB962C8B-B14F-4D97-AF65-F5344CB8AC3E}">
        <p14:creationId xmlns:p14="http://schemas.microsoft.com/office/powerpoint/2010/main" val="1868812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33375"/>
            <a:ext cx="8401050" cy="6199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1458742"/>
      </p:ext>
    </p:extLst>
  </p:cSld>
  <p:clrMapOvr>
    <a:masterClrMapping/>
  </p:clrMapOvr>
  <p:transition>
    <p:wheel spokes="3"/>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112902" y="302359"/>
            <a:ext cx="8928709" cy="63709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nchor="ctr">
            <a:spAutoFit/>
          </a:bodyPr>
          <a:lstStyle/>
          <a:p>
            <a:pPr algn="ctr">
              <a:tabLst>
                <a:tab pos="160338" algn="l"/>
              </a:tabLst>
              <a:defRPr/>
            </a:pPr>
            <a:r>
              <a:rPr lang="sl-SI" sz="2400" b="1" dirty="0" smtClean="0">
                <a:solidFill>
                  <a:schemeClr val="accent4">
                    <a:lumMod val="25000"/>
                  </a:schemeClr>
                </a:solidFill>
                <a:latin typeface="Comic Sans MS" panose="030F0702030302020204" pitchFamily="66" charset="0"/>
              </a:rPr>
              <a:t>Izvajanje evakuacije  </a:t>
            </a:r>
            <a:endParaRPr lang="sl-SI" sz="2400" b="1" dirty="0">
              <a:solidFill>
                <a:schemeClr val="accent4">
                  <a:lumMod val="25000"/>
                </a:schemeClr>
              </a:solidFill>
              <a:latin typeface="Comic Sans MS" panose="030F0702030302020204" pitchFamily="66" charset="0"/>
            </a:endParaRPr>
          </a:p>
          <a:p>
            <a:pPr algn="ctr">
              <a:tabLst>
                <a:tab pos="160338" algn="l"/>
              </a:tabLst>
              <a:defRPr/>
            </a:pPr>
            <a:endParaRPr lang="sl-SI" sz="2400" b="1" dirty="0" smtClean="0">
              <a:solidFill>
                <a:schemeClr val="accent4">
                  <a:lumMod val="25000"/>
                </a:schemeClr>
              </a:solidFill>
              <a:latin typeface="Comic Sans MS" panose="030F0702030302020204" pitchFamily="66" charset="0"/>
            </a:endParaRPr>
          </a:p>
          <a:p>
            <a:r>
              <a:rPr lang="sl-SI" altLang="sl-SI" sz="2400" b="1" dirty="0" smtClean="0">
                <a:solidFill>
                  <a:srgbClr val="800000"/>
                </a:solidFill>
                <a:latin typeface="Comic Sans MS" panose="030F0702030302020204" pitchFamily="66" charset="0"/>
              </a:rPr>
              <a:t>      Ukrepi </a:t>
            </a:r>
            <a:r>
              <a:rPr lang="sl-SI" altLang="sl-SI" sz="2400" b="1" dirty="0">
                <a:solidFill>
                  <a:srgbClr val="800000"/>
                </a:solidFill>
                <a:latin typeface="Comic Sans MS" panose="030F0702030302020204" pitchFamily="66" charset="0"/>
              </a:rPr>
              <a:t>za varno evakuacijsko pot  </a:t>
            </a:r>
          </a:p>
          <a:p>
            <a:pPr algn="ctr">
              <a:tabLst>
                <a:tab pos="160338" algn="l"/>
              </a:tabLst>
              <a:defRPr/>
            </a:pPr>
            <a:endParaRPr lang="sl-SI" sz="2400" b="1" dirty="0" smtClean="0">
              <a:solidFill>
                <a:schemeClr val="accent4">
                  <a:lumMod val="25000"/>
                </a:schemeClr>
              </a:solidFill>
              <a:latin typeface="Comic Sans MS" panose="030F0702030302020204" pitchFamily="66" charset="0"/>
            </a:endParaRPr>
          </a:p>
          <a:p>
            <a:pPr marL="457200" indent="-457200">
              <a:buFont typeface="Wingdings" panose="05000000000000000000" pitchFamily="2" charset="2"/>
              <a:buChar char="Ø"/>
            </a:pPr>
            <a:r>
              <a:rPr lang="sl-SI" sz="2400" b="1" dirty="0" smtClean="0">
                <a:latin typeface="Comic Sans MS" panose="030F0702030302020204" pitchFamily="66" charset="0"/>
              </a:rPr>
              <a:t> </a:t>
            </a:r>
            <a:r>
              <a:rPr lang="sl-SI" altLang="sl-SI" sz="2400" b="1" dirty="0">
                <a:latin typeface="Comic Sans MS" panose="030F0702030302020204" pitchFamily="66" charset="0"/>
              </a:rPr>
              <a:t>dimenzije, dolžine</a:t>
            </a:r>
          </a:p>
          <a:p>
            <a:pPr marL="457200" indent="-457200">
              <a:buFont typeface="Wingdings" panose="05000000000000000000" pitchFamily="2" charset="2"/>
              <a:buChar char="Ø"/>
            </a:pPr>
            <a:r>
              <a:rPr lang="sl-SI" altLang="sl-SI" sz="2400" b="1" dirty="0">
                <a:latin typeface="Comic Sans MS" panose="030F0702030302020204" pitchFamily="66" charset="0"/>
              </a:rPr>
              <a:t> prehodnost izhodov</a:t>
            </a:r>
          </a:p>
          <a:p>
            <a:pPr marL="457200" indent="-457200">
              <a:buFont typeface="Wingdings" panose="05000000000000000000" pitchFamily="2" charset="2"/>
              <a:buChar char="Ø"/>
            </a:pPr>
            <a:r>
              <a:rPr lang="sl-SI" altLang="sl-SI" sz="2400" b="1" dirty="0">
                <a:latin typeface="Comic Sans MS" panose="030F0702030302020204" pitchFamily="66" charset="0"/>
              </a:rPr>
              <a:t> označevanje evakuacijske poti in zbirnega </a:t>
            </a:r>
            <a:r>
              <a:rPr lang="sl-SI" altLang="sl-SI" sz="2400" b="1" dirty="0" smtClean="0">
                <a:latin typeface="Comic Sans MS" panose="030F0702030302020204" pitchFamily="66" charset="0"/>
              </a:rPr>
              <a:t>mesta</a:t>
            </a:r>
            <a:endParaRPr lang="sl-SI" altLang="sl-SI" sz="2400" b="1" dirty="0">
              <a:latin typeface="Comic Sans MS" panose="030F0702030302020204" pitchFamily="66" charset="0"/>
            </a:endParaRPr>
          </a:p>
          <a:p>
            <a:pPr marL="457200" indent="-457200">
              <a:buFont typeface="Wingdings" panose="05000000000000000000" pitchFamily="2" charset="2"/>
              <a:buChar char="Ø"/>
            </a:pPr>
            <a:r>
              <a:rPr lang="sl-SI" altLang="sl-SI" sz="2400" b="1" dirty="0">
                <a:latin typeface="Comic Sans MS" panose="030F0702030302020204" pitchFamily="66" charset="0"/>
              </a:rPr>
              <a:t> osvetlitev evakuacijske poti </a:t>
            </a:r>
          </a:p>
          <a:p>
            <a:pPr marL="457200" indent="-457200">
              <a:buFont typeface="Wingdings" panose="05000000000000000000" pitchFamily="2" charset="2"/>
              <a:buChar char="Ø"/>
            </a:pPr>
            <a:r>
              <a:rPr lang="sl-SI" altLang="sl-SI" sz="2400" b="1" dirty="0">
                <a:latin typeface="Comic Sans MS" panose="030F0702030302020204" pitchFamily="66" charset="0"/>
              </a:rPr>
              <a:t> požarne ločitve v objektu </a:t>
            </a:r>
          </a:p>
          <a:p>
            <a:r>
              <a:rPr lang="sl-SI" altLang="sl-SI" sz="2400" b="1" dirty="0" smtClean="0">
                <a:solidFill>
                  <a:srgbClr val="800000"/>
                </a:solidFill>
                <a:latin typeface="Comic Sans MS" panose="030F0702030302020204" pitchFamily="66" charset="0"/>
              </a:rPr>
              <a:t>            </a:t>
            </a:r>
          </a:p>
          <a:p>
            <a:r>
              <a:rPr lang="sl-SI" altLang="sl-SI" sz="2400" b="1" dirty="0">
                <a:solidFill>
                  <a:srgbClr val="800000"/>
                </a:solidFill>
                <a:latin typeface="Comic Sans MS" panose="030F0702030302020204" pitchFamily="66" charset="0"/>
              </a:rPr>
              <a:t> </a:t>
            </a:r>
            <a:r>
              <a:rPr lang="sl-SI" altLang="sl-SI" sz="2400" b="1" dirty="0" smtClean="0">
                <a:solidFill>
                  <a:srgbClr val="800000"/>
                </a:solidFill>
                <a:latin typeface="Comic Sans MS" panose="030F0702030302020204" pitchFamily="66" charset="0"/>
              </a:rPr>
              <a:t>    </a:t>
            </a:r>
            <a:r>
              <a:rPr lang="sl-SI" altLang="sl-SI" sz="2400" b="1" dirty="0">
                <a:solidFill>
                  <a:srgbClr val="800000"/>
                </a:solidFill>
                <a:latin typeface="Comic Sans MS" panose="030F0702030302020204" pitchFamily="66" charset="0"/>
              </a:rPr>
              <a:t>Dokumentacija </a:t>
            </a:r>
          </a:p>
          <a:p>
            <a:r>
              <a:rPr lang="sl-SI" altLang="sl-SI" sz="2400" b="1" dirty="0" smtClean="0">
                <a:latin typeface="Comic Sans MS" panose="030F0702030302020204" pitchFamily="66" charset="0"/>
              </a:rPr>
              <a:t> </a:t>
            </a:r>
          </a:p>
          <a:p>
            <a:r>
              <a:rPr lang="sl-SI" altLang="sl-SI" sz="2400" b="1" dirty="0" smtClean="0">
                <a:latin typeface="Comic Sans MS" panose="030F0702030302020204" pitchFamily="66" charset="0"/>
              </a:rPr>
              <a:t>Elaborat </a:t>
            </a:r>
            <a:r>
              <a:rPr lang="sl-SI" altLang="sl-SI" sz="2400" b="1" dirty="0">
                <a:latin typeface="Comic Sans MS" panose="030F0702030302020204" pitchFamily="66" charset="0"/>
              </a:rPr>
              <a:t>požarne varnosti </a:t>
            </a:r>
          </a:p>
          <a:p>
            <a:pPr marL="457200" indent="-457200">
              <a:buFont typeface="Wingdings" panose="05000000000000000000" pitchFamily="2" charset="2"/>
              <a:buChar char="Ø"/>
            </a:pPr>
            <a:r>
              <a:rPr lang="sl-SI" altLang="sl-SI" sz="2400" b="1" dirty="0" smtClean="0">
                <a:latin typeface="Comic Sans MS" panose="030F0702030302020204" pitchFamily="66" charset="0"/>
              </a:rPr>
              <a:t>Požarni </a:t>
            </a:r>
            <a:r>
              <a:rPr lang="sl-SI" altLang="sl-SI" sz="2400" b="1" dirty="0">
                <a:latin typeface="Comic Sans MS" panose="030F0702030302020204" pitchFamily="66" charset="0"/>
              </a:rPr>
              <a:t>red</a:t>
            </a:r>
          </a:p>
          <a:p>
            <a:pPr marL="457200" indent="-457200">
              <a:buFont typeface="Wingdings" panose="05000000000000000000" pitchFamily="2" charset="2"/>
              <a:buChar char="Ø"/>
            </a:pPr>
            <a:r>
              <a:rPr lang="sl-SI" altLang="sl-SI" sz="2400" b="1" dirty="0" smtClean="0">
                <a:latin typeface="Comic Sans MS" panose="030F0702030302020204" pitchFamily="66" charset="0"/>
              </a:rPr>
              <a:t>Izvleček </a:t>
            </a:r>
            <a:r>
              <a:rPr lang="sl-SI" altLang="sl-SI" sz="2400" b="1" dirty="0">
                <a:latin typeface="Comic Sans MS" panose="030F0702030302020204" pitchFamily="66" charset="0"/>
              </a:rPr>
              <a:t>požarnega reda, načrt evakuacije, požarni načrt</a:t>
            </a:r>
          </a:p>
          <a:p>
            <a:pPr marL="457200" indent="-457200">
              <a:buFont typeface="Wingdings" panose="05000000000000000000" pitchFamily="2" charset="2"/>
              <a:buChar char="Ø"/>
            </a:pPr>
            <a:r>
              <a:rPr lang="sl-SI" altLang="sl-SI" sz="2400" b="1" dirty="0" smtClean="0">
                <a:latin typeface="Comic Sans MS" panose="030F0702030302020204" pitchFamily="66" charset="0"/>
              </a:rPr>
              <a:t>Presoja </a:t>
            </a:r>
            <a:r>
              <a:rPr lang="sl-SI" altLang="sl-SI" sz="2400" b="1" dirty="0">
                <a:latin typeface="Comic Sans MS" panose="030F0702030302020204" pitchFamily="66" charset="0"/>
              </a:rPr>
              <a:t>evakuacijskih poti </a:t>
            </a:r>
            <a:endParaRPr lang="sl-SI" sz="2400" b="1" dirty="0">
              <a:solidFill>
                <a:schemeClr val="accent4">
                  <a:lumMod val="25000"/>
                </a:schemeClr>
              </a:solidFill>
              <a:latin typeface="Comic Sans MS" panose="030F0702030302020204" pitchFamily="66" charset="0"/>
            </a:endParaRPr>
          </a:p>
        </p:txBody>
      </p:sp>
      <p:pic>
        <p:nvPicPr>
          <p:cNvPr id="1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233" y="730250"/>
            <a:ext cx="4762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233" y="3789040"/>
            <a:ext cx="4762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www.posavc.si/images/slikeNovice/4Ma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850" y="476250"/>
            <a:ext cx="14033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288" y="1916113"/>
            <a:ext cx="13335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30033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105800" y="116632"/>
            <a:ext cx="8948709" cy="655564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nchor="ctr">
            <a:spAutoFit/>
          </a:bodyPr>
          <a:lstStyle/>
          <a:p>
            <a:pPr>
              <a:tabLst>
                <a:tab pos="160338" algn="l"/>
              </a:tabLst>
              <a:defRPr/>
            </a:pPr>
            <a:r>
              <a:rPr lang="sl-SI" sz="2800" b="1" dirty="0">
                <a:solidFill>
                  <a:schemeClr val="accent4">
                    <a:lumMod val="25000"/>
                  </a:schemeClr>
                </a:solidFill>
                <a:latin typeface="Comic Sans MS" panose="030F0702030302020204" pitchFamily="66" charset="0"/>
              </a:rPr>
              <a:t>Naloge odgovornih oseb   </a:t>
            </a:r>
          </a:p>
          <a:p>
            <a:pPr algn="ctr">
              <a:tabLst>
                <a:tab pos="160338" algn="l"/>
              </a:tabLst>
              <a:defRPr/>
            </a:pPr>
            <a:endParaRPr lang="sl-SI" sz="2800" b="1" dirty="0" smtClean="0">
              <a:solidFill>
                <a:schemeClr val="accent4">
                  <a:lumMod val="25000"/>
                </a:schemeClr>
              </a:solidFill>
              <a:latin typeface="Comic Sans MS" panose="030F0702030302020204" pitchFamily="66" charset="0"/>
            </a:endParaRPr>
          </a:p>
          <a:p>
            <a:r>
              <a:rPr lang="sl-SI" altLang="sl-SI" sz="2800" b="1" dirty="0" smtClean="0">
                <a:solidFill>
                  <a:srgbClr val="800000"/>
                </a:solidFill>
                <a:latin typeface="Comic Sans MS" panose="030F0702030302020204" pitchFamily="66" charset="0"/>
              </a:rPr>
              <a:t>    Evakuacija </a:t>
            </a:r>
            <a:r>
              <a:rPr lang="sl-SI" altLang="sl-SI" sz="2800" b="1" dirty="0">
                <a:solidFill>
                  <a:srgbClr val="800000"/>
                </a:solidFill>
                <a:latin typeface="Comic Sans MS" panose="030F0702030302020204" pitchFamily="66" charset="0"/>
              </a:rPr>
              <a:t>– kaj morate vedeti? </a:t>
            </a:r>
          </a:p>
          <a:p>
            <a:pPr algn="ctr">
              <a:tabLst>
                <a:tab pos="160338" algn="l"/>
              </a:tabLst>
              <a:defRPr/>
            </a:pPr>
            <a:endParaRPr lang="sl-SI" sz="2800" b="1" dirty="0" smtClean="0">
              <a:solidFill>
                <a:schemeClr val="accent4">
                  <a:lumMod val="25000"/>
                </a:schemeClr>
              </a:solidFill>
              <a:latin typeface="Comic Sans MS" panose="030F0702030302020204" pitchFamily="66" charset="0"/>
            </a:endParaRPr>
          </a:p>
          <a:p>
            <a:pPr marL="457200" indent="-457200">
              <a:buFont typeface="Wingdings" panose="05000000000000000000" pitchFamily="2" charset="2"/>
              <a:buChar char="Ø"/>
            </a:pPr>
            <a:r>
              <a:rPr lang="sl-SI" sz="2800" b="1" dirty="0" smtClean="0">
                <a:latin typeface="Comic Sans MS" panose="030F0702030302020204" pitchFamily="66" charset="0"/>
              </a:rPr>
              <a:t> </a:t>
            </a:r>
            <a:r>
              <a:rPr lang="sl-SI" altLang="sl-SI" sz="2800" b="1" dirty="0">
                <a:latin typeface="Comic Sans MS" panose="030F0702030302020204" pitchFamily="66" charset="0"/>
              </a:rPr>
              <a:t>strukturo oseb v objektu </a:t>
            </a:r>
          </a:p>
          <a:p>
            <a:pPr marL="457200" indent="-457200">
              <a:buFont typeface="Wingdings" panose="05000000000000000000" pitchFamily="2" charset="2"/>
              <a:buChar char="Ø"/>
            </a:pPr>
            <a:r>
              <a:rPr lang="sl-SI" altLang="sl-SI" sz="2800" b="1" dirty="0">
                <a:latin typeface="Comic Sans MS" panose="030F0702030302020204" pitchFamily="66" charset="0"/>
              </a:rPr>
              <a:t> sistemi požarne varnosti in krmiljenja</a:t>
            </a:r>
          </a:p>
          <a:p>
            <a:pPr marL="457200" indent="-457200">
              <a:buFont typeface="Wingdings" panose="05000000000000000000" pitchFamily="2" charset="2"/>
              <a:buChar char="Ø"/>
            </a:pPr>
            <a:r>
              <a:rPr lang="sl-SI" altLang="sl-SI" sz="2800" b="1" dirty="0">
                <a:latin typeface="Comic Sans MS" panose="030F0702030302020204" pitchFamily="66" charset="0"/>
              </a:rPr>
              <a:t> način aktiviranja odg. oseb, naloge</a:t>
            </a:r>
          </a:p>
          <a:p>
            <a:pPr marL="457200" indent="-457200">
              <a:buFont typeface="Wingdings" panose="05000000000000000000" pitchFamily="2" charset="2"/>
              <a:buChar char="Ø"/>
            </a:pPr>
            <a:r>
              <a:rPr lang="sl-SI" altLang="sl-SI" sz="2800" b="1" dirty="0">
                <a:latin typeface="Comic Sans MS" panose="030F0702030302020204" pitchFamily="66" charset="0"/>
              </a:rPr>
              <a:t> odg. osebe s katerimi sodelujete</a:t>
            </a:r>
          </a:p>
          <a:p>
            <a:pPr marL="457200" indent="-457200">
              <a:buFont typeface="Wingdings" panose="05000000000000000000" pitchFamily="2" charset="2"/>
              <a:buChar char="Ø"/>
            </a:pPr>
            <a:r>
              <a:rPr lang="sl-SI" altLang="sl-SI" sz="2800" b="1" dirty="0">
                <a:latin typeface="Comic Sans MS" panose="030F0702030302020204" pitchFamily="66" charset="0"/>
              </a:rPr>
              <a:t> območje za katerega ste zadolženi </a:t>
            </a:r>
          </a:p>
          <a:p>
            <a:endParaRPr lang="sl-SI" altLang="sl-SI" sz="2800" b="1" dirty="0" smtClean="0">
              <a:latin typeface="Comic Sans MS" panose="030F0702030302020204" pitchFamily="66" charset="0"/>
            </a:endParaRPr>
          </a:p>
          <a:p>
            <a:endParaRPr lang="sl-SI" altLang="sl-SI" sz="2800" b="1" dirty="0">
              <a:latin typeface="Comic Sans MS" panose="030F0702030302020204" pitchFamily="66" charset="0"/>
            </a:endParaRPr>
          </a:p>
          <a:p>
            <a:pPr marL="457200" indent="-457200">
              <a:buFont typeface="Wingdings" panose="05000000000000000000" pitchFamily="2" charset="2"/>
              <a:buChar char="Ø"/>
            </a:pPr>
            <a:r>
              <a:rPr lang="sl-SI" altLang="sl-SI" sz="2800" b="1" dirty="0">
                <a:latin typeface="Comic Sans MS" panose="030F0702030302020204" pitchFamily="66" charset="0"/>
              </a:rPr>
              <a:t>določitev smeri evakuacije in zbirnega mesta </a:t>
            </a:r>
          </a:p>
          <a:p>
            <a:pPr marL="457200" indent="-457200">
              <a:buFont typeface="Wingdings" panose="05000000000000000000" pitchFamily="2" charset="2"/>
              <a:buChar char="Ø"/>
            </a:pPr>
            <a:r>
              <a:rPr lang="sl-SI" altLang="sl-SI" sz="2800" b="1" dirty="0" smtClean="0">
                <a:latin typeface="Comic Sans MS" panose="030F0702030302020204" pitchFamily="66" charset="0"/>
              </a:rPr>
              <a:t>določitev </a:t>
            </a:r>
            <a:r>
              <a:rPr lang="sl-SI" altLang="sl-SI" sz="2800" b="1" dirty="0">
                <a:latin typeface="Comic Sans MS" panose="030F0702030302020204" pitchFamily="66" charset="0"/>
              </a:rPr>
              <a:t>oseb na zbirnem mestu za zbiranje  </a:t>
            </a:r>
          </a:p>
          <a:p>
            <a:r>
              <a:rPr lang="sl-SI" altLang="sl-SI" sz="2800" b="1" dirty="0" smtClean="0">
                <a:latin typeface="Comic Sans MS" panose="030F0702030302020204" pitchFamily="66" charset="0"/>
              </a:rPr>
              <a:t>   podatkov </a:t>
            </a:r>
            <a:r>
              <a:rPr lang="sl-SI" altLang="sl-SI" sz="2800" b="1" dirty="0">
                <a:latin typeface="Comic Sans MS" panose="030F0702030302020204" pitchFamily="66" charset="0"/>
              </a:rPr>
              <a:t>o pogrešanih</a:t>
            </a:r>
          </a:p>
          <a:p>
            <a:pPr marL="457200" indent="-457200">
              <a:buFont typeface="Wingdings" panose="05000000000000000000" pitchFamily="2" charset="2"/>
              <a:buChar char="Ø"/>
            </a:pPr>
            <a:r>
              <a:rPr lang="sl-SI" altLang="sl-SI" sz="2800" b="1" dirty="0" smtClean="0">
                <a:latin typeface="Comic Sans MS" panose="030F0702030302020204" pitchFamily="66" charset="0"/>
              </a:rPr>
              <a:t>pregled </a:t>
            </a:r>
            <a:r>
              <a:rPr lang="sl-SI" altLang="sl-SI" sz="2800" b="1" dirty="0">
                <a:latin typeface="Comic Sans MS" panose="030F0702030302020204" pitchFamily="66" charset="0"/>
              </a:rPr>
              <a:t>prostorov in poročanje </a:t>
            </a:r>
            <a:r>
              <a:rPr lang="sl-SI" altLang="sl-SI" sz="2800" b="1" dirty="0" smtClean="0">
                <a:latin typeface="Comic Sans MS" panose="030F0702030302020204" pitchFamily="66" charset="0"/>
              </a:rPr>
              <a:t>gasilcem</a:t>
            </a:r>
            <a:endParaRPr lang="sl-SI" sz="2800" b="1" dirty="0">
              <a:solidFill>
                <a:schemeClr val="accent4">
                  <a:lumMod val="25000"/>
                </a:schemeClr>
              </a:solidFill>
              <a:latin typeface="Comic Sans MS" panose="030F0702030302020204" pitchFamily="66" charset="0"/>
            </a:endParaRPr>
          </a:p>
        </p:txBody>
      </p:sp>
      <p:pic>
        <p:nvPicPr>
          <p:cNvPr id="1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233" y="764704"/>
            <a:ext cx="4762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096" y="4200537"/>
            <a:ext cx="372274" cy="69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http://www.ifcgroup.com/content/images/evacuation_resiz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363" y="71164"/>
            <a:ext cx="26098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36927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204705" y="260648"/>
            <a:ext cx="8784693" cy="643253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nchor="ctr">
            <a:spAutoFit/>
          </a:bodyPr>
          <a:lstStyle/>
          <a:p>
            <a:pPr>
              <a:tabLst>
                <a:tab pos="160338" algn="l"/>
              </a:tabLst>
              <a:defRPr/>
            </a:pPr>
            <a:r>
              <a:rPr lang="sl-SI" sz="2400" b="1" dirty="0">
                <a:solidFill>
                  <a:schemeClr val="accent4">
                    <a:lumMod val="25000"/>
                  </a:schemeClr>
                </a:solidFill>
                <a:latin typeface="Comic Sans MS" panose="030F0702030302020204" pitchFamily="66" charset="0"/>
              </a:rPr>
              <a:t>Naloge odgovornih oseb   </a:t>
            </a:r>
          </a:p>
          <a:p>
            <a:pPr eaLnBrk="1" hangingPunct="1"/>
            <a:endParaRPr lang="sl-SI" altLang="sl-SI" sz="2400" b="1" dirty="0" smtClean="0">
              <a:solidFill>
                <a:srgbClr val="800000"/>
              </a:solidFill>
              <a:latin typeface="Comic Sans MS" panose="030F0702030302020204" pitchFamily="66" charset="0"/>
            </a:endParaRPr>
          </a:p>
          <a:p>
            <a:pPr eaLnBrk="1" hangingPunct="1"/>
            <a:r>
              <a:rPr lang="sl-SI" altLang="sl-SI" sz="2400" b="1" dirty="0">
                <a:solidFill>
                  <a:srgbClr val="800000"/>
                </a:solidFill>
                <a:latin typeface="Comic Sans MS" panose="030F0702030302020204" pitchFamily="66" charset="0"/>
              </a:rPr>
              <a:t> </a:t>
            </a:r>
            <a:r>
              <a:rPr lang="sl-SI" altLang="sl-SI" sz="2400" b="1" dirty="0" smtClean="0">
                <a:solidFill>
                  <a:srgbClr val="800000"/>
                </a:solidFill>
                <a:latin typeface="Comic Sans MS" panose="030F0702030302020204" pitchFamily="66" charset="0"/>
              </a:rPr>
              <a:t>     Struktura </a:t>
            </a:r>
            <a:r>
              <a:rPr lang="sl-SI" altLang="sl-SI" sz="2400" b="1" dirty="0">
                <a:solidFill>
                  <a:srgbClr val="800000"/>
                </a:solidFill>
                <a:latin typeface="Comic Sans MS" panose="030F0702030302020204" pitchFamily="66" charset="0"/>
              </a:rPr>
              <a:t>oseb v objektu </a:t>
            </a:r>
            <a:endParaRPr lang="sl-SI" altLang="sl-SI" sz="2400" b="1" dirty="0" smtClean="0">
              <a:solidFill>
                <a:srgbClr val="800000"/>
              </a:solidFill>
              <a:latin typeface="Comic Sans MS" panose="030F0702030302020204" pitchFamily="66" charset="0"/>
            </a:endParaRPr>
          </a:p>
          <a:p>
            <a:pPr eaLnBrk="1" hangingPunct="1"/>
            <a:endParaRPr lang="sl-SI" altLang="sl-SI" sz="2400" b="1" dirty="0">
              <a:solidFill>
                <a:srgbClr val="800000"/>
              </a:solidFill>
              <a:latin typeface="Comic Sans MS" panose="030F0702030302020204" pitchFamily="66" charset="0"/>
            </a:endParaRPr>
          </a:p>
          <a:p>
            <a:pPr marL="342900" indent="-342900" eaLnBrk="1" hangingPunct="1">
              <a:buFont typeface="Wingdings" panose="05000000000000000000" pitchFamily="2" charset="2"/>
              <a:buChar char="Ø"/>
            </a:pPr>
            <a:r>
              <a:rPr lang="sl-SI" altLang="sl-SI" sz="2000" b="1" dirty="0">
                <a:latin typeface="Comic Sans MS" panose="030F0702030302020204" pitchFamily="66" charset="0"/>
              </a:rPr>
              <a:t>Osebe ki se lahko same evakuirajo - predvideva se takojšnja </a:t>
            </a:r>
            <a:r>
              <a:rPr lang="sl-SI" altLang="sl-SI" sz="2000" b="1" dirty="0" smtClean="0">
                <a:latin typeface="Comic Sans MS" panose="030F0702030302020204" pitchFamily="66" charset="0"/>
              </a:rPr>
              <a:t>urejena </a:t>
            </a:r>
            <a:r>
              <a:rPr lang="sl-SI" altLang="sl-SI" sz="2000" b="1" dirty="0">
                <a:latin typeface="Comic Sans MS" panose="030F0702030302020204" pitchFamily="66" charset="0"/>
              </a:rPr>
              <a:t>- umirjena evakuacija </a:t>
            </a:r>
          </a:p>
          <a:p>
            <a:pPr marL="342900" indent="-342900" eaLnBrk="1" hangingPunct="1">
              <a:buFont typeface="Wingdings" panose="05000000000000000000" pitchFamily="2" charset="2"/>
              <a:buChar char="Ø"/>
            </a:pPr>
            <a:r>
              <a:rPr lang="sl-SI" altLang="sl-SI" sz="2000" b="1" dirty="0" smtClean="0">
                <a:latin typeface="Comic Sans MS" panose="030F0702030302020204" pitchFamily="66" charset="0"/>
              </a:rPr>
              <a:t>osebe</a:t>
            </a:r>
            <a:r>
              <a:rPr lang="sl-SI" altLang="sl-SI" sz="2000" b="1" dirty="0">
                <a:latin typeface="Comic Sans MS" panose="030F0702030302020204" pitchFamily="66" charset="0"/>
              </a:rPr>
              <a:t>, ki potrebujejo pomoč pri vertikalni evakuaciji</a:t>
            </a:r>
          </a:p>
          <a:p>
            <a:pPr marL="342900" indent="-342900" eaLnBrk="1" hangingPunct="1">
              <a:buFont typeface="Wingdings" panose="05000000000000000000" pitchFamily="2" charset="2"/>
              <a:buChar char="Ø"/>
            </a:pPr>
            <a:r>
              <a:rPr lang="sl-SI" altLang="sl-SI" sz="2000" b="1" dirty="0" smtClean="0">
                <a:latin typeface="Comic Sans MS" panose="030F0702030302020204" pitchFamily="66" charset="0"/>
              </a:rPr>
              <a:t>slabovidne </a:t>
            </a:r>
            <a:r>
              <a:rPr lang="sl-SI" altLang="sl-SI" sz="2000" b="1" dirty="0">
                <a:latin typeface="Comic Sans MS" panose="030F0702030302020204" pitchFamily="66" charset="0"/>
              </a:rPr>
              <a:t>ali slepe osebe</a:t>
            </a:r>
          </a:p>
          <a:p>
            <a:pPr marL="342900" indent="-342900" eaLnBrk="1" hangingPunct="1">
              <a:buFont typeface="Wingdings" panose="05000000000000000000" pitchFamily="2" charset="2"/>
              <a:buChar char="Ø"/>
            </a:pPr>
            <a:r>
              <a:rPr lang="sl-SI" altLang="sl-SI" sz="2000" b="1" dirty="0" smtClean="0">
                <a:latin typeface="Comic Sans MS" panose="030F0702030302020204" pitchFamily="66" charset="0"/>
              </a:rPr>
              <a:t>naglušne </a:t>
            </a:r>
            <a:r>
              <a:rPr lang="sl-SI" altLang="sl-SI" sz="2000" b="1" dirty="0">
                <a:latin typeface="Comic Sans MS" panose="030F0702030302020204" pitchFamily="66" charset="0"/>
              </a:rPr>
              <a:t>ali gluhe </a:t>
            </a:r>
            <a:r>
              <a:rPr lang="sl-SI" altLang="sl-SI" sz="2000" b="1" dirty="0" smtClean="0">
                <a:latin typeface="Comic Sans MS" panose="030F0702030302020204" pitchFamily="66" charset="0"/>
              </a:rPr>
              <a:t>osebe</a:t>
            </a:r>
          </a:p>
          <a:p>
            <a:pPr marL="457200" indent="-457200" eaLnBrk="1" hangingPunct="1">
              <a:buFontTx/>
              <a:buChar char="-"/>
            </a:pPr>
            <a:endParaRPr lang="sl-SI" altLang="sl-SI" sz="2400" b="1" dirty="0">
              <a:latin typeface="Comic Sans MS" panose="030F0702030302020204" pitchFamily="66" charset="0"/>
            </a:endParaRPr>
          </a:p>
          <a:p>
            <a:r>
              <a:rPr lang="sl-SI" altLang="sl-SI" sz="2400" b="1" dirty="0" smtClean="0">
                <a:solidFill>
                  <a:srgbClr val="800000"/>
                </a:solidFill>
                <a:latin typeface="Comic Sans MS" panose="030F0702030302020204" pitchFamily="66" charset="0"/>
              </a:rPr>
              <a:t>      Problematika </a:t>
            </a:r>
            <a:r>
              <a:rPr lang="sl-SI" altLang="sl-SI" sz="2400" b="1" dirty="0">
                <a:solidFill>
                  <a:srgbClr val="800000"/>
                </a:solidFill>
                <a:latin typeface="Comic Sans MS" panose="030F0702030302020204" pitchFamily="66" charset="0"/>
              </a:rPr>
              <a:t>ob </a:t>
            </a:r>
            <a:r>
              <a:rPr lang="sl-SI" altLang="sl-SI" sz="2400" b="1" dirty="0" smtClean="0">
                <a:solidFill>
                  <a:srgbClr val="800000"/>
                </a:solidFill>
                <a:latin typeface="Comic Sans MS" panose="030F0702030302020204" pitchFamily="66" charset="0"/>
              </a:rPr>
              <a:t>evakuaciji</a:t>
            </a:r>
          </a:p>
          <a:p>
            <a:endParaRPr lang="sl-SI" altLang="sl-SI" sz="2400" b="1" dirty="0">
              <a:solidFill>
                <a:srgbClr val="800000"/>
              </a:solidFill>
              <a:latin typeface="Comic Sans MS" panose="030F0702030302020204" pitchFamily="66" charset="0"/>
            </a:endParaRPr>
          </a:p>
          <a:p>
            <a:pPr eaLnBrk="1" hangingPunct="1">
              <a:buFontTx/>
              <a:buChar char="-"/>
            </a:pPr>
            <a:r>
              <a:rPr lang="sl-SI" altLang="sl-SI" sz="2000" b="1" dirty="0" smtClean="0">
                <a:latin typeface="Comic Sans MS" panose="030F0702030302020204" pitchFamily="66" charset="0"/>
              </a:rPr>
              <a:t>evakuacija </a:t>
            </a:r>
            <a:r>
              <a:rPr lang="sl-SI" altLang="sl-SI" sz="2000" b="1" dirty="0">
                <a:latin typeface="Comic Sans MS" panose="030F0702030302020204" pitchFamily="66" charset="0"/>
              </a:rPr>
              <a:t>gibalno omejenih oseb (invalidski vozički,postelje,..) </a:t>
            </a:r>
          </a:p>
          <a:p>
            <a:pPr eaLnBrk="1" hangingPunct="1">
              <a:buFontTx/>
              <a:buChar char="-"/>
            </a:pPr>
            <a:r>
              <a:rPr lang="sl-SI" altLang="sl-SI" sz="2000" b="1" dirty="0">
                <a:latin typeface="Comic Sans MS" panose="030F0702030302020204" pitchFamily="66" charset="0"/>
              </a:rPr>
              <a:t> hrup</a:t>
            </a:r>
          </a:p>
          <a:p>
            <a:pPr eaLnBrk="1" hangingPunct="1">
              <a:buFontTx/>
              <a:buChar char="-"/>
            </a:pPr>
            <a:r>
              <a:rPr lang="sl-SI" altLang="sl-SI" sz="2000" b="1" dirty="0">
                <a:latin typeface="Comic Sans MS" panose="030F0702030302020204" pitchFamily="66" charset="0"/>
              </a:rPr>
              <a:t> ovire na evakuacijski poti (stopnišča, ovire na stopniščih,..)</a:t>
            </a:r>
          </a:p>
          <a:p>
            <a:pPr eaLnBrk="1" hangingPunct="1">
              <a:buFontTx/>
              <a:buChar char="-"/>
            </a:pPr>
            <a:r>
              <a:rPr lang="sl-SI" altLang="sl-SI" sz="2000" b="1" dirty="0">
                <a:latin typeface="Comic Sans MS" panose="030F0702030302020204" pitchFamily="66" charset="0"/>
              </a:rPr>
              <a:t> neudeležba na zbirnem mestu</a:t>
            </a:r>
          </a:p>
          <a:p>
            <a:pPr eaLnBrk="1" hangingPunct="1">
              <a:buFontTx/>
              <a:buChar char="-"/>
            </a:pPr>
            <a:r>
              <a:rPr lang="sl-SI" altLang="sl-SI" sz="2000" b="1" dirty="0">
                <a:latin typeface="Comic Sans MS" panose="030F0702030302020204" pitchFamily="66" charset="0"/>
              </a:rPr>
              <a:t> pričakuje se zmeda na zbirnem mestu</a:t>
            </a:r>
          </a:p>
          <a:p>
            <a:pPr eaLnBrk="1" hangingPunct="1">
              <a:buFontTx/>
              <a:buChar char="-"/>
            </a:pPr>
            <a:r>
              <a:rPr lang="sl-SI" altLang="sl-SI" sz="2000" b="1" dirty="0">
                <a:latin typeface="Comic Sans MS" panose="030F0702030302020204" pitchFamily="66" charset="0"/>
              </a:rPr>
              <a:t> težko določljivo število oseb v objektu</a:t>
            </a:r>
          </a:p>
          <a:p>
            <a:pPr>
              <a:tabLst>
                <a:tab pos="160338" algn="l"/>
              </a:tabLst>
              <a:defRPr/>
            </a:pPr>
            <a:endParaRPr lang="sl-SI" sz="2400" b="1" dirty="0">
              <a:solidFill>
                <a:schemeClr val="accent4">
                  <a:lumMod val="25000"/>
                </a:schemeClr>
              </a:solidFill>
              <a:latin typeface="Comic Sans MS" panose="030F0702030302020204" pitchFamily="66" charset="0"/>
            </a:endParaRPr>
          </a:p>
        </p:txBody>
      </p:sp>
      <p:pic>
        <p:nvPicPr>
          <p:cNvPr id="1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764704"/>
            <a:ext cx="4762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87" y="3466568"/>
            <a:ext cx="4762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42330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192326" y="56138"/>
            <a:ext cx="8784693" cy="680186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nchor="ctr">
            <a:spAutoFit/>
          </a:bodyPr>
          <a:lstStyle/>
          <a:p>
            <a:pPr>
              <a:tabLst>
                <a:tab pos="160338" algn="l"/>
              </a:tabLst>
              <a:defRPr/>
            </a:pPr>
            <a:r>
              <a:rPr lang="sl-SI" sz="2400" b="1" dirty="0">
                <a:solidFill>
                  <a:schemeClr val="accent4">
                    <a:lumMod val="25000"/>
                  </a:schemeClr>
                </a:solidFill>
                <a:latin typeface="Comic Sans MS" panose="030F0702030302020204" pitchFamily="66" charset="0"/>
              </a:rPr>
              <a:t>Naloge odgovornih oseb   </a:t>
            </a:r>
          </a:p>
          <a:p>
            <a:pPr eaLnBrk="1" hangingPunct="1"/>
            <a:r>
              <a:rPr lang="sl-SI" altLang="sl-SI" sz="2400" b="1" dirty="0" smtClean="0">
                <a:solidFill>
                  <a:srgbClr val="800000"/>
                </a:solidFill>
                <a:latin typeface="Comic Sans MS" panose="030F0702030302020204" pitchFamily="66" charset="0"/>
              </a:rPr>
              <a:t>       </a:t>
            </a:r>
          </a:p>
          <a:p>
            <a:pPr eaLnBrk="1" hangingPunct="1"/>
            <a:r>
              <a:rPr lang="sl-SI" altLang="sl-SI" sz="2400" b="1" dirty="0">
                <a:solidFill>
                  <a:srgbClr val="800000"/>
                </a:solidFill>
                <a:latin typeface="Comic Sans MS" panose="030F0702030302020204" pitchFamily="66" charset="0"/>
              </a:rPr>
              <a:t> </a:t>
            </a:r>
            <a:r>
              <a:rPr lang="sl-SI" altLang="sl-SI" sz="2400" b="1" dirty="0" smtClean="0">
                <a:solidFill>
                  <a:srgbClr val="800000"/>
                </a:solidFill>
                <a:latin typeface="Comic Sans MS" panose="030F0702030302020204" pitchFamily="66" charset="0"/>
              </a:rPr>
              <a:t>     Sistemi </a:t>
            </a:r>
            <a:r>
              <a:rPr lang="sl-SI" altLang="sl-SI" sz="2400" b="1" dirty="0">
                <a:solidFill>
                  <a:srgbClr val="800000"/>
                </a:solidFill>
                <a:latin typeface="Comic Sans MS" panose="030F0702030302020204" pitchFamily="66" charset="0"/>
              </a:rPr>
              <a:t>požarne varnosti</a:t>
            </a:r>
          </a:p>
          <a:p>
            <a:pPr eaLnBrk="1" hangingPunct="1"/>
            <a:endParaRPr lang="sl-SI" altLang="sl-SI" sz="2400" b="1" dirty="0" smtClean="0">
              <a:solidFill>
                <a:srgbClr val="800000"/>
              </a:solidFill>
              <a:latin typeface="Comic Sans MS" panose="030F0702030302020204" pitchFamily="66" charset="0"/>
            </a:endParaRPr>
          </a:p>
          <a:p>
            <a:pPr eaLnBrk="1" hangingPunct="1"/>
            <a:endParaRPr lang="sl-SI" altLang="sl-SI" sz="1400" b="1" dirty="0" smtClean="0">
              <a:solidFill>
                <a:srgbClr val="800000"/>
              </a:solidFill>
              <a:latin typeface="Comic Sans MS" panose="030F0702030302020204" pitchFamily="66" charset="0"/>
            </a:endParaRPr>
          </a:p>
          <a:p>
            <a:pPr marL="457200" indent="-457200" eaLnBrk="1" hangingPunct="1">
              <a:buFont typeface="Wingdings" panose="05000000000000000000" pitchFamily="2" charset="2"/>
              <a:buChar char="Ø"/>
            </a:pPr>
            <a:r>
              <a:rPr lang="sl-SI" altLang="sl-SI" sz="2400" b="1" dirty="0" smtClean="0">
                <a:solidFill>
                  <a:srgbClr val="800000"/>
                </a:solidFill>
                <a:latin typeface="Comic Sans MS" panose="030F0702030302020204" pitchFamily="66" charset="0"/>
              </a:rPr>
              <a:t>sistem </a:t>
            </a:r>
            <a:r>
              <a:rPr lang="sl-SI" altLang="sl-SI" sz="2400" b="1" dirty="0">
                <a:solidFill>
                  <a:srgbClr val="800000"/>
                </a:solidFill>
                <a:latin typeface="Comic Sans MS" panose="030F0702030302020204" pitchFamily="66" charset="0"/>
              </a:rPr>
              <a:t>avtomatskega odkrivanja požara</a:t>
            </a:r>
          </a:p>
          <a:p>
            <a:pPr marL="457200" indent="-457200" eaLnBrk="1" hangingPunct="1">
              <a:buFont typeface="Wingdings" panose="05000000000000000000" pitchFamily="2" charset="2"/>
              <a:buChar char="Ø"/>
            </a:pPr>
            <a:r>
              <a:rPr lang="sl-SI" altLang="sl-SI" sz="2400" b="1" dirty="0" smtClean="0">
                <a:solidFill>
                  <a:srgbClr val="800000"/>
                </a:solidFill>
                <a:latin typeface="Comic Sans MS" panose="030F0702030302020204" pitchFamily="66" charset="0"/>
              </a:rPr>
              <a:t>sistem </a:t>
            </a:r>
            <a:r>
              <a:rPr lang="sl-SI" altLang="sl-SI" sz="2400" b="1" dirty="0">
                <a:solidFill>
                  <a:srgbClr val="800000"/>
                </a:solidFill>
                <a:latin typeface="Comic Sans MS" panose="030F0702030302020204" pitchFamily="66" charset="0"/>
              </a:rPr>
              <a:t>alarmiranja: sirene, bliskavice, govorno - ozvočenje </a:t>
            </a:r>
          </a:p>
          <a:p>
            <a:pPr marL="457200" indent="-457200" eaLnBrk="1" hangingPunct="1">
              <a:buFont typeface="Wingdings" panose="05000000000000000000" pitchFamily="2" charset="2"/>
              <a:buChar char="Ø"/>
            </a:pPr>
            <a:r>
              <a:rPr lang="sl-SI" altLang="sl-SI" sz="2400" b="1" dirty="0" smtClean="0">
                <a:solidFill>
                  <a:srgbClr val="800000"/>
                </a:solidFill>
                <a:latin typeface="Comic Sans MS" panose="030F0702030302020204" pitchFamily="66" charset="0"/>
              </a:rPr>
              <a:t>varnostna </a:t>
            </a:r>
            <a:r>
              <a:rPr lang="sl-SI" altLang="sl-SI" sz="2400" b="1" dirty="0">
                <a:solidFill>
                  <a:srgbClr val="800000"/>
                </a:solidFill>
                <a:latin typeface="Comic Sans MS" panose="030F0702030302020204" pitchFamily="66" charset="0"/>
              </a:rPr>
              <a:t>razsvetljava</a:t>
            </a:r>
          </a:p>
          <a:p>
            <a:pPr marL="457200" indent="-457200" eaLnBrk="1" hangingPunct="1">
              <a:buFont typeface="Wingdings" panose="05000000000000000000" pitchFamily="2" charset="2"/>
              <a:buChar char="Ø"/>
            </a:pPr>
            <a:r>
              <a:rPr lang="sl-SI" altLang="sl-SI" sz="2400" b="1" dirty="0" smtClean="0">
                <a:solidFill>
                  <a:srgbClr val="800000"/>
                </a:solidFill>
                <a:latin typeface="Comic Sans MS" panose="030F0702030302020204" pitchFamily="66" charset="0"/>
              </a:rPr>
              <a:t>sistem </a:t>
            </a:r>
            <a:r>
              <a:rPr lang="sl-SI" altLang="sl-SI" sz="2400" b="1" dirty="0">
                <a:solidFill>
                  <a:srgbClr val="800000"/>
                </a:solidFill>
                <a:latin typeface="Comic Sans MS" panose="030F0702030302020204" pitchFamily="66" charset="0"/>
              </a:rPr>
              <a:t>odvoda dima iz osrednjega stopnišča </a:t>
            </a:r>
          </a:p>
          <a:p>
            <a:pPr eaLnBrk="1" hangingPunct="1"/>
            <a:r>
              <a:rPr lang="sl-SI" altLang="sl-SI" sz="2400" b="1" dirty="0" smtClean="0">
                <a:latin typeface="Comic Sans MS" panose="030F0702030302020204" pitchFamily="66" charset="0"/>
              </a:rPr>
              <a:t>    </a:t>
            </a:r>
          </a:p>
          <a:p>
            <a:pPr eaLnBrk="1" hangingPunct="1"/>
            <a:r>
              <a:rPr lang="sl-SI" altLang="sl-SI" sz="2400" b="1" dirty="0" smtClean="0">
                <a:latin typeface="Comic Sans MS" panose="030F0702030302020204" pitchFamily="66" charset="0"/>
              </a:rPr>
              <a:t>     Način </a:t>
            </a:r>
            <a:r>
              <a:rPr lang="sl-SI" altLang="sl-SI" sz="2400" b="1" dirty="0">
                <a:latin typeface="Comic Sans MS" panose="030F0702030302020204" pitchFamily="66" charset="0"/>
              </a:rPr>
              <a:t>obveščanja odgovorne </a:t>
            </a:r>
            <a:r>
              <a:rPr lang="sl-SI" altLang="sl-SI" sz="2400" b="1" dirty="0" smtClean="0">
                <a:latin typeface="Comic Sans MS" panose="030F0702030302020204" pitchFamily="66" charset="0"/>
              </a:rPr>
              <a:t>osebe</a:t>
            </a:r>
          </a:p>
          <a:p>
            <a:pPr eaLnBrk="1" hangingPunct="1"/>
            <a:endParaRPr lang="sl-SI" altLang="sl-SI" sz="2400" b="1" dirty="0">
              <a:latin typeface="Comic Sans MS" panose="030F0702030302020204" pitchFamily="66" charset="0"/>
            </a:endParaRPr>
          </a:p>
          <a:p>
            <a:r>
              <a:rPr lang="sl-SI" altLang="sl-SI" sz="2400" b="1" dirty="0">
                <a:latin typeface="Comic Sans MS" panose="030F0702030302020204" pitchFamily="66" charset="0"/>
              </a:rPr>
              <a:t>Krmiljenja AJP pomembna pri evakuaciji </a:t>
            </a:r>
            <a:endParaRPr lang="sl-SI" altLang="sl-SI" sz="2400" b="1" dirty="0" smtClean="0">
              <a:latin typeface="Comic Sans MS" panose="030F0702030302020204" pitchFamily="66" charset="0"/>
            </a:endParaRPr>
          </a:p>
          <a:p>
            <a:r>
              <a:rPr lang="sl-SI" altLang="sl-SI" sz="1400" b="1" dirty="0" smtClean="0">
                <a:latin typeface="Comic Sans MS" panose="030F0702030302020204" pitchFamily="66" charset="0"/>
              </a:rPr>
              <a:t> </a:t>
            </a:r>
            <a:endParaRPr lang="sl-SI" altLang="sl-SI" sz="1400" b="1" dirty="0">
              <a:latin typeface="Comic Sans MS" panose="030F0702030302020204" pitchFamily="66" charset="0"/>
            </a:endParaRPr>
          </a:p>
          <a:p>
            <a:pPr marL="342900" indent="-342900" eaLnBrk="1" hangingPunct="1">
              <a:buFont typeface="Wingdings" panose="05000000000000000000" pitchFamily="2" charset="2"/>
              <a:buChar char="Ø"/>
            </a:pPr>
            <a:r>
              <a:rPr lang="sl-SI" altLang="sl-SI" sz="2400" b="1" dirty="0" smtClean="0">
                <a:latin typeface="Comic Sans MS" panose="030F0702030302020204" pitchFamily="66" charset="0"/>
              </a:rPr>
              <a:t> </a:t>
            </a:r>
            <a:r>
              <a:rPr lang="sl-SI" altLang="sl-SI" sz="2400" b="1" dirty="0">
                <a:latin typeface="Comic Sans MS" panose="030F0702030302020204" pitchFamily="66" charset="0"/>
              </a:rPr>
              <a:t>dvigala se spustijo, vrata se odprejo, gibanje se blokira </a:t>
            </a:r>
          </a:p>
          <a:p>
            <a:pPr marL="342900" indent="-342900" eaLnBrk="1" hangingPunct="1">
              <a:buFont typeface="Wingdings" panose="05000000000000000000" pitchFamily="2" charset="2"/>
              <a:buChar char="Ø"/>
            </a:pPr>
            <a:r>
              <a:rPr lang="sl-SI" altLang="sl-SI" sz="2400" b="1" dirty="0">
                <a:latin typeface="Comic Sans MS" panose="030F0702030302020204" pitchFamily="66" charset="0"/>
              </a:rPr>
              <a:t> zaklenjena evakuacijska vrata se odklenejo</a:t>
            </a:r>
          </a:p>
          <a:p>
            <a:pPr marL="342900" indent="-342900" eaLnBrk="1" hangingPunct="1">
              <a:buFont typeface="Wingdings" panose="05000000000000000000" pitchFamily="2" charset="2"/>
              <a:buChar char="Ø"/>
            </a:pPr>
            <a:r>
              <a:rPr lang="sl-SI" altLang="sl-SI" sz="2400" b="1" dirty="0">
                <a:latin typeface="Comic Sans MS" panose="030F0702030302020204" pitchFamily="66" charset="0"/>
              </a:rPr>
              <a:t> drsna vrata se odprejo </a:t>
            </a:r>
            <a:endParaRPr lang="sl-SI" sz="2400" b="1" dirty="0">
              <a:solidFill>
                <a:schemeClr val="accent4">
                  <a:lumMod val="25000"/>
                </a:schemeClr>
              </a:solidFill>
              <a:latin typeface="Comic Sans MS" panose="030F0702030302020204" pitchFamily="66" charset="0"/>
            </a:endParaRPr>
          </a:p>
        </p:txBody>
      </p:sp>
      <p:pic>
        <p:nvPicPr>
          <p:cNvPr id="1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46" y="692696"/>
            <a:ext cx="4762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01" y="3645024"/>
            <a:ext cx="4762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04463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136639" y="188640"/>
            <a:ext cx="8948709" cy="655564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nchor="ctr">
            <a:spAutoFit/>
          </a:bodyPr>
          <a:lstStyle/>
          <a:p>
            <a:pPr>
              <a:tabLst>
                <a:tab pos="160338" algn="l"/>
              </a:tabLst>
              <a:defRPr/>
            </a:pPr>
            <a:r>
              <a:rPr lang="sl-SI" sz="2800" b="1" dirty="0">
                <a:solidFill>
                  <a:schemeClr val="accent4">
                    <a:lumMod val="25000"/>
                  </a:schemeClr>
                </a:solidFill>
                <a:latin typeface="Comic Sans MS" panose="030F0702030302020204" pitchFamily="66" charset="0"/>
              </a:rPr>
              <a:t>Naloge odgovornih oseb   </a:t>
            </a:r>
          </a:p>
          <a:p>
            <a:pPr algn="ctr">
              <a:tabLst>
                <a:tab pos="160338" algn="l"/>
              </a:tabLst>
              <a:defRPr/>
            </a:pPr>
            <a:r>
              <a:rPr lang="sl-SI" sz="2800" b="1" dirty="0" smtClean="0">
                <a:solidFill>
                  <a:schemeClr val="accent4">
                    <a:lumMod val="25000"/>
                  </a:schemeClr>
                </a:solidFill>
                <a:latin typeface="Comic Sans MS" panose="030F0702030302020204" pitchFamily="66" charset="0"/>
              </a:rPr>
              <a:t>(</a:t>
            </a:r>
            <a:r>
              <a:rPr lang="sl-SI" sz="2800" b="1" dirty="0">
                <a:solidFill>
                  <a:schemeClr val="accent4">
                    <a:lumMod val="25000"/>
                  </a:schemeClr>
                </a:solidFill>
                <a:latin typeface="Comic Sans MS" panose="030F0702030302020204" pitchFamily="66" charset="0"/>
              </a:rPr>
              <a:t>požarni alarm pomeni zahtevo po evakuaciji iz objekta)</a:t>
            </a:r>
          </a:p>
          <a:p>
            <a:pPr eaLnBrk="1" hangingPunct="1">
              <a:buFontTx/>
              <a:buChar char="-"/>
            </a:pPr>
            <a:endParaRPr lang="sl-SI" altLang="sl-SI" sz="2800" b="1" dirty="0">
              <a:solidFill>
                <a:srgbClr val="800000"/>
              </a:solidFill>
              <a:latin typeface="Comic Sans MS" panose="030F0702030302020204" pitchFamily="66" charset="0"/>
            </a:endParaRPr>
          </a:p>
          <a:p>
            <a:pPr>
              <a:tabLst>
                <a:tab pos="160338" algn="l"/>
              </a:tabLst>
              <a:defRPr/>
            </a:pPr>
            <a:r>
              <a:rPr lang="sl-SI" sz="2800" b="1" dirty="0" smtClean="0">
                <a:solidFill>
                  <a:srgbClr val="C00000"/>
                </a:solidFill>
                <a:latin typeface="Comic Sans MS" panose="030F0702030302020204" pitchFamily="66" charset="0"/>
              </a:rPr>
              <a:t>    Odgovorni </a:t>
            </a:r>
            <a:r>
              <a:rPr lang="sl-SI" sz="2800" b="1" dirty="0">
                <a:solidFill>
                  <a:srgbClr val="C00000"/>
                </a:solidFill>
                <a:latin typeface="Comic Sans MS" panose="030F0702030302020204" pitchFamily="66" charset="0"/>
              </a:rPr>
              <a:t>osebi v etaži, kjer JE požar</a:t>
            </a:r>
            <a:r>
              <a:rPr lang="sl-SI" sz="2800" b="1" dirty="0" smtClean="0">
                <a:solidFill>
                  <a:srgbClr val="C00000"/>
                </a:solidFill>
                <a:latin typeface="Comic Sans MS" panose="030F0702030302020204" pitchFamily="66" charset="0"/>
              </a:rPr>
              <a:t>:</a:t>
            </a:r>
          </a:p>
          <a:p>
            <a:pPr>
              <a:tabLst>
                <a:tab pos="160338" algn="l"/>
              </a:tabLst>
              <a:defRPr/>
            </a:pPr>
            <a:endParaRPr lang="sl-SI" sz="1400" b="1" dirty="0">
              <a:solidFill>
                <a:srgbClr val="C00000"/>
              </a:solidFill>
              <a:latin typeface="Comic Sans MS" panose="030F0702030302020204" pitchFamily="66" charset="0"/>
            </a:endParaRPr>
          </a:p>
          <a:p>
            <a:pPr marL="514350" indent="-514350">
              <a:buFont typeface="Wingdings" panose="05000000000000000000" pitchFamily="2" charset="2"/>
              <a:buChar char="§"/>
              <a:tabLst>
                <a:tab pos="160338" algn="l"/>
              </a:tabLst>
              <a:defRPr/>
            </a:pPr>
            <a:r>
              <a:rPr lang="sl-SI" sz="2800" b="1" dirty="0" smtClean="0">
                <a:latin typeface="Comic Sans MS" panose="030F0702030302020204" pitchFamily="66" charset="0"/>
              </a:rPr>
              <a:t>usmerja </a:t>
            </a:r>
            <a:r>
              <a:rPr lang="sl-SI" sz="2800" b="1" dirty="0">
                <a:latin typeface="Comic Sans MS" panose="030F0702030302020204" pitchFamily="66" charset="0"/>
              </a:rPr>
              <a:t>osebe v evakuacijskih smereh </a:t>
            </a:r>
          </a:p>
          <a:p>
            <a:pPr marL="514350" indent="-514350">
              <a:buFont typeface="Wingdings" panose="05000000000000000000" pitchFamily="2" charset="2"/>
              <a:buChar char="§"/>
              <a:tabLst>
                <a:tab pos="160338" algn="l"/>
              </a:tabLst>
              <a:defRPr/>
            </a:pPr>
            <a:r>
              <a:rPr lang="sl-SI" sz="2800" b="1" dirty="0" smtClean="0">
                <a:latin typeface="Comic Sans MS" panose="030F0702030302020204" pitchFamily="66" charset="0"/>
              </a:rPr>
              <a:t>usmerja </a:t>
            </a:r>
            <a:r>
              <a:rPr lang="sl-SI" sz="2800" b="1" dirty="0">
                <a:latin typeface="Comic Sans MS" panose="030F0702030302020204" pitchFamily="66" charset="0"/>
              </a:rPr>
              <a:t>in pomaga pri gašenju</a:t>
            </a:r>
          </a:p>
          <a:p>
            <a:pPr>
              <a:tabLst>
                <a:tab pos="160338" algn="l"/>
              </a:tabLst>
              <a:defRPr/>
            </a:pPr>
            <a:endParaRPr lang="sl-SI" sz="1400" b="1" dirty="0">
              <a:solidFill>
                <a:srgbClr val="800000"/>
              </a:solidFill>
              <a:latin typeface="Comic Sans MS" panose="030F0702030302020204" pitchFamily="66" charset="0"/>
            </a:endParaRPr>
          </a:p>
          <a:p>
            <a:pPr>
              <a:tabLst>
                <a:tab pos="160338" algn="l"/>
              </a:tabLst>
              <a:defRPr/>
            </a:pPr>
            <a:r>
              <a:rPr lang="sl-SI" sz="2800" b="1" dirty="0">
                <a:solidFill>
                  <a:srgbClr val="800000"/>
                </a:solidFill>
                <a:latin typeface="Comic Sans MS" panose="030F0702030302020204" pitchFamily="66" charset="0"/>
              </a:rPr>
              <a:t>Požar se razširi – ni možna pogasitev:</a:t>
            </a:r>
          </a:p>
          <a:p>
            <a:pPr>
              <a:buFontTx/>
              <a:buChar char="-"/>
              <a:tabLst>
                <a:tab pos="160338" algn="l"/>
              </a:tabLst>
              <a:defRPr/>
            </a:pPr>
            <a:r>
              <a:rPr lang="sl-SI" sz="2800" b="1" dirty="0">
                <a:latin typeface="Comic Sans MS" panose="030F0702030302020204" pitchFamily="66" charset="0"/>
              </a:rPr>
              <a:t> pokličemo gasilce (112)</a:t>
            </a:r>
          </a:p>
          <a:p>
            <a:pPr>
              <a:buFontTx/>
              <a:buChar char="-"/>
              <a:tabLst>
                <a:tab pos="160338" algn="l"/>
              </a:tabLst>
              <a:defRPr/>
            </a:pPr>
            <a:r>
              <a:rPr lang="sl-SI" sz="2800" b="1" dirty="0">
                <a:latin typeface="Comic Sans MS" panose="030F0702030302020204" pitchFamily="66" charset="0"/>
              </a:rPr>
              <a:t> pregledamo prostore etaže in se umaknemo po osrednjem </a:t>
            </a:r>
            <a:r>
              <a:rPr lang="sl-SI" sz="2800" b="1" dirty="0" smtClean="0">
                <a:latin typeface="Comic Sans MS" panose="030F0702030302020204" pitchFamily="66" charset="0"/>
              </a:rPr>
              <a:t>ali </a:t>
            </a:r>
            <a:r>
              <a:rPr lang="sl-SI" sz="2800" b="1" dirty="0">
                <a:latin typeface="Comic Sans MS" panose="030F0702030302020204" pitchFamily="66" charset="0"/>
              </a:rPr>
              <a:t>evakuacijskem stopnišču</a:t>
            </a:r>
          </a:p>
          <a:p>
            <a:pPr>
              <a:buFontTx/>
              <a:buChar char="-"/>
              <a:tabLst>
                <a:tab pos="160338" algn="l"/>
              </a:tabLst>
              <a:defRPr/>
            </a:pPr>
            <a:r>
              <a:rPr lang="sl-SI" sz="2800" b="1" dirty="0">
                <a:latin typeface="Comic Sans MS" panose="030F0702030302020204" pitchFamily="66" charset="0"/>
              </a:rPr>
              <a:t> pred objektom počakamo gasilce in posredujemo </a:t>
            </a:r>
          </a:p>
          <a:p>
            <a:pPr>
              <a:tabLst>
                <a:tab pos="160338" algn="l"/>
              </a:tabLst>
              <a:defRPr/>
            </a:pPr>
            <a:r>
              <a:rPr lang="sl-SI" sz="2800" b="1" dirty="0">
                <a:latin typeface="Comic Sans MS" panose="030F0702030302020204" pitchFamily="66" charset="0"/>
              </a:rPr>
              <a:t>  podatke o požaru</a:t>
            </a:r>
          </a:p>
          <a:p>
            <a:pPr>
              <a:tabLst>
                <a:tab pos="160338" algn="l"/>
              </a:tabLst>
              <a:defRPr/>
            </a:pPr>
            <a:endParaRPr lang="sl-SI" sz="2800" b="1" dirty="0">
              <a:solidFill>
                <a:schemeClr val="accent4">
                  <a:lumMod val="25000"/>
                </a:schemeClr>
              </a:solidFill>
              <a:latin typeface="Comic Sans MS" panose="030F0702030302020204" pitchFamily="66" charset="0"/>
            </a:endParaRPr>
          </a:p>
        </p:txBody>
      </p:sp>
      <p:pic>
        <p:nvPicPr>
          <p:cNvPr id="1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47" y="1297415"/>
            <a:ext cx="4762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626596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179512" y="302359"/>
            <a:ext cx="8784693" cy="63709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nchor="ctr">
            <a:spAutoFit/>
          </a:bodyPr>
          <a:lstStyle/>
          <a:p>
            <a:pPr algn="ctr">
              <a:tabLst>
                <a:tab pos="160338" algn="l"/>
              </a:tabLst>
              <a:defRPr/>
            </a:pPr>
            <a:r>
              <a:rPr lang="sl-SI" sz="2400" b="1" dirty="0">
                <a:solidFill>
                  <a:schemeClr val="accent4">
                    <a:lumMod val="25000"/>
                  </a:schemeClr>
                </a:solidFill>
                <a:latin typeface="Comic Sans MS" panose="030F0702030302020204" pitchFamily="66" charset="0"/>
              </a:rPr>
              <a:t>Naloge odgovornih oseb   </a:t>
            </a:r>
          </a:p>
          <a:p>
            <a:pPr algn="ctr">
              <a:tabLst>
                <a:tab pos="160338" algn="l"/>
              </a:tabLst>
              <a:defRPr/>
            </a:pPr>
            <a:r>
              <a:rPr lang="sl-SI" sz="2400" b="1" dirty="0" smtClean="0">
                <a:solidFill>
                  <a:schemeClr val="accent4">
                    <a:lumMod val="25000"/>
                  </a:schemeClr>
                </a:solidFill>
                <a:latin typeface="Comic Sans MS" panose="030F0702030302020204" pitchFamily="66" charset="0"/>
              </a:rPr>
              <a:t>(</a:t>
            </a:r>
            <a:r>
              <a:rPr lang="sl-SI" sz="2400" b="1" dirty="0">
                <a:solidFill>
                  <a:schemeClr val="accent4">
                    <a:lumMod val="25000"/>
                  </a:schemeClr>
                </a:solidFill>
                <a:latin typeface="Comic Sans MS" panose="030F0702030302020204" pitchFamily="66" charset="0"/>
              </a:rPr>
              <a:t>požarni alarm pomeni zahtevo po evakuaciji iz objekta)</a:t>
            </a:r>
            <a:endParaRPr lang="sl-SI" altLang="sl-SI" sz="2400" b="1" dirty="0">
              <a:solidFill>
                <a:srgbClr val="800000"/>
              </a:solidFill>
              <a:latin typeface="Comic Sans MS" panose="030F0702030302020204" pitchFamily="66" charset="0"/>
            </a:endParaRPr>
          </a:p>
          <a:p>
            <a:pPr algn="ctr">
              <a:tabLst>
                <a:tab pos="160338" algn="l"/>
              </a:tabLst>
              <a:defRPr/>
            </a:pPr>
            <a:r>
              <a:rPr lang="sl-SI" sz="2400" b="1" dirty="0" smtClean="0">
                <a:solidFill>
                  <a:srgbClr val="800000"/>
                </a:solidFill>
                <a:latin typeface="Comic Sans MS" panose="030F0702030302020204" pitchFamily="66" charset="0"/>
              </a:rPr>
              <a:t>     </a:t>
            </a:r>
          </a:p>
          <a:p>
            <a:pPr algn="ctr">
              <a:tabLst>
                <a:tab pos="160338" algn="l"/>
              </a:tabLst>
              <a:defRPr/>
            </a:pPr>
            <a:endParaRPr lang="sl-SI" sz="2400" b="1" dirty="0">
              <a:solidFill>
                <a:srgbClr val="800000"/>
              </a:solidFill>
              <a:latin typeface="Comic Sans MS" panose="030F0702030302020204" pitchFamily="66" charset="0"/>
            </a:endParaRPr>
          </a:p>
          <a:p>
            <a:pPr algn="ctr">
              <a:tabLst>
                <a:tab pos="160338" algn="l"/>
              </a:tabLst>
              <a:defRPr/>
            </a:pPr>
            <a:r>
              <a:rPr lang="sl-SI" sz="2400" b="1" dirty="0" smtClean="0">
                <a:solidFill>
                  <a:srgbClr val="800000"/>
                </a:solidFill>
                <a:latin typeface="Comic Sans MS" panose="030F0702030302020204" pitchFamily="66" charset="0"/>
              </a:rPr>
              <a:t>Odgovorni </a:t>
            </a:r>
            <a:r>
              <a:rPr lang="sl-SI" sz="2400" b="1" dirty="0">
                <a:solidFill>
                  <a:srgbClr val="800000"/>
                </a:solidFill>
                <a:latin typeface="Comic Sans MS" panose="030F0702030302020204" pitchFamily="66" charset="0"/>
              </a:rPr>
              <a:t>osebi v etaži, </a:t>
            </a:r>
            <a:r>
              <a:rPr lang="sl-SI" sz="2400" b="1" u="sng" dirty="0">
                <a:solidFill>
                  <a:srgbClr val="800000"/>
                </a:solidFill>
                <a:latin typeface="Comic Sans MS" panose="030F0702030302020204" pitchFamily="66" charset="0"/>
              </a:rPr>
              <a:t>kjer NI požara:</a:t>
            </a:r>
          </a:p>
          <a:p>
            <a:pPr>
              <a:tabLst>
                <a:tab pos="160338" algn="l"/>
              </a:tabLst>
              <a:defRPr/>
            </a:pPr>
            <a:endParaRPr lang="sl-SI" sz="2400" b="1" dirty="0">
              <a:solidFill>
                <a:srgbClr val="800000"/>
              </a:solidFill>
              <a:latin typeface="Comic Sans MS" panose="030F0702030302020204" pitchFamily="66" charset="0"/>
            </a:endParaRPr>
          </a:p>
          <a:p>
            <a:pPr algn="just">
              <a:tabLst>
                <a:tab pos="160338" algn="l"/>
              </a:tabLst>
              <a:defRPr/>
            </a:pPr>
            <a:r>
              <a:rPr lang="sl-SI" sz="2400" b="1" dirty="0">
                <a:solidFill>
                  <a:srgbClr val="800000"/>
                </a:solidFill>
                <a:latin typeface="Comic Sans MS" panose="030F0702030302020204" pitchFamily="66" charset="0"/>
              </a:rPr>
              <a:t>Odgovorna oseba se nemudoma odloči ali lahko izvede evakuacijo v svojem oddelku – požarnem sektorju  </a:t>
            </a:r>
          </a:p>
          <a:p>
            <a:pPr algn="just">
              <a:tabLst>
                <a:tab pos="160338" algn="l"/>
              </a:tabLst>
              <a:defRPr/>
            </a:pPr>
            <a:endParaRPr lang="sl-SI" sz="2400" b="1" dirty="0">
              <a:solidFill>
                <a:srgbClr val="800000"/>
              </a:solidFill>
              <a:latin typeface="Comic Sans MS" panose="030F0702030302020204" pitchFamily="66" charset="0"/>
            </a:endParaRPr>
          </a:p>
          <a:p>
            <a:pPr marL="342900" indent="-342900" algn="just">
              <a:buFont typeface="Wingdings" panose="05000000000000000000" pitchFamily="2" charset="2"/>
              <a:buChar char="Ø"/>
              <a:tabLst>
                <a:tab pos="160338" algn="l"/>
              </a:tabLst>
              <a:defRPr/>
            </a:pPr>
            <a:r>
              <a:rPr lang="sl-SI" sz="2400" b="1" dirty="0" smtClean="0">
                <a:latin typeface="Comic Sans MS" panose="030F0702030302020204" pitchFamily="66" charset="0"/>
              </a:rPr>
              <a:t>pregleda </a:t>
            </a:r>
            <a:r>
              <a:rPr lang="sl-SI" sz="2400" b="1" dirty="0">
                <a:latin typeface="Comic Sans MS" panose="030F0702030302020204" pitchFamily="66" charset="0"/>
              </a:rPr>
              <a:t>in usmerja osebe v evakuacijskih smereh</a:t>
            </a:r>
          </a:p>
          <a:p>
            <a:pPr algn="just">
              <a:tabLst>
                <a:tab pos="160338" algn="l"/>
              </a:tabLst>
              <a:defRPr/>
            </a:pPr>
            <a:r>
              <a:rPr lang="sl-SI" sz="2400" b="1" dirty="0">
                <a:latin typeface="Comic Sans MS" panose="030F0702030302020204" pitchFamily="66" charset="0"/>
              </a:rPr>
              <a:t> </a:t>
            </a:r>
            <a:r>
              <a:rPr lang="sl-SI" sz="2400" b="1" dirty="0" smtClean="0">
                <a:latin typeface="Comic Sans MS" panose="030F0702030302020204" pitchFamily="66" charset="0"/>
              </a:rPr>
              <a:t>  </a:t>
            </a:r>
            <a:r>
              <a:rPr lang="sl-SI" sz="2400" b="1" dirty="0">
                <a:latin typeface="Comic Sans MS" panose="030F0702030302020204" pitchFamily="66" charset="0"/>
              </a:rPr>
              <a:t>(v dveh smereh oziroma v eni smeri v primeru požara </a:t>
            </a:r>
          </a:p>
          <a:p>
            <a:pPr algn="just">
              <a:tabLst>
                <a:tab pos="160338" algn="l"/>
              </a:tabLst>
              <a:defRPr/>
            </a:pPr>
            <a:r>
              <a:rPr lang="sl-SI" sz="2400" b="1" dirty="0">
                <a:latin typeface="Comic Sans MS" panose="030F0702030302020204" pitchFamily="66" charset="0"/>
              </a:rPr>
              <a:t> </a:t>
            </a:r>
            <a:r>
              <a:rPr lang="sl-SI" sz="2400" b="1" dirty="0" smtClean="0">
                <a:latin typeface="Comic Sans MS" panose="030F0702030302020204" pitchFamily="66" charset="0"/>
              </a:rPr>
              <a:t>  na </a:t>
            </a:r>
            <a:r>
              <a:rPr lang="sl-SI" sz="2400" b="1" dirty="0">
                <a:latin typeface="Comic Sans MS" panose="030F0702030302020204" pitchFamily="66" charset="0"/>
              </a:rPr>
              <a:t>osrednjem stopnišču)</a:t>
            </a:r>
          </a:p>
          <a:p>
            <a:pPr marL="342900" indent="-342900" algn="just">
              <a:buFont typeface="Wingdings" panose="05000000000000000000" pitchFamily="2" charset="2"/>
              <a:buChar char="Ø"/>
              <a:tabLst>
                <a:tab pos="160338" algn="l"/>
              </a:tabLst>
              <a:defRPr/>
            </a:pPr>
            <a:r>
              <a:rPr lang="sl-SI" sz="2400" b="1" dirty="0">
                <a:latin typeface="Comic Sans MS" panose="030F0702030302020204" pitchFamily="66" charset="0"/>
              </a:rPr>
              <a:t> postavi se pred izhod evakuacijskega stopnišča in vodi (hoja</a:t>
            </a:r>
            <a:r>
              <a:rPr lang="sl-SI" sz="2400" b="1" dirty="0" smtClean="0">
                <a:latin typeface="Comic Sans MS" panose="030F0702030302020204" pitchFamily="66" charset="0"/>
              </a:rPr>
              <a:t>) osebe </a:t>
            </a:r>
            <a:r>
              <a:rPr lang="sl-SI" sz="2400" b="1" dirty="0">
                <a:latin typeface="Comic Sans MS" panose="030F0702030302020204" pitchFamily="66" charset="0"/>
              </a:rPr>
              <a:t>do zbirnega </a:t>
            </a:r>
            <a:r>
              <a:rPr lang="sl-SI" sz="2400" b="1" dirty="0" smtClean="0">
                <a:latin typeface="Comic Sans MS" panose="030F0702030302020204" pitchFamily="66" charset="0"/>
              </a:rPr>
              <a:t>mesta</a:t>
            </a:r>
          </a:p>
          <a:p>
            <a:pPr algn="just">
              <a:tabLst>
                <a:tab pos="160338" algn="l"/>
              </a:tabLst>
              <a:defRPr/>
            </a:pPr>
            <a:endParaRPr lang="sl-SI" sz="2400" b="1" dirty="0" smtClean="0">
              <a:latin typeface="Comic Sans MS" panose="030F0702030302020204" pitchFamily="66" charset="0"/>
            </a:endParaRPr>
          </a:p>
          <a:p>
            <a:pPr algn="ctr">
              <a:tabLst>
                <a:tab pos="160338" algn="l"/>
              </a:tabLst>
              <a:defRPr/>
            </a:pPr>
            <a:r>
              <a:rPr lang="sl-SI" altLang="sl-SI" sz="2800" b="1" dirty="0">
                <a:solidFill>
                  <a:srgbClr val="800000"/>
                </a:solidFill>
                <a:latin typeface="Comic Sans MS" panose="030F0702030302020204" pitchFamily="66" charset="0"/>
              </a:rPr>
              <a:t>Zbiramo in sporočimo podatke o </a:t>
            </a:r>
            <a:r>
              <a:rPr lang="sl-SI" altLang="sl-SI" sz="2800" b="1" dirty="0" smtClean="0">
                <a:solidFill>
                  <a:srgbClr val="800000"/>
                </a:solidFill>
                <a:latin typeface="Comic Sans MS" panose="030F0702030302020204" pitchFamily="66" charset="0"/>
              </a:rPr>
              <a:t>pogrešanih</a:t>
            </a:r>
            <a:endParaRPr lang="sl-SI" sz="2800" b="1" dirty="0">
              <a:latin typeface="Comic Sans MS" panose="030F0702030302020204" pitchFamily="66" charset="0"/>
            </a:endParaRPr>
          </a:p>
          <a:p>
            <a:pPr>
              <a:tabLst>
                <a:tab pos="160338" algn="l"/>
              </a:tabLst>
              <a:defRPr/>
            </a:pPr>
            <a:endParaRPr lang="sl-SI" sz="2400" b="1" dirty="0">
              <a:solidFill>
                <a:schemeClr val="accent4">
                  <a:lumMod val="25000"/>
                </a:schemeClr>
              </a:solidFill>
              <a:latin typeface="Comic Sans MS" panose="030F0702030302020204" pitchFamily="66" charset="0"/>
            </a:endParaRPr>
          </a:p>
        </p:txBody>
      </p:sp>
      <p:pic>
        <p:nvPicPr>
          <p:cNvPr id="1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64" y="1268760"/>
            <a:ext cx="4762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17921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1"/>
          <p:cNvSpPr>
            <a:spLocks noChangeArrowheads="1"/>
          </p:cNvSpPr>
          <p:nvPr/>
        </p:nvSpPr>
        <p:spPr bwMode="auto">
          <a:xfrm>
            <a:off x="179512" y="116632"/>
            <a:ext cx="8785101" cy="655564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nchor="ctr">
            <a:spAutoFit/>
          </a:bodyPr>
          <a:lstStyle/>
          <a:p>
            <a:pPr algn="ctr">
              <a:tabLst>
                <a:tab pos="160338" algn="l"/>
              </a:tabLst>
              <a:defRPr/>
            </a:pPr>
            <a:r>
              <a:rPr lang="sl-SI" sz="2800" b="1" dirty="0">
                <a:solidFill>
                  <a:schemeClr val="accent4">
                    <a:lumMod val="25000"/>
                  </a:schemeClr>
                </a:solidFill>
                <a:latin typeface="Comic Sans MS" panose="030F0702030302020204" pitchFamily="66" charset="0"/>
              </a:rPr>
              <a:t>Naloge odgovorne osebe</a:t>
            </a:r>
          </a:p>
          <a:p>
            <a:pPr algn="ctr">
              <a:tabLst>
                <a:tab pos="160338" algn="l"/>
              </a:tabLst>
              <a:defRPr/>
            </a:pPr>
            <a:r>
              <a:rPr lang="sl-SI" sz="2200" b="1" dirty="0">
                <a:solidFill>
                  <a:schemeClr val="accent4">
                    <a:lumMod val="25000"/>
                  </a:schemeClr>
                </a:solidFill>
                <a:latin typeface="Comic Sans MS" panose="030F0702030302020204" pitchFamily="66" charset="0"/>
              </a:rPr>
              <a:t>(požarni alarm pomeni zahtevo po evakuaciji iz objekta</a:t>
            </a:r>
            <a:r>
              <a:rPr lang="sl-SI" sz="2200" b="1" dirty="0" smtClean="0">
                <a:solidFill>
                  <a:schemeClr val="accent4">
                    <a:lumMod val="25000"/>
                  </a:schemeClr>
                </a:solidFill>
                <a:latin typeface="Comic Sans MS" panose="030F0702030302020204" pitchFamily="66" charset="0"/>
              </a:rPr>
              <a:t>)</a:t>
            </a:r>
          </a:p>
          <a:p>
            <a:pPr>
              <a:tabLst>
                <a:tab pos="160338" algn="l"/>
              </a:tabLst>
              <a:defRPr/>
            </a:pPr>
            <a:endParaRPr lang="sl-SI" sz="1200" b="1" dirty="0">
              <a:solidFill>
                <a:schemeClr val="accent4">
                  <a:lumMod val="25000"/>
                </a:schemeClr>
              </a:solidFill>
              <a:latin typeface="Comic Sans MS" panose="030F0702030302020204" pitchFamily="66" charset="0"/>
            </a:endParaRPr>
          </a:p>
          <a:p>
            <a:pPr marL="342900" indent="-342900">
              <a:buFont typeface="Wingdings" panose="05000000000000000000" pitchFamily="2" charset="2"/>
              <a:buChar char="Ø"/>
              <a:tabLst>
                <a:tab pos="160338" algn="l"/>
              </a:tabLst>
              <a:defRPr/>
            </a:pPr>
            <a:r>
              <a:rPr lang="sl-SI" sz="2200" b="1" dirty="0">
                <a:solidFill>
                  <a:srgbClr val="800000"/>
                </a:solidFill>
                <a:latin typeface="Comic Sans MS" panose="030F0702030302020204" pitchFamily="66" charset="0"/>
              </a:rPr>
              <a:t>Odgovorni osebi v etaži, </a:t>
            </a:r>
            <a:r>
              <a:rPr lang="sl-SI" sz="2200" b="1" u="sng" dirty="0">
                <a:solidFill>
                  <a:srgbClr val="800000"/>
                </a:solidFill>
                <a:latin typeface="Comic Sans MS" panose="030F0702030302020204" pitchFamily="66" charset="0"/>
              </a:rPr>
              <a:t>kjer NI požara:</a:t>
            </a:r>
          </a:p>
          <a:p>
            <a:pPr marL="342900" indent="-342900">
              <a:buFont typeface="Wingdings" panose="05000000000000000000" pitchFamily="2" charset="2"/>
              <a:buChar char="Ø"/>
              <a:tabLst>
                <a:tab pos="160338" algn="l"/>
              </a:tabLst>
              <a:defRPr/>
            </a:pPr>
            <a:r>
              <a:rPr lang="sl-SI" sz="2200" b="1" dirty="0">
                <a:solidFill>
                  <a:srgbClr val="800000"/>
                </a:solidFill>
                <a:latin typeface="Comic Sans MS" panose="030F0702030302020204" pitchFamily="66" charset="0"/>
              </a:rPr>
              <a:t>Odgovorna oseba se nemudoma odloči ali lahko izvede evakuacijo v svojem oddelku – požarnem sektorju  </a:t>
            </a:r>
          </a:p>
          <a:p>
            <a:pPr>
              <a:tabLst>
                <a:tab pos="160338" algn="l"/>
              </a:tabLst>
              <a:defRPr/>
            </a:pPr>
            <a:endParaRPr lang="sl-SI" sz="2200" b="1" dirty="0">
              <a:solidFill>
                <a:srgbClr val="800000"/>
              </a:solidFill>
              <a:latin typeface="Comic Sans MS" panose="030F0702030302020204" pitchFamily="66" charset="0"/>
            </a:endParaRPr>
          </a:p>
          <a:p>
            <a:pPr>
              <a:tabLst>
                <a:tab pos="160338" algn="l"/>
              </a:tabLst>
              <a:defRPr/>
            </a:pPr>
            <a:r>
              <a:rPr lang="sl-SI" sz="2200" b="1" u="sng" dirty="0">
                <a:latin typeface="Comic Sans MS" panose="030F0702030302020204" pitchFamily="66" charset="0"/>
              </a:rPr>
              <a:t>izvedba evakuacije je nemogoča (premalo osebja ki bi lahko pomagalo pri evakuaciji, dementne osebe, intenzivna nega,…)</a:t>
            </a:r>
          </a:p>
          <a:p>
            <a:pPr>
              <a:tabLst>
                <a:tab pos="160338" algn="l"/>
              </a:tabLst>
              <a:defRPr/>
            </a:pPr>
            <a:endParaRPr lang="sl-SI" sz="2200" b="1" dirty="0" smtClean="0">
              <a:latin typeface="Comic Sans MS" panose="030F0702030302020204" pitchFamily="66" charset="0"/>
            </a:endParaRPr>
          </a:p>
          <a:p>
            <a:pPr algn="just">
              <a:tabLst>
                <a:tab pos="160338" algn="l"/>
              </a:tabLst>
              <a:defRPr/>
            </a:pPr>
            <a:r>
              <a:rPr lang="sl-SI" sz="2200" b="1" dirty="0" smtClean="0">
                <a:latin typeface="Comic Sans MS" panose="030F0702030302020204" pitchFamily="66" charset="0"/>
              </a:rPr>
              <a:t>Odgovorna </a:t>
            </a:r>
            <a:r>
              <a:rPr lang="sl-SI" sz="2200" b="1" dirty="0">
                <a:latin typeface="Comic Sans MS" panose="030F0702030302020204" pitchFamily="66" charset="0"/>
              </a:rPr>
              <a:t>oseba takoj zapre vsa vrata, okna, odprtine, </a:t>
            </a:r>
          </a:p>
          <a:p>
            <a:pPr algn="just">
              <a:tabLst>
                <a:tab pos="160338" algn="l"/>
              </a:tabLst>
              <a:defRPr/>
            </a:pPr>
            <a:r>
              <a:rPr lang="sl-SI" sz="2200" b="1" dirty="0">
                <a:latin typeface="Comic Sans MS" panose="030F0702030302020204" pitchFamily="66" charset="0"/>
              </a:rPr>
              <a:t>takoj poskrbi za obveščanje ostalih odgovornih oseb – receptorja, dežurnih, gasilcev……in pojasni situacijo</a:t>
            </a:r>
            <a:r>
              <a:rPr lang="sl-SI" sz="2200" b="1" dirty="0" smtClean="0">
                <a:latin typeface="Comic Sans MS" panose="030F0702030302020204" pitchFamily="66" charset="0"/>
              </a:rPr>
              <a:t>!</a:t>
            </a:r>
          </a:p>
          <a:p>
            <a:pPr algn="just">
              <a:tabLst>
                <a:tab pos="160338" algn="l"/>
              </a:tabLst>
              <a:defRPr/>
            </a:pPr>
            <a:endParaRPr lang="sl-SI" sz="2200" b="1" dirty="0">
              <a:latin typeface="Comic Sans MS" panose="030F0702030302020204" pitchFamily="66" charset="0"/>
            </a:endParaRPr>
          </a:p>
          <a:p>
            <a:pPr algn="just">
              <a:tabLst>
                <a:tab pos="160338" algn="l"/>
              </a:tabLst>
              <a:defRPr/>
            </a:pPr>
            <a:r>
              <a:rPr lang="sl-SI" sz="2200" b="1" dirty="0">
                <a:latin typeface="Comic Sans MS" panose="030F0702030302020204" pitchFamily="66" charset="0"/>
              </a:rPr>
              <a:t>Umiri osebje in jim da navodila za ravnanje kolikor je to mogoče! </a:t>
            </a:r>
          </a:p>
          <a:p>
            <a:pPr algn="just">
              <a:tabLst>
                <a:tab pos="160338" algn="l"/>
              </a:tabLst>
              <a:defRPr/>
            </a:pPr>
            <a:endParaRPr lang="sl-SI" sz="2200" b="1" dirty="0" smtClean="0">
              <a:latin typeface="Comic Sans MS" panose="030F0702030302020204" pitchFamily="66" charset="0"/>
            </a:endParaRPr>
          </a:p>
          <a:p>
            <a:pPr algn="just">
              <a:tabLst>
                <a:tab pos="160338" algn="l"/>
              </a:tabLst>
              <a:defRPr/>
            </a:pPr>
            <a:r>
              <a:rPr lang="sl-SI" sz="2200" b="1" dirty="0" smtClean="0">
                <a:latin typeface="Comic Sans MS" panose="030F0702030302020204" pitchFamily="66" charset="0"/>
              </a:rPr>
              <a:t>Čaka </a:t>
            </a:r>
            <a:r>
              <a:rPr lang="sl-SI" sz="2200" b="1" dirty="0">
                <a:latin typeface="Comic Sans MS" panose="030F0702030302020204" pitchFamily="66" charset="0"/>
              </a:rPr>
              <a:t>na prihod gasilcev, ki bodo v tem primeru zaščitili in reševali, … osebe ki ostanejo v svojem sektorju! </a:t>
            </a:r>
            <a:r>
              <a:rPr lang="sl-SI" sz="2800" b="1" dirty="0" smtClean="0">
                <a:solidFill>
                  <a:srgbClr val="FFFF00"/>
                </a:solidFill>
                <a:latin typeface="Comic Sans MS" panose="030F0702030302020204" pitchFamily="66" charset="0"/>
              </a:rPr>
              <a:t>  </a:t>
            </a:r>
            <a:endParaRPr lang="sl-SI" sz="2800" b="1" dirty="0">
              <a:solidFill>
                <a:srgbClr val="FFFF00"/>
              </a:solidFill>
              <a:latin typeface="Comic Sans MS" panose="030F0702030302020204" pitchFamily="66" charset="0"/>
            </a:endParaRPr>
          </a:p>
        </p:txBody>
      </p:sp>
      <p:pic>
        <p:nvPicPr>
          <p:cNvPr id="20484"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113" y="1250670"/>
            <a:ext cx="4762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04297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1"/>
          <p:cNvSpPr>
            <a:spLocks noChangeArrowheads="1"/>
          </p:cNvSpPr>
          <p:nvPr/>
        </p:nvSpPr>
        <p:spPr bwMode="auto">
          <a:xfrm>
            <a:off x="177258" y="48768"/>
            <a:ext cx="8762719" cy="6524863"/>
          </a:xfrm>
          <a:prstGeom prst="rect">
            <a:avLst/>
          </a:prstGeom>
          <a:ln/>
          <a:extLst/>
        </p:spPr>
        <p:style>
          <a:lnRef idx="1">
            <a:schemeClr val="accent3"/>
          </a:lnRef>
          <a:fillRef idx="2">
            <a:schemeClr val="accent3"/>
          </a:fillRef>
          <a:effectRef idx="1">
            <a:schemeClr val="accent3"/>
          </a:effectRef>
          <a:fontRef idx="minor">
            <a:schemeClr val="dk1"/>
          </a:fontRef>
        </p:style>
        <p:txBody>
          <a:bodyPr wrap="square" anchor="ctr">
            <a:spAutoFit/>
          </a:bodyPr>
          <a:lstStyle>
            <a:lvl1pPr eaLnBrk="0" hangingPunct="0">
              <a:tabLst>
                <a:tab pos="160338" algn="l"/>
              </a:tabLst>
              <a:defRPr>
                <a:solidFill>
                  <a:schemeClr val="tx1"/>
                </a:solidFill>
                <a:latin typeface="Arial" charset="0"/>
                <a:cs typeface="Arial" charset="0"/>
              </a:defRPr>
            </a:lvl1pPr>
            <a:lvl2pPr marL="742950" indent="-285750" eaLnBrk="0" hangingPunct="0">
              <a:tabLst>
                <a:tab pos="160338" algn="l"/>
              </a:tabLst>
              <a:defRPr>
                <a:solidFill>
                  <a:schemeClr val="tx1"/>
                </a:solidFill>
                <a:latin typeface="Arial" charset="0"/>
                <a:cs typeface="Arial" charset="0"/>
              </a:defRPr>
            </a:lvl2pPr>
            <a:lvl3pPr marL="1143000" indent="-228600" eaLnBrk="0" hangingPunct="0">
              <a:tabLst>
                <a:tab pos="160338" algn="l"/>
              </a:tabLst>
              <a:defRPr>
                <a:solidFill>
                  <a:schemeClr val="tx1"/>
                </a:solidFill>
                <a:latin typeface="Arial" charset="0"/>
                <a:cs typeface="Arial" charset="0"/>
              </a:defRPr>
            </a:lvl3pPr>
            <a:lvl4pPr marL="1600200" indent="-228600" eaLnBrk="0" hangingPunct="0">
              <a:tabLst>
                <a:tab pos="160338" algn="l"/>
              </a:tabLst>
              <a:defRPr>
                <a:solidFill>
                  <a:schemeClr val="tx1"/>
                </a:solidFill>
                <a:latin typeface="Arial" charset="0"/>
                <a:cs typeface="Arial" charset="0"/>
              </a:defRPr>
            </a:lvl4pPr>
            <a:lvl5pPr marL="2057400" indent="-228600" eaLnBrk="0" hangingPunct="0">
              <a:tabLst>
                <a:tab pos="16033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6033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6033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6033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60338" algn="l"/>
              </a:tabLst>
              <a:defRPr>
                <a:solidFill>
                  <a:schemeClr val="tx1"/>
                </a:solidFill>
                <a:latin typeface="Arial" charset="0"/>
                <a:cs typeface="Arial" charset="0"/>
              </a:defRPr>
            </a:lvl9pPr>
          </a:lstStyle>
          <a:p>
            <a:pPr eaLnBrk="1" hangingPunct="1"/>
            <a:endParaRPr lang="sl-SI" altLang="sl-SI" sz="2200" b="1" dirty="0" smtClean="0">
              <a:solidFill>
                <a:srgbClr val="800000"/>
              </a:solidFill>
              <a:latin typeface="Comic Sans MS" panose="030F0702030302020204" pitchFamily="66" charset="0"/>
            </a:endParaRPr>
          </a:p>
          <a:p>
            <a:pPr eaLnBrk="1" hangingPunct="1"/>
            <a:r>
              <a:rPr lang="sl-SI" altLang="sl-SI" sz="2200" b="1" dirty="0">
                <a:solidFill>
                  <a:srgbClr val="800000"/>
                </a:solidFill>
                <a:latin typeface="Comic Sans MS" panose="030F0702030302020204" pitchFamily="66" charset="0"/>
              </a:rPr>
              <a:t> </a:t>
            </a:r>
            <a:r>
              <a:rPr lang="sl-SI" altLang="sl-SI" sz="2200" b="1" dirty="0" smtClean="0">
                <a:solidFill>
                  <a:srgbClr val="800000"/>
                </a:solidFill>
                <a:latin typeface="Comic Sans MS" panose="030F0702030302020204" pitchFamily="66" charset="0"/>
              </a:rPr>
              <a:t>      Podajanje </a:t>
            </a:r>
            <a:r>
              <a:rPr lang="sl-SI" altLang="sl-SI" sz="2200" b="1" dirty="0">
                <a:solidFill>
                  <a:srgbClr val="800000"/>
                </a:solidFill>
                <a:latin typeface="Comic Sans MS" panose="030F0702030302020204" pitchFamily="66" charset="0"/>
              </a:rPr>
              <a:t>navodil pri </a:t>
            </a:r>
            <a:r>
              <a:rPr lang="sl-SI" altLang="sl-SI" sz="2200" b="1" dirty="0" smtClean="0">
                <a:solidFill>
                  <a:srgbClr val="800000"/>
                </a:solidFill>
                <a:latin typeface="Comic Sans MS" panose="030F0702030302020204" pitchFamily="66" charset="0"/>
              </a:rPr>
              <a:t>evakuaciji</a:t>
            </a:r>
          </a:p>
          <a:p>
            <a:pPr eaLnBrk="1" hangingPunct="1"/>
            <a:endParaRPr lang="sl-SI" altLang="sl-SI" sz="2200" b="1" dirty="0" smtClean="0">
              <a:solidFill>
                <a:srgbClr val="800000"/>
              </a:solidFill>
              <a:latin typeface="Comic Sans MS" panose="030F0702030302020204" pitchFamily="66" charset="0"/>
            </a:endParaRPr>
          </a:p>
          <a:p>
            <a:pPr eaLnBrk="1" hangingPunct="1"/>
            <a:endParaRPr lang="sl-SI" altLang="sl-SI" sz="2200" b="1" dirty="0">
              <a:solidFill>
                <a:srgbClr val="800000"/>
              </a:solidFill>
              <a:latin typeface="Comic Sans MS" panose="030F0702030302020204" pitchFamily="66" charset="0"/>
            </a:endParaRPr>
          </a:p>
          <a:p>
            <a:pPr marL="342900" indent="-342900" eaLnBrk="1" hangingPunct="1">
              <a:buFontTx/>
              <a:buChar char="-"/>
            </a:pPr>
            <a:r>
              <a:rPr lang="sl-SI" altLang="sl-SI" sz="2200" b="1" dirty="0" smtClean="0">
                <a:solidFill>
                  <a:srgbClr val="800000"/>
                </a:solidFill>
                <a:latin typeface="Comic Sans MS" panose="030F0702030302020204" pitchFamily="66" charset="0"/>
              </a:rPr>
              <a:t>navodilo </a:t>
            </a:r>
            <a:r>
              <a:rPr lang="sl-SI" altLang="sl-SI" sz="2200" b="1" dirty="0">
                <a:solidFill>
                  <a:srgbClr val="800000"/>
                </a:solidFill>
                <a:latin typeface="Comic Sans MS" panose="030F0702030302020204" pitchFamily="66" charset="0"/>
              </a:rPr>
              <a:t>mora biti posredovano umirjeno, </a:t>
            </a:r>
            <a:endParaRPr lang="sl-SI" altLang="sl-SI" sz="2200" b="1" dirty="0" smtClean="0">
              <a:solidFill>
                <a:srgbClr val="800000"/>
              </a:solidFill>
              <a:latin typeface="Comic Sans MS" panose="030F0702030302020204" pitchFamily="66" charset="0"/>
            </a:endParaRPr>
          </a:p>
          <a:p>
            <a:pPr marL="342900" indent="-342900" eaLnBrk="1" hangingPunct="1">
              <a:buFontTx/>
              <a:buChar char="-"/>
            </a:pPr>
            <a:r>
              <a:rPr lang="sl-SI" altLang="sl-SI" sz="2200" b="1" dirty="0" smtClean="0">
                <a:solidFill>
                  <a:srgbClr val="800000"/>
                </a:solidFill>
                <a:latin typeface="Comic Sans MS" panose="030F0702030302020204" pitchFamily="66" charset="0"/>
              </a:rPr>
              <a:t>kratko </a:t>
            </a:r>
            <a:r>
              <a:rPr lang="sl-SI" altLang="sl-SI" sz="2200" b="1" dirty="0">
                <a:solidFill>
                  <a:srgbClr val="800000"/>
                </a:solidFill>
                <a:latin typeface="Comic Sans MS" panose="030F0702030302020204" pitchFamily="66" charset="0"/>
              </a:rPr>
              <a:t>in razumljivo z vsemi nujno potrebnimi </a:t>
            </a:r>
            <a:r>
              <a:rPr lang="sl-SI" altLang="sl-SI" sz="2200" b="1" dirty="0" smtClean="0">
                <a:solidFill>
                  <a:srgbClr val="800000"/>
                </a:solidFill>
                <a:latin typeface="Comic Sans MS" panose="030F0702030302020204" pitchFamily="66" charset="0"/>
              </a:rPr>
              <a:t>podatki</a:t>
            </a:r>
          </a:p>
          <a:p>
            <a:pPr eaLnBrk="1" hangingPunct="1"/>
            <a:endParaRPr lang="sl-SI" altLang="sl-SI" sz="2200" b="1" dirty="0">
              <a:solidFill>
                <a:srgbClr val="800000"/>
              </a:solidFill>
              <a:latin typeface="Comic Sans MS" panose="030F0702030302020204" pitchFamily="66" charset="0"/>
            </a:endParaRPr>
          </a:p>
          <a:p>
            <a:pPr algn="just" eaLnBrk="1" hangingPunct="1"/>
            <a:r>
              <a:rPr lang="sl-SI" sz="2200" b="1" dirty="0">
                <a:solidFill>
                  <a:srgbClr val="C00000"/>
                </a:solidFill>
                <a:latin typeface="Comic Sans MS" panose="030F0702030302020204" pitchFamily="66" charset="0"/>
              </a:rPr>
              <a:t>Neogrožena območja: </a:t>
            </a:r>
            <a:r>
              <a:rPr lang="sl-SI" sz="2200" b="1" dirty="0">
                <a:latin typeface="Comic Sans MS" panose="030F0702030302020204" pitchFamily="66" charset="0"/>
              </a:rPr>
              <a:t>“Zaradi nevarnosti razširitve požara, prosimo, da se umaknete po evakuacijskih poteh. Hodite mirno, saj je umik preventivne narave. Pri izhodih sledite zaposlenim do zbirnega mesta</a:t>
            </a:r>
            <a:r>
              <a:rPr lang="sl-SI" sz="2200" b="1" dirty="0" smtClean="0">
                <a:latin typeface="Comic Sans MS" panose="030F0702030302020204" pitchFamily="66" charset="0"/>
              </a:rPr>
              <a:t>.”</a:t>
            </a:r>
          </a:p>
          <a:p>
            <a:pPr algn="just" eaLnBrk="1" hangingPunct="1"/>
            <a:endParaRPr lang="sl-SI" sz="2200" b="1" dirty="0">
              <a:latin typeface="Comic Sans MS" panose="030F0702030302020204" pitchFamily="66" charset="0"/>
            </a:endParaRPr>
          </a:p>
          <a:p>
            <a:pPr algn="just">
              <a:defRPr/>
            </a:pPr>
            <a:r>
              <a:rPr lang="sl-SI" sz="2200" b="1" dirty="0">
                <a:solidFill>
                  <a:srgbClr val="C00000"/>
                </a:solidFill>
                <a:latin typeface="Comic Sans MS" panose="030F0702030302020204" pitchFamily="66" charset="0"/>
              </a:rPr>
              <a:t>Ogrožena območja: </a:t>
            </a:r>
            <a:r>
              <a:rPr lang="sl-SI" sz="2200" b="1" dirty="0">
                <a:latin typeface="Comic Sans MS" panose="030F0702030302020204" pitchFamily="66" charset="0"/>
              </a:rPr>
              <a:t>“Prosimo, da se pomikate proti izhodu po desni strani. Ne potiskajte oseb pred seboj.“</a:t>
            </a:r>
          </a:p>
          <a:p>
            <a:pPr algn="just">
              <a:defRPr/>
            </a:pPr>
            <a:endParaRPr lang="sl-SI" sz="2200" b="1" dirty="0">
              <a:latin typeface="Comic Sans MS" panose="030F0702030302020204" pitchFamily="66" charset="0"/>
            </a:endParaRPr>
          </a:p>
          <a:p>
            <a:pPr algn="just">
              <a:defRPr/>
            </a:pPr>
            <a:r>
              <a:rPr lang="sl-SI" sz="2200" b="1" dirty="0">
                <a:solidFill>
                  <a:srgbClr val="C00000"/>
                </a:solidFill>
                <a:latin typeface="Comic Sans MS" panose="030F0702030302020204" pitchFamily="66" charset="0"/>
              </a:rPr>
              <a:t>Zbirno mesto: </a:t>
            </a:r>
            <a:r>
              <a:rPr lang="sl-SI" sz="2200" b="1" dirty="0">
                <a:latin typeface="Comic Sans MS" panose="030F0702030302020204" pitchFamily="66" charset="0"/>
              </a:rPr>
              <a:t>“Prosimo, da sporočite če pogrešate osebe.”</a:t>
            </a:r>
          </a:p>
          <a:p>
            <a:pPr algn="just">
              <a:defRPr/>
            </a:pPr>
            <a:r>
              <a:rPr lang="sl-SI" sz="2200" b="1" dirty="0">
                <a:latin typeface="Comic Sans MS" panose="030F0702030302020204" pitchFamily="66" charset="0"/>
              </a:rPr>
              <a:t>(ime, priimek, starost, kje ste ga nazadnje videli, …)</a:t>
            </a:r>
          </a:p>
          <a:p>
            <a:pPr eaLnBrk="1" hangingPunct="1"/>
            <a:endParaRPr lang="sl-SI" altLang="sl-SI" sz="2200" b="1" dirty="0">
              <a:solidFill>
                <a:srgbClr val="800000"/>
              </a:solidFill>
              <a:latin typeface="Comic Sans MS" panose="030F0702030302020204" pitchFamily="66" charset="0"/>
            </a:endParaRPr>
          </a:p>
          <a:p>
            <a:pPr eaLnBrk="1" hangingPunct="1"/>
            <a:r>
              <a:rPr lang="sl-SI" altLang="sl-SI" sz="2200" b="1" dirty="0">
                <a:solidFill>
                  <a:srgbClr val="800000"/>
                </a:solidFill>
                <a:latin typeface="Comic Sans MS" panose="030F0702030302020204" pitchFamily="66" charset="0"/>
              </a:rPr>
              <a:t>  </a:t>
            </a:r>
          </a:p>
        </p:txBody>
      </p:sp>
      <p:pic>
        <p:nvPicPr>
          <p:cNvPr id="2867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91" y="218045"/>
            <a:ext cx="706247" cy="13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2" descr="http://www.rapidevac.com.au/persistent/catalogue_images/products/6640736_m-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7515" y="48768"/>
            <a:ext cx="1922462"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2835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1"/>
          <p:cNvSpPr>
            <a:spLocks noChangeArrowheads="1"/>
          </p:cNvSpPr>
          <p:nvPr/>
        </p:nvSpPr>
        <p:spPr bwMode="auto">
          <a:xfrm>
            <a:off x="192900" y="342611"/>
            <a:ext cx="8739498" cy="618630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tabLst>
                <a:tab pos="160338" algn="l"/>
              </a:tabLst>
              <a:defRPr/>
            </a:pPr>
            <a:r>
              <a:rPr lang="sl-SI" sz="2200" b="1" dirty="0">
                <a:solidFill>
                  <a:schemeClr val="accent4">
                    <a:lumMod val="25000"/>
                  </a:schemeClr>
                </a:solidFill>
                <a:latin typeface="Comic Sans MS" panose="030F0702030302020204" pitchFamily="66" charset="0"/>
              </a:rPr>
              <a:t>Naloge odgovorne osebe</a:t>
            </a:r>
          </a:p>
          <a:p>
            <a:pPr>
              <a:tabLst>
                <a:tab pos="160338" algn="l"/>
              </a:tabLst>
              <a:defRPr/>
            </a:pPr>
            <a:endParaRPr lang="sl-SI" sz="2200" b="1" dirty="0" smtClean="0">
              <a:solidFill>
                <a:schemeClr val="accent4">
                  <a:lumMod val="25000"/>
                </a:schemeClr>
              </a:solidFill>
              <a:latin typeface="Comic Sans MS" panose="030F0702030302020204" pitchFamily="66" charset="0"/>
            </a:endParaRPr>
          </a:p>
          <a:p>
            <a:pPr>
              <a:tabLst>
                <a:tab pos="160338" algn="l"/>
              </a:tabLst>
              <a:defRPr/>
            </a:pPr>
            <a:r>
              <a:rPr lang="sl-SI" altLang="sl-SI" sz="2200" b="1" dirty="0" smtClean="0">
                <a:solidFill>
                  <a:srgbClr val="800000"/>
                </a:solidFill>
                <a:latin typeface="Comic Sans MS" panose="030F0702030302020204" pitchFamily="66" charset="0"/>
              </a:rPr>
              <a:t>           Pregled </a:t>
            </a:r>
            <a:r>
              <a:rPr lang="sl-SI" altLang="sl-SI" sz="2200" b="1" dirty="0">
                <a:solidFill>
                  <a:srgbClr val="800000"/>
                </a:solidFill>
                <a:latin typeface="Comic Sans MS" panose="030F0702030302020204" pitchFamily="66" charset="0"/>
              </a:rPr>
              <a:t>prostorov:</a:t>
            </a:r>
          </a:p>
          <a:p>
            <a:pPr marL="342900" indent="-342900" eaLnBrk="1" hangingPunct="1">
              <a:buFont typeface="Arial" panose="020B0604020202020204" pitchFamily="34" charset="0"/>
              <a:buChar char="•"/>
            </a:pPr>
            <a:r>
              <a:rPr lang="sl-SI" altLang="sl-SI" sz="2200" b="1" dirty="0" smtClean="0">
                <a:solidFill>
                  <a:srgbClr val="800000"/>
                </a:solidFill>
                <a:latin typeface="Comic Sans MS" panose="030F0702030302020204" pitchFamily="66" charset="0"/>
              </a:rPr>
              <a:t> </a:t>
            </a:r>
            <a:r>
              <a:rPr lang="sl-SI" altLang="sl-SI" sz="2200" b="1" dirty="0">
                <a:latin typeface="Comic Sans MS" panose="030F0702030302020204" pitchFamily="66" charset="0"/>
              </a:rPr>
              <a:t>vseh prostorov, tudi pomožnih prostorov, sanitarij, </a:t>
            </a:r>
          </a:p>
          <a:p>
            <a:pPr marL="342900" indent="-342900" eaLnBrk="1" hangingPunct="1">
              <a:buFont typeface="Arial" panose="020B0604020202020204" pitchFamily="34" charset="0"/>
              <a:buChar char="•"/>
            </a:pPr>
            <a:r>
              <a:rPr lang="sl-SI" altLang="sl-SI" sz="2200" b="1" dirty="0">
                <a:latin typeface="Comic Sans MS" panose="030F0702030302020204" pitchFamily="66" charset="0"/>
              </a:rPr>
              <a:t> </a:t>
            </a:r>
            <a:r>
              <a:rPr lang="sl-SI" altLang="sl-SI" sz="2200" b="1" dirty="0" smtClean="0">
                <a:latin typeface="Comic Sans MS" panose="030F0702030302020204" pitchFamily="66" charset="0"/>
              </a:rPr>
              <a:t>natančnost,</a:t>
            </a:r>
            <a:endParaRPr lang="sl-SI" altLang="sl-SI" sz="2200" b="1" dirty="0">
              <a:latin typeface="Comic Sans MS" panose="030F0702030302020204" pitchFamily="66" charset="0"/>
            </a:endParaRPr>
          </a:p>
          <a:p>
            <a:pPr marL="342900" indent="-342900" eaLnBrk="1" hangingPunct="1">
              <a:buFont typeface="Arial" panose="020B0604020202020204" pitchFamily="34" charset="0"/>
              <a:buChar char="•"/>
            </a:pPr>
            <a:r>
              <a:rPr lang="sl-SI" altLang="sl-SI" sz="2200" b="1" dirty="0">
                <a:latin typeface="Comic Sans MS" panose="030F0702030302020204" pitchFamily="66" charset="0"/>
              </a:rPr>
              <a:t> </a:t>
            </a:r>
            <a:r>
              <a:rPr lang="sl-SI" altLang="sl-SI" sz="2200" b="1" dirty="0" smtClean="0">
                <a:latin typeface="Comic Sans MS" panose="030F0702030302020204" pitchFamily="66" charset="0"/>
              </a:rPr>
              <a:t>klici, </a:t>
            </a:r>
            <a:endParaRPr lang="sl-SI" altLang="sl-SI" sz="2200" b="1" dirty="0">
              <a:latin typeface="Comic Sans MS" panose="030F0702030302020204" pitchFamily="66" charset="0"/>
            </a:endParaRPr>
          </a:p>
          <a:p>
            <a:pPr marL="342900" indent="-342900" eaLnBrk="1" hangingPunct="1">
              <a:buFont typeface="Arial" panose="020B0604020202020204" pitchFamily="34" charset="0"/>
              <a:buChar char="•"/>
            </a:pPr>
            <a:r>
              <a:rPr lang="sl-SI" altLang="sl-SI" sz="2200" b="1" dirty="0" smtClean="0">
                <a:latin typeface="Comic Sans MS" panose="030F0702030302020204" pitchFamily="66" charset="0"/>
              </a:rPr>
              <a:t> nekatere </a:t>
            </a:r>
            <a:r>
              <a:rPr lang="sl-SI" altLang="sl-SI" sz="2200" b="1" dirty="0">
                <a:latin typeface="Comic Sans MS" panose="030F0702030302020204" pitchFamily="66" charset="0"/>
              </a:rPr>
              <a:t>osebe ob požaru ne bodo zaznale dima ali ognja,    </a:t>
            </a:r>
          </a:p>
          <a:p>
            <a:pPr marL="342900" indent="-342900" eaLnBrk="1" hangingPunct="1">
              <a:buFont typeface="Arial" panose="020B0604020202020204" pitchFamily="34" charset="0"/>
              <a:buChar char="•"/>
            </a:pPr>
            <a:r>
              <a:rPr lang="sl-SI" altLang="sl-SI" sz="2200" b="1" dirty="0">
                <a:latin typeface="Comic Sans MS" panose="030F0702030302020204" pitchFamily="66" charset="0"/>
              </a:rPr>
              <a:t> </a:t>
            </a:r>
            <a:r>
              <a:rPr lang="sl-SI" altLang="sl-SI" sz="2200" b="1" dirty="0" smtClean="0">
                <a:latin typeface="Comic Sans MS" panose="030F0702030302020204" pitchFamily="66" charset="0"/>
              </a:rPr>
              <a:t>ne </a:t>
            </a:r>
            <a:r>
              <a:rPr lang="sl-SI" altLang="sl-SI" sz="2200" b="1" dirty="0">
                <a:latin typeface="Comic Sans MS" panose="030F0702030302020204" pitchFamily="66" charset="0"/>
              </a:rPr>
              <a:t>bodo se mogle evakuirate same, ne bodo slišale opozorila  </a:t>
            </a:r>
            <a:r>
              <a:rPr lang="sl-SI" altLang="sl-SI" sz="2200" b="1" dirty="0" smtClean="0">
                <a:latin typeface="Comic Sans MS" panose="030F0702030302020204" pitchFamily="66" charset="0"/>
              </a:rPr>
              <a:t>za </a:t>
            </a:r>
            <a:r>
              <a:rPr lang="sl-SI" altLang="sl-SI" sz="2200" b="1" dirty="0">
                <a:latin typeface="Comic Sans MS" panose="030F0702030302020204" pitchFamily="66" charset="0"/>
              </a:rPr>
              <a:t>nevarnost </a:t>
            </a:r>
            <a:r>
              <a:rPr lang="sl-SI" altLang="sl-SI" sz="2200" b="1" dirty="0" smtClean="0">
                <a:latin typeface="Comic Sans MS" panose="030F0702030302020204" pitchFamily="66" charset="0"/>
              </a:rPr>
              <a:t>požara,</a:t>
            </a:r>
            <a:endParaRPr lang="sl-SI" altLang="sl-SI" sz="2200" b="1" dirty="0">
              <a:latin typeface="Comic Sans MS" panose="030F0702030302020204" pitchFamily="66" charset="0"/>
            </a:endParaRPr>
          </a:p>
          <a:p>
            <a:pPr marL="342900" indent="-342900" eaLnBrk="1" hangingPunct="1">
              <a:buFont typeface="Arial" panose="020B0604020202020204" pitchFamily="34" charset="0"/>
              <a:buChar char="•"/>
            </a:pPr>
            <a:r>
              <a:rPr lang="sl-SI" altLang="sl-SI" sz="2200" b="1" dirty="0">
                <a:latin typeface="Comic Sans MS" panose="030F0702030302020204" pitchFamily="66" charset="0"/>
              </a:rPr>
              <a:t> gibalno ovirane </a:t>
            </a:r>
            <a:r>
              <a:rPr lang="sl-SI" altLang="sl-SI" sz="2200" b="1" dirty="0" smtClean="0">
                <a:latin typeface="Comic Sans MS" panose="030F0702030302020204" pitchFamily="66" charset="0"/>
              </a:rPr>
              <a:t>osebe,</a:t>
            </a:r>
            <a:endParaRPr lang="sl-SI" altLang="sl-SI" sz="2200" b="1" dirty="0">
              <a:latin typeface="Comic Sans MS" panose="030F0702030302020204" pitchFamily="66" charset="0"/>
            </a:endParaRPr>
          </a:p>
          <a:p>
            <a:pPr marL="342900" indent="-342900" eaLnBrk="1" hangingPunct="1">
              <a:buFont typeface="Arial" panose="020B0604020202020204" pitchFamily="34" charset="0"/>
              <a:buChar char="•"/>
            </a:pPr>
            <a:r>
              <a:rPr lang="sl-SI" altLang="sl-SI" sz="2200" b="1" dirty="0">
                <a:latin typeface="Comic Sans MS" panose="030F0702030302020204" pitchFamily="66" charset="0"/>
              </a:rPr>
              <a:t> gluhe in naglušne osebe; </a:t>
            </a:r>
            <a:endParaRPr lang="sl-SI" altLang="sl-SI" sz="2200" b="1" dirty="0" smtClean="0">
              <a:latin typeface="Comic Sans MS" panose="030F0702030302020204" pitchFamily="66" charset="0"/>
            </a:endParaRPr>
          </a:p>
          <a:p>
            <a:pPr marL="342900" indent="-342900" eaLnBrk="1" hangingPunct="1">
              <a:buFont typeface="Arial" panose="020B0604020202020204" pitchFamily="34" charset="0"/>
              <a:buChar char="•"/>
            </a:pPr>
            <a:r>
              <a:rPr lang="sl-SI" altLang="sl-SI" sz="2200" b="1" dirty="0">
                <a:latin typeface="Comic Sans MS" panose="030F0702030302020204" pitchFamily="66" charset="0"/>
              </a:rPr>
              <a:t> </a:t>
            </a:r>
            <a:r>
              <a:rPr lang="sl-SI" altLang="sl-SI" sz="2200" b="1" dirty="0" smtClean="0">
                <a:latin typeface="Comic Sans MS" panose="030F0702030302020204" pitchFamily="66" charset="0"/>
              </a:rPr>
              <a:t>slepe </a:t>
            </a:r>
            <a:r>
              <a:rPr lang="sl-SI" altLang="sl-SI" sz="2200" b="1" dirty="0">
                <a:latin typeface="Comic Sans MS" panose="030F0702030302020204" pitchFamily="66" charset="0"/>
              </a:rPr>
              <a:t>in slabovidne </a:t>
            </a:r>
            <a:r>
              <a:rPr lang="sl-SI" altLang="sl-SI" sz="2200" b="1" dirty="0" smtClean="0">
                <a:latin typeface="Comic Sans MS" panose="030F0702030302020204" pitchFamily="66" charset="0"/>
              </a:rPr>
              <a:t>osebe</a:t>
            </a:r>
          </a:p>
          <a:p>
            <a:pPr eaLnBrk="1" hangingPunct="1"/>
            <a:endParaRPr lang="sl-SI" altLang="sl-SI" sz="2200" b="1" dirty="0" smtClean="0">
              <a:solidFill>
                <a:srgbClr val="002060"/>
              </a:solidFill>
              <a:latin typeface="Comic Sans MS" panose="030F0702030302020204" pitchFamily="66" charset="0"/>
            </a:endParaRPr>
          </a:p>
          <a:p>
            <a:pPr algn="just" eaLnBrk="1" hangingPunct="1"/>
            <a:r>
              <a:rPr lang="sl-SI" altLang="sl-SI" sz="2200" b="1" dirty="0" smtClean="0">
                <a:solidFill>
                  <a:srgbClr val="002060"/>
                </a:solidFill>
                <a:latin typeface="Comic Sans MS" panose="030F0702030302020204" pitchFamily="66" charset="0"/>
              </a:rPr>
              <a:t>      Osebe</a:t>
            </a:r>
            <a:r>
              <a:rPr lang="sl-SI" altLang="sl-SI" sz="2200" b="1" dirty="0">
                <a:solidFill>
                  <a:srgbClr val="002060"/>
                </a:solidFill>
                <a:latin typeface="Comic Sans MS" panose="030F0702030302020204" pitchFamily="66" charset="0"/>
              </a:rPr>
              <a:t>, ki bodo pomagale so lahko, sodelavci,...zunanji obiskovalci…….,          </a:t>
            </a:r>
          </a:p>
          <a:p>
            <a:pPr algn="just" eaLnBrk="1" hangingPunct="1"/>
            <a:endParaRPr lang="sl-SI" altLang="sl-SI" sz="2200" b="1" dirty="0" smtClean="0">
              <a:solidFill>
                <a:srgbClr val="002060"/>
              </a:solidFill>
              <a:latin typeface="Comic Sans MS" panose="030F0702030302020204" pitchFamily="66" charset="0"/>
            </a:endParaRPr>
          </a:p>
          <a:p>
            <a:pPr algn="just" eaLnBrk="1" hangingPunct="1"/>
            <a:r>
              <a:rPr lang="sl-SI" altLang="sl-SI" sz="2200" b="1" dirty="0" smtClean="0">
                <a:solidFill>
                  <a:srgbClr val="002060"/>
                </a:solidFill>
                <a:latin typeface="Comic Sans MS" panose="030F0702030302020204" pitchFamily="66" charset="0"/>
              </a:rPr>
              <a:t>Te </a:t>
            </a:r>
            <a:r>
              <a:rPr lang="sl-SI" altLang="sl-SI" sz="2200" b="1" dirty="0">
                <a:solidFill>
                  <a:srgbClr val="002060"/>
                </a:solidFill>
                <a:latin typeface="Comic Sans MS" panose="030F0702030302020204" pitchFamily="66" charset="0"/>
              </a:rPr>
              <a:t>osebe je treba seznaniti z nalogami, ki jih bodo imeli ob evakuaciji</a:t>
            </a:r>
            <a:r>
              <a:rPr lang="sl-SI" altLang="sl-SI" sz="2200" b="1" dirty="0" smtClean="0">
                <a:solidFill>
                  <a:srgbClr val="002060"/>
                </a:solidFill>
                <a:latin typeface="Comic Sans MS" panose="030F0702030302020204" pitchFamily="66" charset="0"/>
              </a:rPr>
              <a:t>.</a:t>
            </a:r>
            <a:endParaRPr lang="sl-SI" sz="2200" b="1" dirty="0">
              <a:solidFill>
                <a:srgbClr val="FFFF00"/>
              </a:solidFill>
              <a:latin typeface="Comic Sans MS" panose="030F0702030302020204" pitchFamily="66" charset="0"/>
            </a:endParaRPr>
          </a:p>
        </p:txBody>
      </p:sp>
      <p:pic>
        <p:nvPicPr>
          <p:cNvPr id="29700"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47" y="620688"/>
            <a:ext cx="380599" cy="71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801" y="4581128"/>
            <a:ext cx="372238" cy="69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2" descr="Rezultat iskanja slik za evacuation fi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0378" y="173334"/>
            <a:ext cx="1612020" cy="101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9377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Rectangle 11"/>
          <p:cNvSpPr>
            <a:spLocks noChangeArrowheads="1"/>
          </p:cNvSpPr>
          <p:nvPr/>
        </p:nvSpPr>
        <p:spPr bwMode="auto">
          <a:xfrm>
            <a:off x="155575" y="159246"/>
            <a:ext cx="8731078" cy="655564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tabLst>
                <a:tab pos="160338" algn="l"/>
              </a:tabLst>
              <a:defRPr/>
            </a:pPr>
            <a:r>
              <a:rPr lang="sl-SI" altLang="sl-SI" sz="2400" b="1" dirty="0" smtClean="0">
                <a:solidFill>
                  <a:srgbClr val="800000"/>
                </a:solidFill>
                <a:latin typeface="Comic Sans MS" panose="030F0702030302020204" pitchFamily="66" charset="0"/>
              </a:rPr>
              <a:t>      </a:t>
            </a:r>
          </a:p>
          <a:p>
            <a:pPr>
              <a:tabLst>
                <a:tab pos="160338" algn="l"/>
              </a:tabLst>
              <a:defRPr/>
            </a:pPr>
            <a:r>
              <a:rPr lang="sl-SI" altLang="sl-SI" sz="2400" b="1" dirty="0">
                <a:solidFill>
                  <a:srgbClr val="800000"/>
                </a:solidFill>
                <a:latin typeface="Comic Sans MS" panose="030F0702030302020204" pitchFamily="66" charset="0"/>
              </a:rPr>
              <a:t> </a:t>
            </a:r>
            <a:r>
              <a:rPr lang="sl-SI" altLang="sl-SI" sz="2400" b="1" dirty="0" smtClean="0">
                <a:solidFill>
                  <a:srgbClr val="800000"/>
                </a:solidFill>
                <a:latin typeface="Comic Sans MS" panose="030F0702030302020204" pitchFamily="66" charset="0"/>
              </a:rPr>
              <a:t>    Gibalno </a:t>
            </a:r>
            <a:r>
              <a:rPr lang="sl-SI" altLang="sl-SI" sz="2400" b="1" dirty="0">
                <a:solidFill>
                  <a:srgbClr val="800000"/>
                </a:solidFill>
                <a:latin typeface="Comic Sans MS" panose="030F0702030302020204" pitchFamily="66" charset="0"/>
              </a:rPr>
              <a:t>ovirane osebe – evakuacijski stol</a:t>
            </a:r>
          </a:p>
          <a:p>
            <a:pPr>
              <a:tabLst>
                <a:tab pos="160338" algn="l"/>
              </a:tabLst>
              <a:defRPr/>
            </a:pPr>
            <a:endParaRPr lang="sl-SI" sz="2400" b="1" dirty="0" smtClean="0">
              <a:solidFill>
                <a:schemeClr val="bg2">
                  <a:lumMod val="75000"/>
                </a:schemeClr>
              </a:solidFill>
              <a:latin typeface="Comic Sans MS" panose="030F0702030302020204" pitchFamily="66" charset="0"/>
            </a:endParaRPr>
          </a:p>
          <a:p>
            <a:pPr>
              <a:tabLst>
                <a:tab pos="160338" algn="l"/>
              </a:tabLst>
              <a:defRPr/>
            </a:pPr>
            <a:endParaRPr lang="sl-SI" sz="1200" b="1" dirty="0" smtClean="0">
              <a:solidFill>
                <a:schemeClr val="bg2">
                  <a:lumMod val="75000"/>
                </a:schemeClr>
              </a:solidFill>
              <a:latin typeface="Comic Sans MS" panose="030F0702030302020204" pitchFamily="66" charset="0"/>
            </a:endParaRPr>
          </a:p>
          <a:p>
            <a:pPr marL="342900" indent="-342900">
              <a:buFont typeface="Arial" panose="020B0604020202020204" pitchFamily="34" charset="0"/>
              <a:buChar char="•"/>
              <a:tabLst>
                <a:tab pos="160338" algn="l"/>
              </a:tabLst>
              <a:defRPr/>
            </a:pPr>
            <a:r>
              <a:rPr lang="sl-SI" sz="2400" b="1" dirty="0" smtClean="0">
                <a:latin typeface="Comic Sans MS" panose="030F0702030302020204" pitchFamily="66" charset="0"/>
              </a:rPr>
              <a:t>uporablja </a:t>
            </a:r>
            <a:r>
              <a:rPr lang="sl-SI" sz="2400" b="1" dirty="0">
                <a:latin typeface="Comic Sans MS" panose="030F0702030302020204" pitchFamily="66" charset="0"/>
              </a:rPr>
              <a:t>se v objektih, kjer populacija, ki potrebuje </a:t>
            </a:r>
          </a:p>
          <a:p>
            <a:pPr>
              <a:tabLst>
                <a:tab pos="160338" algn="l"/>
              </a:tabLst>
              <a:defRPr/>
            </a:pPr>
            <a:r>
              <a:rPr lang="sl-SI" sz="2400" b="1" dirty="0" smtClean="0">
                <a:latin typeface="Comic Sans MS" panose="030F0702030302020204" pitchFamily="66" charset="0"/>
              </a:rPr>
              <a:t>   pomoč </a:t>
            </a:r>
            <a:r>
              <a:rPr lang="sl-SI" sz="2400" b="1" dirty="0">
                <a:latin typeface="Comic Sans MS" panose="030F0702030302020204" pitchFamily="66" charset="0"/>
              </a:rPr>
              <a:t>ne prevladuje</a:t>
            </a:r>
          </a:p>
          <a:p>
            <a:pPr marL="342900" indent="-342900">
              <a:buFont typeface="Arial" panose="020B0604020202020204" pitchFamily="34" charset="0"/>
              <a:buChar char="•"/>
              <a:tabLst>
                <a:tab pos="160338" algn="l"/>
              </a:tabLst>
              <a:defRPr/>
            </a:pPr>
            <a:r>
              <a:rPr lang="sl-SI" sz="2400" b="1" dirty="0" smtClean="0">
                <a:latin typeface="Comic Sans MS" panose="030F0702030302020204" pitchFamily="66" charset="0"/>
              </a:rPr>
              <a:t>uporablja </a:t>
            </a:r>
            <a:r>
              <a:rPr lang="sl-SI" sz="2400" b="1" dirty="0">
                <a:latin typeface="Comic Sans MS" panose="030F0702030302020204" pitchFamily="66" charset="0"/>
              </a:rPr>
              <a:t>se za evakuacijo iz nadstropij nad </a:t>
            </a:r>
          </a:p>
          <a:p>
            <a:pPr>
              <a:tabLst>
                <a:tab pos="160338" algn="l"/>
              </a:tabLst>
              <a:defRPr/>
            </a:pPr>
            <a:r>
              <a:rPr lang="sl-SI" sz="2400" b="1" dirty="0">
                <a:latin typeface="Comic Sans MS" panose="030F0702030302020204" pitchFamily="66" charset="0"/>
              </a:rPr>
              <a:t> </a:t>
            </a:r>
            <a:r>
              <a:rPr lang="sl-SI" sz="2400" b="1" dirty="0" smtClean="0">
                <a:latin typeface="Comic Sans MS" panose="030F0702030302020204" pitchFamily="66" charset="0"/>
              </a:rPr>
              <a:t>  nivojem </a:t>
            </a:r>
            <a:r>
              <a:rPr lang="sl-SI" sz="2400" b="1" dirty="0">
                <a:latin typeface="Comic Sans MS" panose="030F0702030302020204" pitchFamily="66" charset="0"/>
              </a:rPr>
              <a:t>terena </a:t>
            </a:r>
          </a:p>
          <a:p>
            <a:pPr marL="342900" indent="-342900">
              <a:buFont typeface="Arial" panose="020B0604020202020204" pitchFamily="34" charset="0"/>
              <a:buChar char="•"/>
              <a:tabLst>
                <a:tab pos="160338" algn="l"/>
              </a:tabLst>
              <a:defRPr/>
            </a:pPr>
            <a:r>
              <a:rPr lang="sl-SI" sz="2400" b="1" dirty="0" smtClean="0">
                <a:latin typeface="Comic Sans MS" panose="030F0702030302020204" pitchFamily="66" charset="0"/>
              </a:rPr>
              <a:t>uporabimo </a:t>
            </a:r>
            <a:r>
              <a:rPr lang="sl-SI" sz="2400" b="1" dirty="0">
                <a:latin typeface="Comic Sans MS" panose="030F0702030302020204" pitchFamily="66" charset="0"/>
              </a:rPr>
              <a:t>ga lahko tudi, ko iz stavbe </a:t>
            </a:r>
          </a:p>
          <a:p>
            <a:pPr>
              <a:tabLst>
                <a:tab pos="160338" algn="l"/>
              </a:tabLst>
              <a:defRPr/>
            </a:pPr>
            <a:r>
              <a:rPr lang="sl-SI" sz="2400" b="1" smtClean="0">
                <a:latin typeface="Comic Sans MS" panose="030F0702030302020204" pitchFamily="66" charset="0"/>
              </a:rPr>
              <a:t>   pomagamo </a:t>
            </a:r>
            <a:r>
              <a:rPr lang="sl-SI" sz="2400" b="1" dirty="0">
                <a:latin typeface="Comic Sans MS" panose="030F0702030302020204" pitchFamily="66" charset="0"/>
              </a:rPr>
              <a:t>poškodovanim osebam </a:t>
            </a:r>
            <a:endParaRPr lang="sl-SI" sz="2400" b="1" dirty="0" smtClean="0">
              <a:latin typeface="Comic Sans MS" panose="030F0702030302020204" pitchFamily="66" charset="0"/>
            </a:endParaRPr>
          </a:p>
          <a:p>
            <a:pPr>
              <a:tabLst>
                <a:tab pos="160338" algn="l"/>
              </a:tabLst>
              <a:defRPr/>
            </a:pPr>
            <a:endParaRPr lang="sl-SI" sz="2400" b="1" dirty="0">
              <a:latin typeface="Comic Sans MS" panose="030F0702030302020204" pitchFamily="66" charset="0"/>
            </a:endParaRPr>
          </a:p>
          <a:p>
            <a:pPr eaLnBrk="1" hangingPunct="1"/>
            <a:r>
              <a:rPr lang="sl-SI" altLang="sl-SI" sz="2400" b="1" dirty="0" smtClean="0">
                <a:latin typeface="Comic Sans MS" panose="030F0702030302020204" pitchFamily="66" charset="0"/>
              </a:rPr>
              <a:t>    Osebo </a:t>
            </a:r>
            <a:r>
              <a:rPr lang="sl-SI" altLang="sl-SI" sz="2400" b="1" dirty="0">
                <a:latin typeface="Comic Sans MS" panose="030F0702030302020204" pitchFamily="66" charset="0"/>
              </a:rPr>
              <a:t>je potrebno na stol pripeti s pasovi</a:t>
            </a:r>
            <a:r>
              <a:rPr lang="sl-SI" altLang="sl-SI" sz="2400" b="1" dirty="0" smtClean="0">
                <a:latin typeface="Comic Sans MS" panose="030F0702030302020204" pitchFamily="66" charset="0"/>
              </a:rPr>
              <a:t>.</a:t>
            </a:r>
          </a:p>
          <a:p>
            <a:pPr eaLnBrk="1" hangingPunct="1"/>
            <a:endParaRPr lang="sl-SI" altLang="sl-SI" sz="2400" b="1" dirty="0">
              <a:latin typeface="Comic Sans MS" panose="030F0702030302020204" pitchFamily="66" charset="0"/>
            </a:endParaRPr>
          </a:p>
          <a:p>
            <a:pPr eaLnBrk="1" hangingPunct="1"/>
            <a:endParaRPr lang="sl-SI" altLang="sl-SI" sz="2400" b="1" dirty="0" smtClean="0">
              <a:latin typeface="Comic Sans MS" panose="030F0702030302020204" pitchFamily="66" charset="0"/>
            </a:endParaRPr>
          </a:p>
          <a:p>
            <a:pPr eaLnBrk="1" hangingPunct="1"/>
            <a:r>
              <a:rPr lang="sl-SI" altLang="sl-SI" sz="2400" b="1" dirty="0" smtClean="0">
                <a:latin typeface="Comic Sans MS" panose="030F0702030302020204" pitchFamily="66" charset="0"/>
              </a:rPr>
              <a:t>Stol </a:t>
            </a:r>
            <a:r>
              <a:rPr lang="sl-SI" altLang="sl-SI" sz="2400" b="1" dirty="0">
                <a:latin typeface="Comic Sans MS" panose="030F0702030302020204" pitchFamily="66" charset="0"/>
              </a:rPr>
              <a:t>ni primeren za prevoz bolnikov s </a:t>
            </a:r>
            <a:endParaRPr lang="sl-SI" altLang="sl-SI" sz="2400" b="1" dirty="0" smtClean="0">
              <a:latin typeface="Comic Sans MS" panose="030F0702030302020204" pitchFamily="66" charset="0"/>
            </a:endParaRPr>
          </a:p>
          <a:p>
            <a:pPr eaLnBrk="1" hangingPunct="1"/>
            <a:r>
              <a:rPr lang="sl-SI" altLang="sl-SI" sz="2400" b="1" dirty="0" smtClean="0">
                <a:latin typeface="Comic Sans MS" panose="030F0702030302020204" pitchFamily="66" charset="0"/>
              </a:rPr>
              <a:t>poškodbami vratu</a:t>
            </a:r>
            <a:r>
              <a:rPr lang="sl-SI" altLang="sl-SI" sz="2400" b="1" dirty="0">
                <a:latin typeface="Comic Sans MS" panose="030F0702030302020204" pitchFamily="66" charset="0"/>
              </a:rPr>
              <a:t>, hrbtenice, nekaterih </a:t>
            </a:r>
            <a:endParaRPr lang="sl-SI" altLang="sl-SI" sz="2400" b="1" dirty="0" smtClean="0">
              <a:latin typeface="Comic Sans MS" panose="030F0702030302020204" pitchFamily="66" charset="0"/>
            </a:endParaRPr>
          </a:p>
          <a:p>
            <a:pPr eaLnBrk="1" hangingPunct="1"/>
            <a:r>
              <a:rPr lang="sl-SI" altLang="sl-SI" sz="2400" b="1" dirty="0" smtClean="0">
                <a:latin typeface="Comic Sans MS" panose="030F0702030302020204" pitchFamily="66" charset="0"/>
              </a:rPr>
              <a:t>vrst </a:t>
            </a:r>
            <a:r>
              <a:rPr lang="sl-SI" altLang="sl-SI" sz="2400" b="1" dirty="0">
                <a:latin typeface="Comic Sans MS" panose="030F0702030302020204" pitchFamily="66" charset="0"/>
              </a:rPr>
              <a:t>zlomov.</a:t>
            </a:r>
          </a:p>
          <a:p>
            <a:pPr>
              <a:tabLst>
                <a:tab pos="160338" algn="l"/>
              </a:tabLst>
              <a:defRPr/>
            </a:pPr>
            <a:endParaRPr lang="sl-SI" sz="2400" b="1" dirty="0">
              <a:latin typeface="Comic Sans MS" panose="030F0702030302020204" pitchFamily="66" charset="0"/>
            </a:endParaRPr>
          </a:p>
        </p:txBody>
      </p:sp>
      <p:sp>
        <p:nvSpPr>
          <p:cNvPr id="30728" name="Rectangle 11"/>
          <p:cNvSpPr>
            <a:spLocks noChangeArrowheads="1"/>
          </p:cNvSpPr>
          <p:nvPr/>
        </p:nvSpPr>
        <p:spPr bwMode="auto">
          <a:xfrm>
            <a:off x="971550" y="4581525"/>
            <a:ext cx="79930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60338" algn="l"/>
              </a:tabLst>
              <a:defRPr>
                <a:solidFill>
                  <a:schemeClr val="tx1"/>
                </a:solidFill>
                <a:latin typeface="Arial" charset="0"/>
                <a:cs typeface="Arial" charset="0"/>
              </a:defRPr>
            </a:lvl1pPr>
            <a:lvl2pPr marL="742950" indent="-285750" eaLnBrk="0" hangingPunct="0">
              <a:tabLst>
                <a:tab pos="160338" algn="l"/>
              </a:tabLst>
              <a:defRPr>
                <a:solidFill>
                  <a:schemeClr val="tx1"/>
                </a:solidFill>
                <a:latin typeface="Arial" charset="0"/>
                <a:cs typeface="Arial" charset="0"/>
              </a:defRPr>
            </a:lvl2pPr>
            <a:lvl3pPr marL="1143000" indent="-228600" eaLnBrk="0" hangingPunct="0">
              <a:tabLst>
                <a:tab pos="160338" algn="l"/>
              </a:tabLst>
              <a:defRPr>
                <a:solidFill>
                  <a:schemeClr val="tx1"/>
                </a:solidFill>
                <a:latin typeface="Arial" charset="0"/>
                <a:cs typeface="Arial" charset="0"/>
              </a:defRPr>
            </a:lvl3pPr>
            <a:lvl4pPr marL="1600200" indent="-228600" eaLnBrk="0" hangingPunct="0">
              <a:tabLst>
                <a:tab pos="160338" algn="l"/>
              </a:tabLst>
              <a:defRPr>
                <a:solidFill>
                  <a:schemeClr val="tx1"/>
                </a:solidFill>
                <a:latin typeface="Arial" charset="0"/>
                <a:cs typeface="Arial" charset="0"/>
              </a:defRPr>
            </a:lvl4pPr>
            <a:lvl5pPr marL="2057400" indent="-228600" eaLnBrk="0" hangingPunct="0">
              <a:tabLst>
                <a:tab pos="16033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6033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6033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6033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60338" algn="l"/>
              </a:tabLst>
              <a:defRPr>
                <a:solidFill>
                  <a:schemeClr val="tx1"/>
                </a:solidFill>
                <a:latin typeface="Arial" charset="0"/>
                <a:cs typeface="Arial" charset="0"/>
              </a:defRPr>
            </a:lvl9pPr>
          </a:lstStyle>
          <a:p>
            <a:pPr eaLnBrk="1" hangingPunct="1"/>
            <a:r>
              <a:rPr lang="sl-SI" altLang="sl-SI" sz="2200">
                <a:solidFill>
                  <a:srgbClr val="FFFF00"/>
                </a:solidFill>
                <a:latin typeface="Book Antiqua" panose="02040602050305030304" pitchFamily="18" charset="0"/>
              </a:rPr>
              <a:t> </a:t>
            </a:r>
          </a:p>
        </p:txBody>
      </p:sp>
      <p:sp>
        <p:nvSpPr>
          <p:cNvPr id="30729" name="AutoShape 12" descr="https://www.rjcox.com.au/55/images/evac.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sl-SI" altLang="sl-SI">
              <a:latin typeface="Book Antiqua" panose="02040602050305030304" pitchFamily="18" charset="0"/>
            </a:endParaRPr>
          </a:p>
        </p:txBody>
      </p:sp>
      <p:sp>
        <p:nvSpPr>
          <p:cNvPr id="30730" name="AutoShape 14" descr="https://www.rjcox.com.au/55/images/evac.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sl-SI" altLang="sl-SI">
              <a:latin typeface="Book Antiqua" panose="02040602050305030304" pitchFamily="18" charset="0"/>
            </a:endParaRPr>
          </a:p>
        </p:txBody>
      </p:sp>
      <p:pic>
        <p:nvPicPr>
          <p:cNvPr id="3073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3359" y="2492896"/>
            <a:ext cx="1608138"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59246"/>
            <a:ext cx="4762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http://www.ferno.co.uk/~/media/products-uk/Ambulance-Hospital/Hospital%20Evac/SAVER%20Evac%20Chair.ash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2551" y="159247"/>
            <a:ext cx="1398946" cy="1397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0" y="3950062"/>
            <a:ext cx="4762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6860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38" y="207963"/>
            <a:ext cx="8255000" cy="638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1121840"/>
      </p:ext>
    </p:extLst>
  </p:cSld>
  <p:clrMapOvr>
    <a:masterClrMapping/>
  </p:clrMapOvr>
  <p:transition>
    <p:wheel spokes="3"/>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ChangeArrowheads="1"/>
          </p:cNvSpPr>
          <p:nvPr/>
        </p:nvSpPr>
        <p:spPr bwMode="auto">
          <a:xfrm>
            <a:off x="914865" y="262380"/>
            <a:ext cx="7993062" cy="523220"/>
          </a:xfrm>
          <a:prstGeom prst="rect">
            <a:avLst/>
          </a:prstGeom>
          <a:ln/>
          <a:extLst/>
        </p:spPr>
        <p:style>
          <a:lnRef idx="1">
            <a:schemeClr val="accent3"/>
          </a:lnRef>
          <a:fillRef idx="2">
            <a:schemeClr val="accent3"/>
          </a:fillRef>
          <a:effectRef idx="1">
            <a:schemeClr val="accent3"/>
          </a:effectRef>
          <a:fontRef idx="minor">
            <a:schemeClr val="dk1"/>
          </a:fontRef>
        </p:style>
        <p:txBody>
          <a:bodyPr>
            <a:spAutoFit/>
          </a:bodyPr>
          <a:lstStyle>
            <a:lvl1pPr eaLnBrk="0" hangingPunct="0">
              <a:tabLst>
                <a:tab pos="160338" algn="l"/>
              </a:tabLst>
              <a:defRPr>
                <a:solidFill>
                  <a:schemeClr val="tx1"/>
                </a:solidFill>
                <a:latin typeface="Arial" charset="0"/>
                <a:cs typeface="Arial" charset="0"/>
              </a:defRPr>
            </a:lvl1pPr>
            <a:lvl2pPr marL="742950" indent="-285750" eaLnBrk="0" hangingPunct="0">
              <a:tabLst>
                <a:tab pos="160338" algn="l"/>
              </a:tabLst>
              <a:defRPr>
                <a:solidFill>
                  <a:schemeClr val="tx1"/>
                </a:solidFill>
                <a:latin typeface="Arial" charset="0"/>
                <a:cs typeface="Arial" charset="0"/>
              </a:defRPr>
            </a:lvl2pPr>
            <a:lvl3pPr marL="1143000" indent="-228600" eaLnBrk="0" hangingPunct="0">
              <a:tabLst>
                <a:tab pos="160338" algn="l"/>
              </a:tabLst>
              <a:defRPr>
                <a:solidFill>
                  <a:schemeClr val="tx1"/>
                </a:solidFill>
                <a:latin typeface="Arial" charset="0"/>
                <a:cs typeface="Arial" charset="0"/>
              </a:defRPr>
            </a:lvl3pPr>
            <a:lvl4pPr marL="1600200" indent="-228600" eaLnBrk="0" hangingPunct="0">
              <a:tabLst>
                <a:tab pos="160338" algn="l"/>
              </a:tabLst>
              <a:defRPr>
                <a:solidFill>
                  <a:schemeClr val="tx1"/>
                </a:solidFill>
                <a:latin typeface="Arial" charset="0"/>
                <a:cs typeface="Arial" charset="0"/>
              </a:defRPr>
            </a:lvl4pPr>
            <a:lvl5pPr marL="2057400" indent="-228600" eaLnBrk="0" hangingPunct="0">
              <a:tabLst>
                <a:tab pos="16033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6033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6033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6033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60338" algn="l"/>
              </a:tabLst>
              <a:defRPr>
                <a:solidFill>
                  <a:schemeClr val="tx1"/>
                </a:solidFill>
                <a:latin typeface="Arial" charset="0"/>
                <a:cs typeface="Arial" charset="0"/>
              </a:defRPr>
            </a:lvl9pPr>
          </a:lstStyle>
          <a:p>
            <a:pPr algn="ctr" eaLnBrk="1" hangingPunct="1"/>
            <a:r>
              <a:rPr lang="sl-SI" altLang="sl-SI" sz="2800" b="1" dirty="0" smtClean="0">
                <a:solidFill>
                  <a:srgbClr val="800000"/>
                </a:solidFill>
                <a:latin typeface="Comic Sans MS" panose="030F0702030302020204" pitchFamily="66" charset="0"/>
              </a:rPr>
              <a:t>Pomoč slepim in slabovidnim:</a:t>
            </a:r>
            <a:endParaRPr lang="sl-SI" altLang="sl-SI" sz="2800" b="1" dirty="0">
              <a:solidFill>
                <a:srgbClr val="800000"/>
              </a:solidFill>
              <a:latin typeface="Comic Sans MS" panose="030F0702030302020204" pitchFamily="66" charset="0"/>
            </a:endParaRPr>
          </a:p>
        </p:txBody>
      </p:sp>
      <p:pic>
        <p:nvPicPr>
          <p:cNvPr id="3174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78194"/>
            <a:ext cx="4762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936" y="4149725"/>
            <a:ext cx="477837" cy="89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11"/>
          <p:cNvSpPr>
            <a:spLocks noChangeArrowheads="1"/>
          </p:cNvSpPr>
          <p:nvPr/>
        </p:nvSpPr>
        <p:spPr bwMode="auto">
          <a:xfrm>
            <a:off x="971550" y="2276475"/>
            <a:ext cx="79930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60338" algn="l"/>
              </a:tabLst>
              <a:defRPr>
                <a:solidFill>
                  <a:schemeClr val="tx1"/>
                </a:solidFill>
                <a:latin typeface="Arial" charset="0"/>
                <a:cs typeface="Arial" charset="0"/>
              </a:defRPr>
            </a:lvl1pPr>
            <a:lvl2pPr marL="742950" indent="-285750" eaLnBrk="0" hangingPunct="0">
              <a:tabLst>
                <a:tab pos="160338" algn="l"/>
              </a:tabLst>
              <a:defRPr>
                <a:solidFill>
                  <a:schemeClr val="tx1"/>
                </a:solidFill>
                <a:latin typeface="Arial" charset="0"/>
                <a:cs typeface="Arial" charset="0"/>
              </a:defRPr>
            </a:lvl2pPr>
            <a:lvl3pPr marL="1143000" indent="-228600" eaLnBrk="0" hangingPunct="0">
              <a:tabLst>
                <a:tab pos="160338" algn="l"/>
              </a:tabLst>
              <a:defRPr>
                <a:solidFill>
                  <a:schemeClr val="tx1"/>
                </a:solidFill>
                <a:latin typeface="Arial" charset="0"/>
                <a:cs typeface="Arial" charset="0"/>
              </a:defRPr>
            </a:lvl3pPr>
            <a:lvl4pPr marL="1600200" indent="-228600" eaLnBrk="0" hangingPunct="0">
              <a:tabLst>
                <a:tab pos="160338" algn="l"/>
              </a:tabLst>
              <a:defRPr>
                <a:solidFill>
                  <a:schemeClr val="tx1"/>
                </a:solidFill>
                <a:latin typeface="Arial" charset="0"/>
                <a:cs typeface="Arial" charset="0"/>
              </a:defRPr>
            </a:lvl4pPr>
            <a:lvl5pPr marL="2057400" indent="-228600" eaLnBrk="0" hangingPunct="0">
              <a:tabLst>
                <a:tab pos="16033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6033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6033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6033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60338" algn="l"/>
              </a:tabLst>
              <a:defRPr>
                <a:solidFill>
                  <a:schemeClr val="tx1"/>
                </a:solidFill>
                <a:latin typeface="Arial" charset="0"/>
                <a:cs typeface="Arial" charset="0"/>
              </a:defRPr>
            </a:lvl9pPr>
          </a:lstStyle>
          <a:p>
            <a:pPr eaLnBrk="1" hangingPunct="1"/>
            <a:r>
              <a:rPr lang="sl-SI" altLang="sl-SI" sz="2200">
                <a:solidFill>
                  <a:srgbClr val="FFFF00"/>
                </a:solidFill>
                <a:latin typeface="Britannic Bold" pitchFamily="34" charset="0"/>
              </a:rPr>
              <a:t>  </a:t>
            </a:r>
          </a:p>
        </p:txBody>
      </p:sp>
      <p:sp>
        <p:nvSpPr>
          <p:cNvPr id="31750" name="Rectangle 11"/>
          <p:cNvSpPr>
            <a:spLocks noChangeArrowheads="1"/>
          </p:cNvSpPr>
          <p:nvPr/>
        </p:nvSpPr>
        <p:spPr bwMode="auto">
          <a:xfrm>
            <a:off x="900113" y="4149725"/>
            <a:ext cx="7993062" cy="523220"/>
          </a:xfrm>
          <a:prstGeom prst="rect">
            <a:avLst/>
          </a:prstGeom>
          <a:ln/>
          <a:extLst/>
        </p:spPr>
        <p:style>
          <a:lnRef idx="1">
            <a:schemeClr val="accent3"/>
          </a:lnRef>
          <a:fillRef idx="2">
            <a:schemeClr val="accent3"/>
          </a:fillRef>
          <a:effectRef idx="1">
            <a:schemeClr val="accent3"/>
          </a:effectRef>
          <a:fontRef idx="minor">
            <a:schemeClr val="dk1"/>
          </a:fontRef>
        </p:style>
        <p:txBody>
          <a:bodyPr>
            <a:spAutoFit/>
          </a:bodyPr>
          <a:lstStyle>
            <a:lvl1pPr eaLnBrk="0" hangingPunct="0">
              <a:tabLst>
                <a:tab pos="160338" algn="l"/>
              </a:tabLst>
              <a:defRPr>
                <a:solidFill>
                  <a:schemeClr val="tx1"/>
                </a:solidFill>
                <a:latin typeface="Arial" charset="0"/>
                <a:cs typeface="Arial" charset="0"/>
              </a:defRPr>
            </a:lvl1pPr>
            <a:lvl2pPr marL="742950" indent="-285750" eaLnBrk="0" hangingPunct="0">
              <a:tabLst>
                <a:tab pos="160338" algn="l"/>
              </a:tabLst>
              <a:defRPr>
                <a:solidFill>
                  <a:schemeClr val="tx1"/>
                </a:solidFill>
                <a:latin typeface="Arial" charset="0"/>
                <a:cs typeface="Arial" charset="0"/>
              </a:defRPr>
            </a:lvl2pPr>
            <a:lvl3pPr marL="1143000" indent="-228600" eaLnBrk="0" hangingPunct="0">
              <a:tabLst>
                <a:tab pos="160338" algn="l"/>
              </a:tabLst>
              <a:defRPr>
                <a:solidFill>
                  <a:schemeClr val="tx1"/>
                </a:solidFill>
                <a:latin typeface="Arial" charset="0"/>
                <a:cs typeface="Arial" charset="0"/>
              </a:defRPr>
            </a:lvl3pPr>
            <a:lvl4pPr marL="1600200" indent="-228600" eaLnBrk="0" hangingPunct="0">
              <a:tabLst>
                <a:tab pos="160338" algn="l"/>
              </a:tabLst>
              <a:defRPr>
                <a:solidFill>
                  <a:schemeClr val="tx1"/>
                </a:solidFill>
                <a:latin typeface="Arial" charset="0"/>
                <a:cs typeface="Arial" charset="0"/>
              </a:defRPr>
            </a:lvl4pPr>
            <a:lvl5pPr marL="2057400" indent="-228600" eaLnBrk="0" hangingPunct="0">
              <a:tabLst>
                <a:tab pos="16033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6033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6033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6033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60338" algn="l"/>
              </a:tabLst>
              <a:defRPr>
                <a:solidFill>
                  <a:schemeClr val="tx1"/>
                </a:solidFill>
                <a:latin typeface="Arial" charset="0"/>
                <a:cs typeface="Arial" charset="0"/>
              </a:defRPr>
            </a:lvl9pPr>
          </a:lstStyle>
          <a:p>
            <a:pPr algn="ctr" eaLnBrk="1" hangingPunct="1"/>
            <a:r>
              <a:rPr lang="sl-SI" altLang="sl-SI" sz="2800" b="1" dirty="0">
                <a:solidFill>
                  <a:srgbClr val="800000"/>
                </a:solidFill>
                <a:latin typeface="Comic Sans MS" panose="030F0702030302020204" pitchFamily="66" charset="0"/>
              </a:rPr>
              <a:t>Pomoč gluhim in naglušnim:</a:t>
            </a:r>
          </a:p>
        </p:txBody>
      </p:sp>
      <p:pic>
        <p:nvPicPr>
          <p:cNvPr id="3175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836613"/>
            <a:ext cx="806767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4652963"/>
            <a:ext cx="80105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02830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11"/>
          <p:cNvSpPr>
            <a:spLocks noChangeArrowheads="1"/>
          </p:cNvSpPr>
          <p:nvPr/>
        </p:nvSpPr>
        <p:spPr bwMode="auto">
          <a:xfrm>
            <a:off x="134906" y="188640"/>
            <a:ext cx="8901590" cy="6401753"/>
          </a:xfrm>
          <a:prstGeom prst="rect">
            <a:avLst/>
          </a:prstGeom>
          <a:ln/>
          <a:extLst/>
        </p:spPr>
        <p:style>
          <a:lnRef idx="1">
            <a:schemeClr val="accent3"/>
          </a:lnRef>
          <a:fillRef idx="2">
            <a:schemeClr val="accent3"/>
          </a:fillRef>
          <a:effectRef idx="1">
            <a:schemeClr val="accent3"/>
          </a:effectRef>
          <a:fontRef idx="minor">
            <a:schemeClr val="dk1"/>
          </a:fontRef>
        </p:style>
        <p:txBody>
          <a:bodyPr wrap="square" anchor="ctr">
            <a:spAutoFit/>
          </a:bodyPr>
          <a:lstStyle>
            <a:lvl1pPr eaLnBrk="0" hangingPunct="0">
              <a:tabLst>
                <a:tab pos="160338" algn="l"/>
              </a:tabLst>
              <a:defRPr>
                <a:solidFill>
                  <a:schemeClr val="tx1"/>
                </a:solidFill>
                <a:latin typeface="Arial" charset="0"/>
                <a:cs typeface="Arial" charset="0"/>
              </a:defRPr>
            </a:lvl1pPr>
            <a:lvl2pPr marL="742950" indent="-285750" eaLnBrk="0" hangingPunct="0">
              <a:tabLst>
                <a:tab pos="160338" algn="l"/>
              </a:tabLst>
              <a:defRPr>
                <a:solidFill>
                  <a:schemeClr val="tx1"/>
                </a:solidFill>
                <a:latin typeface="Arial" charset="0"/>
                <a:cs typeface="Arial" charset="0"/>
              </a:defRPr>
            </a:lvl2pPr>
            <a:lvl3pPr marL="1143000" indent="-228600" eaLnBrk="0" hangingPunct="0">
              <a:tabLst>
                <a:tab pos="160338" algn="l"/>
              </a:tabLst>
              <a:defRPr>
                <a:solidFill>
                  <a:schemeClr val="tx1"/>
                </a:solidFill>
                <a:latin typeface="Arial" charset="0"/>
                <a:cs typeface="Arial" charset="0"/>
              </a:defRPr>
            </a:lvl3pPr>
            <a:lvl4pPr marL="1600200" indent="-228600" eaLnBrk="0" hangingPunct="0">
              <a:tabLst>
                <a:tab pos="160338" algn="l"/>
              </a:tabLst>
              <a:defRPr>
                <a:solidFill>
                  <a:schemeClr val="tx1"/>
                </a:solidFill>
                <a:latin typeface="Arial" charset="0"/>
                <a:cs typeface="Arial" charset="0"/>
              </a:defRPr>
            </a:lvl4pPr>
            <a:lvl5pPr marL="2057400" indent="-228600" eaLnBrk="0" hangingPunct="0">
              <a:tabLst>
                <a:tab pos="16033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6033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6033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6033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60338" algn="l"/>
              </a:tabLst>
              <a:defRPr>
                <a:solidFill>
                  <a:schemeClr val="tx1"/>
                </a:solidFill>
                <a:latin typeface="Arial" charset="0"/>
                <a:cs typeface="Arial" charset="0"/>
              </a:defRPr>
            </a:lvl9pPr>
          </a:lstStyle>
          <a:p>
            <a:pPr eaLnBrk="1" hangingPunct="1"/>
            <a:r>
              <a:rPr lang="sl-SI" sz="2600" b="1" dirty="0">
                <a:solidFill>
                  <a:schemeClr val="accent4">
                    <a:lumMod val="25000"/>
                  </a:schemeClr>
                </a:solidFill>
                <a:latin typeface="Comic Sans MS" panose="030F0702030302020204" pitchFamily="66" charset="0"/>
              </a:rPr>
              <a:t>Naloge odgovornih </a:t>
            </a:r>
            <a:r>
              <a:rPr lang="sl-SI" sz="2600" b="1" dirty="0" smtClean="0">
                <a:solidFill>
                  <a:schemeClr val="accent4">
                    <a:lumMod val="25000"/>
                  </a:schemeClr>
                </a:solidFill>
                <a:latin typeface="Comic Sans MS" panose="030F0702030302020204" pitchFamily="66" charset="0"/>
              </a:rPr>
              <a:t>oseb </a:t>
            </a:r>
          </a:p>
          <a:p>
            <a:pPr eaLnBrk="1" hangingPunct="1"/>
            <a:r>
              <a:rPr lang="sl-SI" altLang="sl-SI" sz="2600" b="1" dirty="0" smtClean="0">
                <a:solidFill>
                  <a:srgbClr val="800000"/>
                </a:solidFill>
                <a:latin typeface="Comic Sans MS" panose="030F0702030302020204" pitchFamily="66" charset="0"/>
              </a:rPr>
              <a:t>       Gašenje </a:t>
            </a:r>
            <a:r>
              <a:rPr lang="sl-SI" altLang="sl-SI" sz="2600" b="1" dirty="0">
                <a:solidFill>
                  <a:srgbClr val="800000"/>
                </a:solidFill>
                <a:latin typeface="Comic Sans MS" panose="030F0702030302020204" pitchFamily="66" charset="0"/>
              </a:rPr>
              <a:t>požara – kaj morate vedeti</a:t>
            </a:r>
            <a:r>
              <a:rPr lang="sl-SI" altLang="sl-SI" sz="2600" b="1" dirty="0" smtClean="0">
                <a:solidFill>
                  <a:srgbClr val="800000"/>
                </a:solidFill>
                <a:latin typeface="Comic Sans MS" panose="030F0702030302020204" pitchFamily="66" charset="0"/>
              </a:rPr>
              <a:t>?</a:t>
            </a:r>
          </a:p>
          <a:p>
            <a:pPr eaLnBrk="1" hangingPunct="1"/>
            <a:endParaRPr lang="sl-SI" altLang="sl-SI" sz="2600" b="1" dirty="0">
              <a:solidFill>
                <a:srgbClr val="800000"/>
              </a:solidFill>
              <a:latin typeface="Comic Sans MS" panose="030F0702030302020204" pitchFamily="66" charset="0"/>
            </a:endParaRPr>
          </a:p>
          <a:p>
            <a:pPr marL="457200" indent="-457200" eaLnBrk="1" hangingPunct="1">
              <a:buFont typeface="Wingdings" panose="05000000000000000000" pitchFamily="2" charset="2"/>
              <a:buChar char="Ø"/>
            </a:pPr>
            <a:r>
              <a:rPr lang="sl-SI" altLang="sl-SI" sz="2600" b="1" dirty="0">
                <a:solidFill>
                  <a:srgbClr val="002060"/>
                </a:solidFill>
                <a:latin typeface="Comic Sans MS" panose="030F0702030302020204" pitchFamily="66" charset="0"/>
              </a:rPr>
              <a:t> </a:t>
            </a:r>
            <a:r>
              <a:rPr lang="sl-SI" altLang="sl-SI" sz="2400" b="1" dirty="0">
                <a:solidFill>
                  <a:srgbClr val="002060"/>
                </a:solidFill>
                <a:latin typeface="Comic Sans MS" panose="030F0702030302020204" pitchFamily="66" charset="0"/>
              </a:rPr>
              <a:t>namen gasilnih sredstev  </a:t>
            </a:r>
          </a:p>
          <a:p>
            <a:pPr marL="457200" indent="-457200" eaLnBrk="1" hangingPunct="1">
              <a:buFont typeface="Wingdings" panose="05000000000000000000" pitchFamily="2" charset="2"/>
              <a:buChar char="Ø"/>
            </a:pPr>
            <a:r>
              <a:rPr lang="sl-SI" altLang="sl-SI" sz="2400" b="1" dirty="0">
                <a:solidFill>
                  <a:srgbClr val="002060"/>
                </a:solidFill>
                <a:latin typeface="Comic Sans MS" panose="030F0702030302020204" pitchFamily="66" charset="0"/>
              </a:rPr>
              <a:t> način aktiviranja odgovornih oseb</a:t>
            </a:r>
          </a:p>
          <a:p>
            <a:pPr marL="457200" indent="-457200" eaLnBrk="1" hangingPunct="1">
              <a:buFont typeface="Wingdings" panose="05000000000000000000" pitchFamily="2" charset="2"/>
              <a:buChar char="Ø"/>
            </a:pPr>
            <a:r>
              <a:rPr lang="sl-SI" altLang="sl-SI" sz="2400" b="1" dirty="0">
                <a:solidFill>
                  <a:srgbClr val="002060"/>
                </a:solidFill>
                <a:latin typeface="Comic Sans MS" panose="030F0702030302020204" pitchFamily="66" charset="0"/>
              </a:rPr>
              <a:t> taktika gašenja in naloge po pogasitvi požara</a:t>
            </a:r>
          </a:p>
          <a:p>
            <a:pPr marL="457200" indent="-457200" eaLnBrk="1" hangingPunct="1">
              <a:buFont typeface="Wingdings" panose="05000000000000000000" pitchFamily="2" charset="2"/>
              <a:buChar char="Ø"/>
            </a:pPr>
            <a:r>
              <a:rPr lang="sl-SI" altLang="sl-SI" sz="2400" b="1" dirty="0">
                <a:solidFill>
                  <a:srgbClr val="002060"/>
                </a:solidFill>
                <a:latin typeface="Comic Sans MS" panose="030F0702030302020204" pitchFamily="66" charset="0"/>
              </a:rPr>
              <a:t> odgovorne osebe s katerimi sodelujete</a:t>
            </a:r>
          </a:p>
          <a:p>
            <a:pPr marL="457200" indent="-457200" eaLnBrk="1" hangingPunct="1">
              <a:buFont typeface="Wingdings" panose="05000000000000000000" pitchFamily="2" charset="2"/>
              <a:buChar char="Ø"/>
            </a:pPr>
            <a:r>
              <a:rPr lang="sl-SI" altLang="sl-SI" sz="2400" b="1" dirty="0">
                <a:solidFill>
                  <a:srgbClr val="002060"/>
                </a:solidFill>
                <a:latin typeface="Comic Sans MS" panose="030F0702030302020204" pitchFamily="66" charset="0"/>
              </a:rPr>
              <a:t> območje za katerega ste zadolženi – lastnosti, PS</a:t>
            </a:r>
          </a:p>
          <a:p>
            <a:pPr eaLnBrk="1" hangingPunct="1"/>
            <a:r>
              <a:rPr lang="sl-SI" altLang="sl-SI" sz="2400" b="1" dirty="0">
                <a:solidFill>
                  <a:srgbClr val="800000"/>
                </a:solidFill>
                <a:latin typeface="Comic Sans MS" panose="030F0702030302020204" pitchFamily="66" charset="0"/>
              </a:rPr>
              <a:t> </a:t>
            </a:r>
            <a:r>
              <a:rPr lang="sl-SI" altLang="sl-SI" sz="2400" b="1" dirty="0" smtClean="0">
                <a:solidFill>
                  <a:srgbClr val="800000"/>
                </a:solidFill>
                <a:latin typeface="Comic Sans MS" panose="030F0702030302020204" pitchFamily="66" charset="0"/>
              </a:rPr>
              <a:t>      </a:t>
            </a:r>
          </a:p>
          <a:p>
            <a:pPr eaLnBrk="1" hangingPunct="1"/>
            <a:r>
              <a:rPr lang="sl-SI" altLang="sl-SI" sz="2600" b="1" dirty="0">
                <a:solidFill>
                  <a:srgbClr val="800000"/>
                </a:solidFill>
                <a:latin typeface="Comic Sans MS" panose="030F0702030302020204" pitchFamily="66" charset="0"/>
              </a:rPr>
              <a:t> </a:t>
            </a:r>
            <a:r>
              <a:rPr lang="sl-SI" altLang="sl-SI" sz="2600" b="1" dirty="0" smtClean="0">
                <a:solidFill>
                  <a:srgbClr val="800000"/>
                </a:solidFill>
                <a:latin typeface="Comic Sans MS" panose="030F0702030302020204" pitchFamily="66" charset="0"/>
              </a:rPr>
              <a:t>      Posredovanje </a:t>
            </a:r>
            <a:r>
              <a:rPr lang="sl-SI" altLang="sl-SI" sz="2600" b="1" dirty="0">
                <a:solidFill>
                  <a:srgbClr val="800000"/>
                </a:solidFill>
                <a:latin typeface="Comic Sans MS" panose="030F0702030302020204" pitchFamily="66" charset="0"/>
              </a:rPr>
              <a:t>podatkov intervenciji</a:t>
            </a:r>
          </a:p>
          <a:p>
            <a:pPr eaLnBrk="1" hangingPunct="1"/>
            <a:endParaRPr lang="sl-SI" altLang="sl-SI" sz="2600" b="1" dirty="0" smtClean="0">
              <a:latin typeface="Comic Sans MS" panose="030F0702030302020204" pitchFamily="66" charset="0"/>
            </a:endParaRPr>
          </a:p>
          <a:p>
            <a:pPr eaLnBrk="1" hangingPunct="1"/>
            <a:r>
              <a:rPr lang="sl-SI" altLang="sl-SI" sz="2400" b="1" dirty="0" smtClean="0">
                <a:latin typeface="Comic Sans MS" panose="030F0702030302020204" pitchFamily="66" charset="0"/>
              </a:rPr>
              <a:t>Kdo kliče</a:t>
            </a:r>
          </a:p>
          <a:p>
            <a:pPr eaLnBrk="1" hangingPunct="1"/>
            <a:endParaRPr lang="sl-SI" altLang="sl-SI" sz="1400" b="1" dirty="0">
              <a:latin typeface="Comic Sans MS" panose="030F0702030302020204" pitchFamily="66" charset="0"/>
            </a:endParaRPr>
          </a:p>
          <a:p>
            <a:pPr marL="457200" indent="-457200" eaLnBrk="1" hangingPunct="1">
              <a:buFont typeface="Wingdings" panose="05000000000000000000" pitchFamily="2" charset="2"/>
              <a:buChar char="Ø"/>
            </a:pPr>
            <a:r>
              <a:rPr lang="sl-SI" altLang="sl-SI" sz="2400" b="1" dirty="0" smtClean="0">
                <a:latin typeface="Comic Sans MS" panose="030F0702030302020204" pitchFamily="66" charset="0"/>
              </a:rPr>
              <a:t>Kaj</a:t>
            </a:r>
            <a:r>
              <a:rPr lang="sl-SI" altLang="sl-SI" sz="2400" b="1" dirty="0">
                <a:latin typeface="Comic Sans MS" panose="030F0702030302020204" pitchFamily="66" charset="0"/>
              </a:rPr>
              <a:t>, kje in kdaj se je zgodilo</a:t>
            </a:r>
          </a:p>
          <a:p>
            <a:pPr marL="457200" indent="-457200" eaLnBrk="1" hangingPunct="1">
              <a:buFont typeface="Wingdings" panose="05000000000000000000" pitchFamily="2" charset="2"/>
              <a:buChar char="Ø"/>
            </a:pPr>
            <a:r>
              <a:rPr lang="sl-SI" altLang="sl-SI" sz="2400" b="1" dirty="0" smtClean="0">
                <a:latin typeface="Comic Sans MS" panose="030F0702030302020204" pitchFamily="66" charset="0"/>
              </a:rPr>
              <a:t>Koliko </a:t>
            </a:r>
            <a:r>
              <a:rPr lang="sl-SI" altLang="sl-SI" sz="2400" b="1" dirty="0">
                <a:latin typeface="Comic Sans MS" panose="030F0702030302020204" pitchFamily="66" charset="0"/>
              </a:rPr>
              <a:t>je ponesrečencev</a:t>
            </a:r>
          </a:p>
          <a:p>
            <a:pPr marL="457200" indent="-457200" eaLnBrk="1" hangingPunct="1">
              <a:buFont typeface="Wingdings" panose="05000000000000000000" pitchFamily="2" charset="2"/>
              <a:buChar char="Ø"/>
            </a:pPr>
            <a:r>
              <a:rPr lang="sl-SI" altLang="sl-SI" sz="2400" b="1" dirty="0" smtClean="0">
                <a:latin typeface="Comic Sans MS" panose="030F0702030302020204" pitchFamily="66" charset="0"/>
              </a:rPr>
              <a:t>Kakšne </a:t>
            </a:r>
            <a:r>
              <a:rPr lang="sl-SI" altLang="sl-SI" sz="2400" b="1" dirty="0">
                <a:latin typeface="Comic Sans MS" panose="030F0702030302020204" pitchFamily="66" charset="0"/>
              </a:rPr>
              <a:t>so okoliščine na kraju dogodka</a:t>
            </a:r>
          </a:p>
          <a:p>
            <a:pPr marL="457200" indent="-457200" eaLnBrk="1" hangingPunct="1">
              <a:buFont typeface="Wingdings" panose="05000000000000000000" pitchFamily="2" charset="2"/>
              <a:buChar char="Ø"/>
            </a:pPr>
            <a:r>
              <a:rPr lang="sl-SI" altLang="sl-SI" sz="2400" b="1" dirty="0" smtClean="0">
                <a:latin typeface="Comic Sans MS" panose="030F0702030302020204" pitchFamily="66" charset="0"/>
              </a:rPr>
              <a:t>Kakšna </a:t>
            </a:r>
            <a:r>
              <a:rPr lang="sl-SI" altLang="sl-SI" sz="2400" b="1" dirty="0">
                <a:latin typeface="Comic Sans MS" panose="030F0702030302020204" pitchFamily="66" charset="0"/>
              </a:rPr>
              <a:t>pomoč je </a:t>
            </a:r>
            <a:r>
              <a:rPr lang="sl-SI" altLang="sl-SI" sz="2400" b="1" dirty="0" smtClean="0">
                <a:latin typeface="Comic Sans MS" panose="030F0702030302020204" pitchFamily="66" charset="0"/>
              </a:rPr>
              <a:t>potrebna</a:t>
            </a:r>
            <a:r>
              <a:rPr lang="sl-SI" altLang="sl-SI" sz="2400" b="1" dirty="0" smtClean="0">
                <a:solidFill>
                  <a:srgbClr val="800000"/>
                </a:solidFill>
                <a:latin typeface="Comic Sans MS" panose="030F0702030302020204" pitchFamily="66" charset="0"/>
              </a:rPr>
              <a:t>  </a:t>
            </a:r>
            <a:endParaRPr lang="sl-SI" altLang="sl-SI" sz="2400" b="1" dirty="0">
              <a:solidFill>
                <a:srgbClr val="800000"/>
              </a:solidFill>
              <a:latin typeface="Comic Sans MS" panose="030F0702030302020204" pitchFamily="66" charset="0"/>
            </a:endParaRPr>
          </a:p>
        </p:txBody>
      </p:sp>
      <p:pic>
        <p:nvPicPr>
          <p:cNvPr id="32774"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93" y="692696"/>
            <a:ext cx="399646" cy="75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98" y="3501008"/>
            <a:ext cx="450095" cy="84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1904258"/>
            <a:ext cx="1512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Rectangle 11"/>
          <p:cNvSpPr>
            <a:spLocks noChangeArrowheads="1"/>
          </p:cNvSpPr>
          <p:nvPr/>
        </p:nvSpPr>
        <p:spPr bwMode="auto">
          <a:xfrm>
            <a:off x="1331912" y="5123140"/>
            <a:ext cx="47522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sl-SI" altLang="sl-SI" dirty="0" smtClean="0"/>
              <a:t>-</a:t>
            </a:r>
            <a:endParaRPr lang="sl-SI" altLang="sl-SI" dirty="0">
              <a:solidFill>
                <a:srgbClr val="FFFFFF"/>
              </a:solidFill>
              <a:latin typeface="Britannic Bold" pitchFamily="34" charset="0"/>
            </a:endParaRPr>
          </a:p>
        </p:txBody>
      </p:sp>
    </p:spTree>
    <p:extLst>
      <p:ext uri="{BB962C8B-B14F-4D97-AF65-F5344CB8AC3E}">
        <p14:creationId xmlns:p14="http://schemas.microsoft.com/office/powerpoint/2010/main" val="385124005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vignette4.wikia.nocookie.net/x-files/images/3/3a/X-Files_Office_on_fire.jpg/revision/latest?cb=20060926201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63" y="332656"/>
            <a:ext cx="39655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http://i.ytimg.com/vi/G6lLbDQcJyA/hq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2349500"/>
            <a:ext cx="3529012"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descr="http://herownsociety.com/wp-content/uploads/2011/08/office-fir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3860800"/>
            <a:ext cx="3684587"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11"/>
          <p:cNvSpPr>
            <a:spLocks noChangeArrowheads="1"/>
          </p:cNvSpPr>
          <p:nvPr/>
        </p:nvSpPr>
        <p:spPr bwMode="auto">
          <a:xfrm>
            <a:off x="4211638" y="934570"/>
            <a:ext cx="36007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160338" algn="l"/>
              </a:tabLst>
              <a:defRPr>
                <a:solidFill>
                  <a:schemeClr val="tx1"/>
                </a:solidFill>
                <a:latin typeface="Arial" charset="0"/>
                <a:cs typeface="Arial" charset="0"/>
              </a:defRPr>
            </a:lvl1pPr>
            <a:lvl2pPr marL="742950" indent="-285750" eaLnBrk="0" hangingPunct="0">
              <a:tabLst>
                <a:tab pos="160338" algn="l"/>
              </a:tabLst>
              <a:defRPr>
                <a:solidFill>
                  <a:schemeClr val="tx1"/>
                </a:solidFill>
                <a:latin typeface="Arial" charset="0"/>
                <a:cs typeface="Arial" charset="0"/>
              </a:defRPr>
            </a:lvl2pPr>
            <a:lvl3pPr marL="1143000" indent="-228600" eaLnBrk="0" hangingPunct="0">
              <a:tabLst>
                <a:tab pos="160338" algn="l"/>
              </a:tabLst>
              <a:defRPr>
                <a:solidFill>
                  <a:schemeClr val="tx1"/>
                </a:solidFill>
                <a:latin typeface="Arial" charset="0"/>
                <a:cs typeface="Arial" charset="0"/>
              </a:defRPr>
            </a:lvl3pPr>
            <a:lvl4pPr marL="1600200" indent="-228600" eaLnBrk="0" hangingPunct="0">
              <a:tabLst>
                <a:tab pos="160338" algn="l"/>
              </a:tabLst>
              <a:defRPr>
                <a:solidFill>
                  <a:schemeClr val="tx1"/>
                </a:solidFill>
                <a:latin typeface="Arial" charset="0"/>
                <a:cs typeface="Arial" charset="0"/>
              </a:defRPr>
            </a:lvl4pPr>
            <a:lvl5pPr marL="2057400" indent="-228600" eaLnBrk="0" hangingPunct="0">
              <a:tabLst>
                <a:tab pos="16033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6033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6033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6033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60338" algn="l"/>
              </a:tabLst>
              <a:defRPr>
                <a:solidFill>
                  <a:schemeClr val="tx1"/>
                </a:solidFill>
                <a:latin typeface="Arial" charset="0"/>
                <a:cs typeface="Arial" charset="0"/>
              </a:defRPr>
            </a:lvl9pPr>
          </a:lstStyle>
          <a:p>
            <a:pPr eaLnBrk="1" hangingPunct="1"/>
            <a:r>
              <a:rPr lang="sl-SI" altLang="sl-SI" sz="2800" b="1" dirty="0">
                <a:solidFill>
                  <a:srgbClr val="002060"/>
                </a:solidFill>
                <a:latin typeface="Comic Sans MS" panose="030F0702030302020204" pitchFamily="66" charset="0"/>
              </a:rPr>
              <a:t> - začetna </a:t>
            </a:r>
            <a:r>
              <a:rPr lang="sl-SI" altLang="sl-SI" sz="2800" b="1" dirty="0" smtClean="0">
                <a:solidFill>
                  <a:srgbClr val="002060"/>
                </a:solidFill>
                <a:latin typeface="Comic Sans MS" panose="030F0702030302020204" pitchFamily="66" charset="0"/>
              </a:rPr>
              <a:t>faza  </a:t>
            </a:r>
            <a:endParaRPr lang="sl-SI" altLang="sl-SI" sz="2800" b="1" dirty="0">
              <a:solidFill>
                <a:srgbClr val="002060"/>
              </a:solidFill>
              <a:latin typeface="Comic Sans MS" panose="030F0702030302020204" pitchFamily="66" charset="0"/>
            </a:endParaRPr>
          </a:p>
        </p:txBody>
      </p:sp>
      <p:sp>
        <p:nvSpPr>
          <p:cNvPr id="35846" name="Rectangle 11"/>
          <p:cNvSpPr>
            <a:spLocks noChangeArrowheads="1"/>
          </p:cNvSpPr>
          <p:nvPr/>
        </p:nvSpPr>
        <p:spPr bwMode="auto">
          <a:xfrm>
            <a:off x="5580063" y="2805440"/>
            <a:ext cx="31684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160338" algn="l"/>
              </a:tabLst>
              <a:defRPr>
                <a:solidFill>
                  <a:schemeClr val="tx1"/>
                </a:solidFill>
                <a:latin typeface="Arial" charset="0"/>
                <a:cs typeface="Arial" charset="0"/>
              </a:defRPr>
            </a:lvl1pPr>
            <a:lvl2pPr marL="742950" indent="-285750" eaLnBrk="0" hangingPunct="0">
              <a:tabLst>
                <a:tab pos="160338" algn="l"/>
              </a:tabLst>
              <a:defRPr>
                <a:solidFill>
                  <a:schemeClr val="tx1"/>
                </a:solidFill>
                <a:latin typeface="Arial" charset="0"/>
                <a:cs typeface="Arial" charset="0"/>
              </a:defRPr>
            </a:lvl2pPr>
            <a:lvl3pPr marL="1143000" indent="-228600" eaLnBrk="0" hangingPunct="0">
              <a:tabLst>
                <a:tab pos="160338" algn="l"/>
              </a:tabLst>
              <a:defRPr>
                <a:solidFill>
                  <a:schemeClr val="tx1"/>
                </a:solidFill>
                <a:latin typeface="Arial" charset="0"/>
                <a:cs typeface="Arial" charset="0"/>
              </a:defRPr>
            </a:lvl3pPr>
            <a:lvl4pPr marL="1600200" indent="-228600" eaLnBrk="0" hangingPunct="0">
              <a:tabLst>
                <a:tab pos="160338" algn="l"/>
              </a:tabLst>
              <a:defRPr>
                <a:solidFill>
                  <a:schemeClr val="tx1"/>
                </a:solidFill>
                <a:latin typeface="Arial" charset="0"/>
                <a:cs typeface="Arial" charset="0"/>
              </a:defRPr>
            </a:lvl4pPr>
            <a:lvl5pPr marL="2057400" indent="-228600" eaLnBrk="0" hangingPunct="0">
              <a:tabLst>
                <a:tab pos="16033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6033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6033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6033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60338" algn="l"/>
              </a:tabLst>
              <a:defRPr>
                <a:solidFill>
                  <a:schemeClr val="tx1"/>
                </a:solidFill>
                <a:latin typeface="Arial" charset="0"/>
                <a:cs typeface="Arial" charset="0"/>
              </a:defRPr>
            </a:lvl9pPr>
          </a:lstStyle>
          <a:p>
            <a:pPr eaLnBrk="1" hangingPunct="1"/>
            <a:r>
              <a:rPr lang="sl-SI" altLang="sl-SI" sz="2800" b="1" dirty="0">
                <a:solidFill>
                  <a:srgbClr val="002060"/>
                </a:solidFill>
                <a:latin typeface="Comic Sans MS" panose="030F0702030302020204" pitchFamily="66" charset="0"/>
              </a:rPr>
              <a:t> - razvoj </a:t>
            </a:r>
            <a:r>
              <a:rPr lang="sl-SI" altLang="sl-SI" sz="2800" b="1" dirty="0" smtClean="0">
                <a:solidFill>
                  <a:srgbClr val="002060"/>
                </a:solidFill>
                <a:latin typeface="Comic Sans MS" panose="030F0702030302020204" pitchFamily="66" charset="0"/>
              </a:rPr>
              <a:t>požara  </a:t>
            </a:r>
            <a:endParaRPr lang="sl-SI" altLang="sl-SI" sz="2800" b="1" dirty="0">
              <a:solidFill>
                <a:srgbClr val="002060"/>
              </a:solidFill>
              <a:latin typeface="Comic Sans MS" panose="030F0702030302020204" pitchFamily="66" charset="0"/>
            </a:endParaRPr>
          </a:p>
        </p:txBody>
      </p:sp>
      <p:sp>
        <p:nvSpPr>
          <p:cNvPr id="35847" name="Rectangle 11"/>
          <p:cNvSpPr>
            <a:spLocks noChangeArrowheads="1"/>
          </p:cNvSpPr>
          <p:nvPr/>
        </p:nvSpPr>
        <p:spPr bwMode="auto">
          <a:xfrm>
            <a:off x="1187624" y="5432425"/>
            <a:ext cx="3816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160338" algn="l"/>
              </a:tabLst>
              <a:defRPr>
                <a:solidFill>
                  <a:schemeClr val="tx1"/>
                </a:solidFill>
                <a:latin typeface="Arial" charset="0"/>
                <a:cs typeface="Arial" charset="0"/>
              </a:defRPr>
            </a:lvl1pPr>
            <a:lvl2pPr marL="742950" indent="-285750" eaLnBrk="0" hangingPunct="0">
              <a:tabLst>
                <a:tab pos="160338" algn="l"/>
              </a:tabLst>
              <a:defRPr>
                <a:solidFill>
                  <a:schemeClr val="tx1"/>
                </a:solidFill>
                <a:latin typeface="Arial" charset="0"/>
                <a:cs typeface="Arial" charset="0"/>
              </a:defRPr>
            </a:lvl2pPr>
            <a:lvl3pPr marL="1143000" indent="-228600" eaLnBrk="0" hangingPunct="0">
              <a:tabLst>
                <a:tab pos="160338" algn="l"/>
              </a:tabLst>
              <a:defRPr>
                <a:solidFill>
                  <a:schemeClr val="tx1"/>
                </a:solidFill>
                <a:latin typeface="Arial" charset="0"/>
                <a:cs typeface="Arial" charset="0"/>
              </a:defRPr>
            </a:lvl3pPr>
            <a:lvl4pPr marL="1600200" indent="-228600" eaLnBrk="0" hangingPunct="0">
              <a:tabLst>
                <a:tab pos="160338" algn="l"/>
              </a:tabLst>
              <a:defRPr>
                <a:solidFill>
                  <a:schemeClr val="tx1"/>
                </a:solidFill>
                <a:latin typeface="Arial" charset="0"/>
                <a:cs typeface="Arial" charset="0"/>
              </a:defRPr>
            </a:lvl4pPr>
            <a:lvl5pPr marL="2057400" indent="-228600" eaLnBrk="0" hangingPunct="0">
              <a:tabLst>
                <a:tab pos="16033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6033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6033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6033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60338" algn="l"/>
              </a:tabLst>
              <a:defRPr>
                <a:solidFill>
                  <a:schemeClr val="tx1"/>
                </a:solidFill>
                <a:latin typeface="Arial" charset="0"/>
                <a:cs typeface="Arial" charset="0"/>
              </a:defRPr>
            </a:lvl9pPr>
          </a:lstStyle>
          <a:p>
            <a:pPr eaLnBrk="1" hangingPunct="1"/>
            <a:r>
              <a:rPr lang="sl-SI" altLang="sl-SI" sz="2800" b="1" dirty="0">
                <a:solidFill>
                  <a:srgbClr val="A50021"/>
                </a:solidFill>
                <a:latin typeface="Comic Sans MS" panose="030F0702030302020204" pitchFamily="66" charset="0"/>
              </a:rPr>
              <a:t> polno razvit požar -</a:t>
            </a:r>
            <a:endParaRPr lang="sl-SI" altLang="sl-SI" sz="2200" b="1" dirty="0">
              <a:solidFill>
                <a:srgbClr val="A50021"/>
              </a:solidFill>
              <a:latin typeface="Comic Sans MS" panose="030F0702030302020204" pitchFamily="66" charset="0"/>
            </a:endParaRPr>
          </a:p>
        </p:txBody>
      </p:sp>
    </p:spTree>
    <p:extLst>
      <p:ext uri="{BB962C8B-B14F-4D97-AF65-F5344CB8AC3E}">
        <p14:creationId xmlns:p14="http://schemas.microsoft.com/office/powerpoint/2010/main" val="35727936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p:cNvSpPr>
            <a:spLocks noGrp="1" noChangeArrowheads="1"/>
          </p:cNvSpPr>
          <p:nvPr>
            <p:ph type="body" idx="4294967295"/>
          </p:nvPr>
        </p:nvSpPr>
        <p:spPr>
          <a:xfrm>
            <a:off x="323850" y="188913"/>
            <a:ext cx="8820150" cy="6480175"/>
          </a:xfrm>
        </p:spPr>
        <p:style>
          <a:lnRef idx="1">
            <a:schemeClr val="accent6"/>
          </a:lnRef>
          <a:fillRef idx="2">
            <a:schemeClr val="accent6"/>
          </a:fillRef>
          <a:effectRef idx="1">
            <a:schemeClr val="accent6"/>
          </a:effectRef>
          <a:fontRef idx="minor">
            <a:schemeClr val="dk1"/>
          </a:fontRef>
        </p:style>
        <p:txBody>
          <a:bodyPr>
            <a:normAutofit fontScale="92500" lnSpcReduction="20000"/>
          </a:bodyPr>
          <a:lstStyle/>
          <a:p>
            <a:pPr marL="0" indent="0" algn="just">
              <a:buNone/>
            </a:pPr>
            <a:r>
              <a:rPr lang="sl-SI" sz="3000" b="1" dirty="0">
                <a:latin typeface="Comic Sans MS" panose="030F0702030302020204" pitchFamily="66" charset="0"/>
              </a:rPr>
              <a:t>Namen </a:t>
            </a:r>
            <a:r>
              <a:rPr lang="sl-SI" sz="3000" b="1" dirty="0" smtClean="0">
                <a:latin typeface="Comic Sans MS" panose="030F0702030302020204" pitchFamily="66" charset="0"/>
              </a:rPr>
              <a:t>filma </a:t>
            </a:r>
            <a:r>
              <a:rPr lang="sl-SI" sz="3000" b="1" dirty="0">
                <a:latin typeface="Comic Sans MS" panose="030F0702030302020204" pitchFamily="66" charset="0"/>
              </a:rPr>
              <a:t>je poučiti </a:t>
            </a:r>
            <a:r>
              <a:rPr lang="sl-SI" sz="3000" b="1" dirty="0" smtClean="0">
                <a:latin typeface="Comic Sans MS" panose="030F0702030302020204" pitchFamily="66" charset="0"/>
              </a:rPr>
              <a:t>zaposlene in druge </a:t>
            </a:r>
            <a:r>
              <a:rPr lang="sl-SI" sz="3000" b="1" dirty="0">
                <a:latin typeface="Comic Sans MS" panose="030F0702030302020204" pitchFamily="66" charset="0"/>
              </a:rPr>
              <a:t>o varnostnih znakih na delu, poudariti pomen upoštevanja znakov, opredeliti pomen znakov prek njihove oblike in barve ter učiti o znakih. </a:t>
            </a:r>
            <a:endParaRPr lang="sl-SI" sz="3000" b="1" dirty="0" smtClean="0">
              <a:latin typeface="Comic Sans MS" panose="030F0702030302020204" pitchFamily="66" charset="0"/>
            </a:endParaRPr>
          </a:p>
          <a:p>
            <a:pPr marL="0" indent="0" algn="just">
              <a:buNone/>
            </a:pPr>
            <a:endParaRPr lang="sl-SI" sz="3000" b="1" dirty="0">
              <a:latin typeface="Comic Sans MS" panose="030F0702030302020204" pitchFamily="66" charset="0"/>
            </a:endParaRPr>
          </a:p>
          <a:p>
            <a:pPr marL="0" indent="0" algn="just">
              <a:buNone/>
            </a:pPr>
            <a:r>
              <a:rPr lang="sl-SI" sz="3000" b="1" dirty="0" smtClean="0">
                <a:latin typeface="Comic Sans MS" panose="030F0702030302020204" pitchFamily="66" charset="0"/>
              </a:rPr>
              <a:t>Vsak </a:t>
            </a:r>
            <a:r>
              <a:rPr lang="sl-SI" sz="3000" b="1" dirty="0">
                <a:latin typeface="Comic Sans MS" panose="030F0702030302020204" pitchFamily="66" charset="0"/>
              </a:rPr>
              <a:t>prizor se nanaša na delovno situacijo, v kateri se </a:t>
            </a:r>
            <a:r>
              <a:rPr lang="sl-SI" sz="3000" b="1" dirty="0" smtClean="0">
                <a:latin typeface="Comic Sans MS" panose="030F0702030302020204" pitchFamily="66" charset="0"/>
              </a:rPr>
              <a:t>Napo sreča </a:t>
            </a:r>
            <a:r>
              <a:rPr lang="sl-SI" sz="3000" b="1" dirty="0">
                <a:latin typeface="Comic Sans MS" panose="030F0702030302020204" pitchFamily="66" charset="0"/>
              </a:rPr>
              <a:t>z znaki, ki oživijo, da bi ga poučili o svojem pomenu in pomenu varnosti. </a:t>
            </a:r>
            <a:endParaRPr lang="sl-SI" sz="3000" b="1" dirty="0" smtClean="0">
              <a:latin typeface="Comic Sans MS" panose="030F0702030302020204" pitchFamily="66" charset="0"/>
            </a:endParaRPr>
          </a:p>
          <a:p>
            <a:pPr marL="0" indent="0" algn="just">
              <a:buNone/>
            </a:pPr>
            <a:endParaRPr lang="sl-SI" sz="3000" b="1" dirty="0">
              <a:latin typeface="Comic Sans MS" panose="030F0702030302020204" pitchFamily="66" charset="0"/>
            </a:endParaRPr>
          </a:p>
          <a:p>
            <a:pPr marL="0" indent="0" algn="just">
              <a:buNone/>
            </a:pPr>
            <a:r>
              <a:rPr lang="sl-SI" sz="3000" b="1" dirty="0" smtClean="0">
                <a:latin typeface="Comic Sans MS" panose="030F0702030302020204" pitchFamily="66" charset="0"/>
              </a:rPr>
              <a:t>Prizori </a:t>
            </a:r>
            <a:r>
              <a:rPr lang="sl-SI" sz="3000" b="1" dirty="0">
                <a:latin typeface="Comic Sans MS" panose="030F0702030302020204" pitchFamily="66" charset="0"/>
              </a:rPr>
              <a:t>prikazujejo posledice neupoštevanja znakov ter tehnične in organizacijske ovire za učinkovito delovanje</a:t>
            </a:r>
            <a:endParaRPr lang="sl-SI" sz="3000" b="1" dirty="0" smtClean="0">
              <a:latin typeface="Comic Sans MS" panose="030F0702030302020204" pitchFamily="66" charset="0"/>
            </a:endParaRPr>
          </a:p>
          <a:p>
            <a:endParaRPr lang="sl-SI" b="1" dirty="0">
              <a:latin typeface="Comic Sans MS" panose="030F0702030302020204" pitchFamily="66" charset="0"/>
            </a:endParaRPr>
          </a:p>
          <a:p>
            <a:pPr marL="0" indent="0" algn="ctr">
              <a:buNone/>
            </a:pPr>
            <a:r>
              <a:rPr lang="sl-SI" b="1" dirty="0" smtClean="0">
                <a:latin typeface="Comic Sans MS" panose="030F0702030302020204" pitchFamily="66" charset="0"/>
                <a:hlinkClick r:id="rId3"/>
              </a:rPr>
              <a:t>Opozorilni </a:t>
            </a:r>
            <a:r>
              <a:rPr lang="sl-SI" b="1" dirty="0">
                <a:latin typeface="Comic Sans MS" panose="030F0702030302020204" pitchFamily="66" charset="0"/>
                <a:hlinkClick r:id="rId3"/>
              </a:rPr>
              <a:t>znaki za nevarnost </a:t>
            </a:r>
            <a:r>
              <a:rPr lang="sl-SI" b="1" dirty="0" smtClean="0">
                <a:latin typeface="Comic Sans MS" panose="030F0702030302020204" pitchFamily="66" charset="0"/>
                <a:hlinkClick r:id="rId3"/>
              </a:rPr>
              <a:t>požara, protipožarno opremo,alarmni sistem in prvo pomoč.</a:t>
            </a:r>
            <a:endParaRPr lang="sl-SI" b="1" dirty="0">
              <a:latin typeface="Comic Sans MS" panose="030F0702030302020204" pitchFamily="66" charset="0"/>
            </a:endParaRPr>
          </a:p>
          <a:p>
            <a:pPr marL="914400" lvl="2" indent="0">
              <a:buNone/>
            </a:pPr>
            <a:endParaRPr lang="sl-SI" altLang="sl-SI" sz="2800" dirty="0" smtClean="0">
              <a:solidFill>
                <a:srgbClr val="008000"/>
              </a:solidFill>
              <a:latin typeface="Comic Sans MS" panose="030F0702030302020204" pitchFamily="66" charset="0"/>
            </a:endParaRPr>
          </a:p>
        </p:txBody>
      </p:sp>
    </p:spTree>
    <p:extLst>
      <p:ext uri="{BB962C8B-B14F-4D97-AF65-F5344CB8AC3E}">
        <p14:creationId xmlns:p14="http://schemas.microsoft.com/office/powerpoint/2010/main" val="4156563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6113" y="116632"/>
            <a:ext cx="8900044" cy="649408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sl-SI" sz="2800" b="1" dirty="0">
                <a:latin typeface="Comic Sans MS" panose="030F0702030302020204" pitchFamily="66" charset="0"/>
                <a:hlinkClick r:id="rId3"/>
              </a:rPr>
              <a:t>Znaki za </a:t>
            </a:r>
            <a:r>
              <a:rPr lang="sl-SI" sz="2800" b="1" dirty="0" smtClean="0">
                <a:latin typeface="Comic Sans MS" panose="030F0702030302020204" pitchFamily="66" charset="0"/>
                <a:hlinkClick r:id="rId3"/>
              </a:rPr>
              <a:t>reševanje in reševalno pot</a:t>
            </a:r>
            <a:endParaRPr lang="sl-SI" sz="2800" b="1" dirty="0" smtClean="0">
              <a:latin typeface="Comic Sans MS" panose="030F0702030302020204" pitchFamily="66" charset="0"/>
            </a:endParaRPr>
          </a:p>
          <a:p>
            <a:pPr algn="just"/>
            <a:endParaRPr lang="sl-SI" sz="2000" b="1" dirty="0" smtClean="0">
              <a:latin typeface="Comic Sans MS" panose="030F0702030302020204" pitchFamily="66" charset="0"/>
            </a:endParaRPr>
          </a:p>
          <a:p>
            <a:pPr algn="just"/>
            <a:r>
              <a:rPr lang="sl-SI" sz="2400" b="1" dirty="0" smtClean="0">
                <a:latin typeface="Comic Sans MS" panose="030F0702030302020204" pitchFamily="66" charset="0"/>
              </a:rPr>
              <a:t>Znake </a:t>
            </a:r>
            <a:r>
              <a:rPr lang="sl-SI" sz="2400" b="1" dirty="0">
                <a:latin typeface="Comic Sans MS" panose="030F0702030302020204" pitchFamily="66" charset="0"/>
              </a:rPr>
              <a:t>in simbole, ki opozarjajo na varnost in zdravje ter jih je mogoče najti na delovnih mestih. </a:t>
            </a:r>
            <a:endParaRPr lang="sl-SI" sz="2400" b="1" dirty="0" smtClean="0">
              <a:latin typeface="Comic Sans MS" panose="030F0702030302020204" pitchFamily="66" charset="0"/>
            </a:endParaRPr>
          </a:p>
          <a:p>
            <a:pPr algn="just"/>
            <a:endParaRPr lang="sl-SI" sz="1400" b="1" dirty="0">
              <a:latin typeface="Comic Sans MS" panose="030F0702030302020204" pitchFamily="66" charset="0"/>
            </a:endParaRPr>
          </a:p>
          <a:p>
            <a:pPr algn="just"/>
            <a:r>
              <a:rPr lang="sl-SI" sz="2400" b="1" dirty="0" smtClean="0">
                <a:latin typeface="Comic Sans MS" panose="030F0702030302020204" pitchFamily="66" charset="0"/>
              </a:rPr>
              <a:t>Prikazane </a:t>
            </a:r>
            <a:r>
              <a:rPr lang="sl-SI" sz="2400" b="1" dirty="0">
                <a:latin typeface="Comic Sans MS" panose="030F0702030302020204" pitchFamily="66" charset="0"/>
              </a:rPr>
              <a:t>so različne situacije na delovnem mestu, pri katerih so pomembni varnostni znaki. </a:t>
            </a:r>
            <a:endParaRPr lang="sl-SI" sz="2400" b="1" dirty="0" smtClean="0">
              <a:latin typeface="Comic Sans MS" panose="030F0702030302020204" pitchFamily="66" charset="0"/>
            </a:endParaRPr>
          </a:p>
          <a:p>
            <a:pPr algn="just"/>
            <a:endParaRPr lang="sl-SI" sz="1400" b="1" dirty="0">
              <a:latin typeface="Comic Sans MS" panose="030F0702030302020204" pitchFamily="66" charset="0"/>
            </a:endParaRPr>
          </a:p>
          <a:p>
            <a:pPr algn="just"/>
            <a:r>
              <a:rPr lang="sl-SI" sz="2400" b="1" dirty="0" smtClean="0">
                <a:latin typeface="Comic Sans MS" panose="030F0702030302020204" pitchFamily="66" charset="0"/>
              </a:rPr>
              <a:t>Ta </a:t>
            </a:r>
            <a:r>
              <a:rPr lang="sl-SI" sz="2400" b="1" dirty="0">
                <a:latin typeface="Comic Sans MS" panose="030F0702030302020204" pitchFamily="66" charset="0"/>
              </a:rPr>
              <a:t>film je primeren za vse sektorje in vse ravni zaposlenih, še zlasti pa </a:t>
            </a:r>
            <a:r>
              <a:rPr lang="sl-SI" sz="2400" b="1">
                <a:latin typeface="Comic Sans MS" panose="030F0702030302020204" pitchFamily="66" charset="0"/>
              </a:rPr>
              <a:t>za </a:t>
            </a:r>
            <a:r>
              <a:rPr lang="sl-SI" sz="2400" b="1" smtClean="0">
                <a:latin typeface="Comic Sans MS" panose="030F0702030302020204" pitchFamily="66" charset="0"/>
              </a:rPr>
              <a:t>mlade.</a:t>
            </a:r>
            <a:endParaRPr lang="sl-SI" sz="2400" dirty="0">
              <a:latin typeface="Comic Sans MS" panose="030F0702030302020204" pitchFamily="66" charset="0"/>
            </a:endParaRPr>
          </a:p>
          <a:p>
            <a:pPr algn="just"/>
            <a:endParaRPr lang="sl-SI" sz="1400" b="1" dirty="0">
              <a:latin typeface="Comic Sans MS" panose="030F0702030302020204" pitchFamily="66" charset="0"/>
            </a:endParaRPr>
          </a:p>
          <a:p>
            <a:pPr algn="just"/>
            <a:r>
              <a:rPr lang="sl-SI" sz="2400" b="1" dirty="0">
                <a:latin typeface="Comic Sans MS" panose="030F0702030302020204" pitchFamily="66" charset="0"/>
              </a:rPr>
              <a:t>Namen filma je poučiti občinstvo o varnostnih znakih na delu, poudariti pomen upoštevanja znakov, opredeliti pomen znakov prek njihove oblike in barve ter učiti o znakih. </a:t>
            </a:r>
            <a:endParaRPr lang="sl-SI" sz="2400" b="1" dirty="0" smtClean="0">
              <a:latin typeface="Comic Sans MS" panose="030F0702030302020204" pitchFamily="66" charset="0"/>
            </a:endParaRPr>
          </a:p>
          <a:p>
            <a:pPr algn="just"/>
            <a:endParaRPr lang="sl-SI" sz="1400" b="1" dirty="0">
              <a:latin typeface="Comic Sans MS" panose="030F0702030302020204" pitchFamily="66" charset="0"/>
            </a:endParaRPr>
          </a:p>
          <a:p>
            <a:pPr algn="just"/>
            <a:r>
              <a:rPr lang="sl-SI" sz="2400" b="1" dirty="0" smtClean="0">
                <a:latin typeface="Comic Sans MS" panose="030F0702030302020204" pitchFamily="66" charset="0"/>
              </a:rPr>
              <a:t>Prizori </a:t>
            </a:r>
            <a:r>
              <a:rPr lang="sl-SI" sz="2400" b="1" dirty="0">
                <a:latin typeface="Comic Sans MS" panose="030F0702030302020204" pitchFamily="66" charset="0"/>
              </a:rPr>
              <a:t>prikazujejo posledice neupoštevanja znakov ter tehnične in organizacijske ovire za učinkovito delovanje znakov</a:t>
            </a:r>
            <a:r>
              <a:rPr lang="sl-SI" sz="2400" b="1" dirty="0" smtClean="0">
                <a:latin typeface="Comic Sans MS" panose="030F0702030302020204" pitchFamily="66" charset="0"/>
              </a:rPr>
              <a:t>.</a:t>
            </a:r>
            <a:endParaRPr lang="sl-SI" sz="2000" dirty="0">
              <a:latin typeface="Comic Sans MS" panose="030F0702030302020204" pitchFamily="66" charset="0"/>
            </a:endParaRPr>
          </a:p>
        </p:txBody>
      </p:sp>
    </p:spTree>
    <p:extLst>
      <p:ext uri="{BB962C8B-B14F-4D97-AF65-F5344CB8AC3E}">
        <p14:creationId xmlns:p14="http://schemas.microsoft.com/office/powerpoint/2010/main" val="1806906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33375"/>
            <a:ext cx="8890000" cy="6116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6274166"/>
      </p:ext>
    </p:extLst>
  </p:cSld>
  <p:clrMapOvr>
    <a:masterClrMapping/>
  </p:clrMapOvr>
  <p:transition>
    <p:wheel spokes="3"/>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945" y="141802"/>
            <a:ext cx="8841300" cy="671619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spcAft>
                <a:spcPts val="0"/>
              </a:spcAft>
            </a:pPr>
            <a:r>
              <a:rPr lang="sl-SI" sz="2800" b="1" dirty="0">
                <a:solidFill>
                  <a:srgbClr val="0000FF"/>
                </a:solidFill>
                <a:latin typeface="Comic Sans MS" panose="030F0702030302020204" pitchFamily="66" charset="0"/>
                <a:ea typeface="Calibri"/>
              </a:rPr>
              <a:t>Nevarne kemične snovi na delovnih </a:t>
            </a:r>
            <a:r>
              <a:rPr lang="sl-SI" sz="2800" b="1" dirty="0" smtClean="0">
                <a:solidFill>
                  <a:srgbClr val="0000FF"/>
                </a:solidFill>
                <a:latin typeface="Comic Sans MS" panose="030F0702030302020204" pitchFamily="66" charset="0"/>
                <a:ea typeface="Calibri"/>
              </a:rPr>
              <a:t>mestih 2016 </a:t>
            </a:r>
            <a:endParaRPr lang="sl-SI" sz="2800" b="1" dirty="0">
              <a:solidFill>
                <a:srgbClr val="0000FF"/>
              </a:solidFill>
              <a:latin typeface="Comic Sans MS" panose="030F0702030302020204" pitchFamily="66" charset="0"/>
              <a:ea typeface="Calibri"/>
            </a:endParaRPr>
          </a:p>
          <a:p>
            <a:pPr algn="just">
              <a:lnSpc>
                <a:spcPct val="115000"/>
              </a:lnSpc>
              <a:spcAft>
                <a:spcPts val="1000"/>
              </a:spcAft>
            </a:pPr>
            <a:r>
              <a:rPr lang="sl-SI" sz="1400" b="1" dirty="0">
                <a:latin typeface="Comic Sans MS" panose="030F0702030302020204" pitchFamily="66" charset="0"/>
                <a:ea typeface="Calibri"/>
                <a:cs typeface="Times New Roman"/>
              </a:rPr>
              <a:t> </a:t>
            </a:r>
          </a:p>
          <a:p>
            <a:pPr algn="just">
              <a:spcAft>
                <a:spcPts val="0"/>
              </a:spcAft>
            </a:pPr>
            <a:r>
              <a:rPr lang="sl-SI" sz="2800" b="1" dirty="0" smtClean="0">
                <a:solidFill>
                  <a:srgbClr val="CC00FF"/>
                </a:solidFill>
                <a:latin typeface="Comic Sans MS" panose="030F0702030302020204" pitchFamily="66" charset="0"/>
                <a:ea typeface="Calibri"/>
              </a:rPr>
              <a:t>Vedno je več prijav </a:t>
            </a:r>
            <a:r>
              <a:rPr lang="sl-SI" sz="2800" b="1" dirty="0">
                <a:solidFill>
                  <a:srgbClr val="CC00FF"/>
                </a:solidFill>
                <a:latin typeface="Comic Sans MS" panose="030F0702030302020204" pitchFamily="66" charset="0"/>
                <a:ea typeface="Calibri"/>
              </a:rPr>
              <a:t>zaradi neustreznega delovnega okolja pri delu s kemičnimi </a:t>
            </a:r>
            <a:r>
              <a:rPr lang="sl-SI" sz="2800" b="1" dirty="0" smtClean="0">
                <a:solidFill>
                  <a:srgbClr val="CC00FF"/>
                </a:solidFill>
                <a:latin typeface="Comic Sans MS" panose="030F0702030302020204" pitchFamily="66" charset="0"/>
                <a:ea typeface="Calibri"/>
              </a:rPr>
              <a:t>snovmi.</a:t>
            </a:r>
          </a:p>
          <a:p>
            <a:pPr algn="just">
              <a:spcAft>
                <a:spcPts val="0"/>
              </a:spcAft>
            </a:pPr>
            <a:endParaRPr lang="sl-SI" sz="1400" b="1" dirty="0">
              <a:solidFill>
                <a:srgbClr val="000000"/>
              </a:solidFill>
              <a:latin typeface="Comic Sans MS" panose="030F0702030302020204" pitchFamily="66" charset="0"/>
              <a:ea typeface="Calibri"/>
            </a:endParaRPr>
          </a:p>
          <a:p>
            <a:pPr algn="just">
              <a:spcAft>
                <a:spcPts val="0"/>
              </a:spcAft>
            </a:pPr>
            <a:r>
              <a:rPr lang="sl-SI" sz="2800" b="1" dirty="0" smtClean="0">
                <a:solidFill>
                  <a:srgbClr val="0000FF"/>
                </a:solidFill>
                <a:latin typeface="Comic Sans MS" panose="030F0702030302020204" pitchFamily="66" charset="0"/>
                <a:ea typeface="Calibri"/>
              </a:rPr>
              <a:t>Inšpektorji so ugotovili, </a:t>
            </a:r>
            <a:r>
              <a:rPr lang="sl-SI" sz="2800" b="1" dirty="0">
                <a:solidFill>
                  <a:srgbClr val="0000FF"/>
                </a:solidFill>
                <a:latin typeface="Comic Sans MS" panose="030F0702030302020204" pitchFamily="66" charset="0"/>
                <a:ea typeface="Calibri"/>
              </a:rPr>
              <a:t>da je delodajalec prepoznal nevarnost zaradi kemičnih snovi, vendar je </a:t>
            </a:r>
            <a:r>
              <a:rPr lang="sl-SI" sz="2800" b="1" dirty="0" smtClean="0">
                <a:solidFill>
                  <a:srgbClr val="0000FF"/>
                </a:solidFill>
                <a:latin typeface="Comic Sans MS" panose="030F0702030302020204" pitchFamily="66" charset="0"/>
                <a:ea typeface="Calibri"/>
              </a:rPr>
              <a:t>bila:</a:t>
            </a:r>
          </a:p>
          <a:p>
            <a:pPr algn="just">
              <a:spcAft>
                <a:spcPts val="0"/>
              </a:spcAft>
            </a:pPr>
            <a:endParaRPr lang="sl-SI" sz="1400" b="1" dirty="0">
              <a:solidFill>
                <a:srgbClr val="000000"/>
              </a:solidFill>
              <a:latin typeface="Comic Sans MS" panose="030F0702030302020204" pitchFamily="66" charset="0"/>
              <a:ea typeface="Calibri"/>
            </a:endParaRPr>
          </a:p>
          <a:p>
            <a:pPr marL="342900" indent="-342900" algn="just">
              <a:spcAft>
                <a:spcPts val="0"/>
              </a:spcAft>
              <a:buFont typeface="Wingdings" panose="05000000000000000000" pitchFamily="2" charset="2"/>
              <a:buChar char="ü"/>
            </a:pPr>
            <a:r>
              <a:rPr lang="sl-SI" sz="2800" b="1" dirty="0" smtClean="0">
                <a:solidFill>
                  <a:srgbClr val="0000FF"/>
                </a:solidFill>
                <a:latin typeface="Comic Sans MS" panose="030F0702030302020204" pitchFamily="66" charset="0"/>
                <a:ea typeface="Calibri"/>
              </a:rPr>
              <a:t>ocena </a:t>
            </a:r>
            <a:r>
              <a:rPr lang="sl-SI" sz="2800" b="1" dirty="0">
                <a:solidFill>
                  <a:srgbClr val="0000FF"/>
                </a:solidFill>
                <a:latin typeface="Comic Sans MS" panose="030F0702030302020204" pitchFamily="66" charset="0"/>
                <a:ea typeface="Calibri"/>
              </a:rPr>
              <a:t>tveganja izdelana presplošno in zelo pomanjkljivo</a:t>
            </a:r>
            <a:r>
              <a:rPr lang="sl-SI" sz="2800" b="1" dirty="0" smtClean="0">
                <a:solidFill>
                  <a:srgbClr val="0000FF"/>
                </a:solidFill>
                <a:latin typeface="Comic Sans MS" panose="030F0702030302020204" pitchFamily="66" charset="0"/>
                <a:ea typeface="Calibri"/>
              </a:rPr>
              <a:t>,</a:t>
            </a:r>
          </a:p>
          <a:p>
            <a:pPr marL="342900" indent="-342900" algn="just">
              <a:spcAft>
                <a:spcPts val="0"/>
              </a:spcAft>
              <a:buFont typeface="Wingdings" panose="05000000000000000000" pitchFamily="2" charset="2"/>
              <a:buChar char="ü"/>
            </a:pPr>
            <a:r>
              <a:rPr lang="sl-SI" sz="2800" b="1" dirty="0" smtClean="0">
                <a:solidFill>
                  <a:srgbClr val="0000FF"/>
                </a:solidFill>
                <a:latin typeface="Comic Sans MS" panose="030F0702030302020204" pitchFamily="66" charset="0"/>
                <a:ea typeface="Calibri"/>
              </a:rPr>
              <a:t>konkretni </a:t>
            </a:r>
            <a:r>
              <a:rPr lang="sl-SI" sz="2800" b="1" dirty="0">
                <a:solidFill>
                  <a:srgbClr val="0000FF"/>
                </a:solidFill>
                <a:latin typeface="Comic Sans MS" panose="030F0702030302020204" pitchFamily="66" charset="0"/>
                <a:ea typeface="Calibri"/>
              </a:rPr>
              <a:t>ukrepi za varno delo pa niso bili izdani. </a:t>
            </a:r>
            <a:endParaRPr lang="sl-SI" sz="2800" b="1" dirty="0" smtClean="0">
              <a:solidFill>
                <a:srgbClr val="0000FF"/>
              </a:solidFill>
              <a:latin typeface="Comic Sans MS" panose="030F0702030302020204" pitchFamily="66" charset="0"/>
              <a:ea typeface="Calibri"/>
            </a:endParaRPr>
          </a:p>
          <a:p>
            <a:pPr algn="just">
              <a:spcAft>
                <a:spcPts val="0"/>
              </a:spcAft>
            </a:pPr>
            <a:endParaRPr lang="sl-SI" sz="1400" b="1" dirty="0">
              <a:solidFill>
                <a:srgbClr val="000000"/>
              </a:solidFill>
              <a:latin typeface="Comic Sans MS" panose="030F0702030302020204" pitchFamily="66" charset="0"/>
              <a:ea typeface="Calibri"/>
            </a:endParaRPr>
          </a:p>
          <a:p>
            <a:pPr algn="just">
              <a:spcAft>
                <a:spcPts val="0"/>
              </a:spcAft>
            </a:pPr>
            <a:r>
              <a:rPr lang="sl-SI" sz="2800" b="1" dirty="0" smtClean="0">
                <a:solidFill>
                  <a:srgbClr val="CC00FF"/>
                </a:solidFill>
                <a:latin typeface="Comic Sans MS" panose="030F0702030302020204" pitchFamily="66" charset="0"/>
                <a:ea typeface="Calibri"/>
              </a:rPr>
              <a:t>Delodajalci </a:t>
            </a:r>
            <a:r>
              <a:rPr lang="sl-SI" sz="2800" b="1" dirty="0">
                <a:solidFill>
                  <a:srgbClr val="CC00FF"/>
                </a:solidFill>
                <a:latin typeface="Comic Sans MS" panose="030F0702030302020204" pitchFamily="66" charset="0"/>
                <a:ea typeface="Calibri"/>
              </a:rPr>
              <a:t>bi morali </a:t>
            </a:r>
            <a:r>
              <a:rPr lang="sl-SI" sz="2800" b="1" dirty="0" smtClean="0">
                <a:solidFill>
                  <a:srgbClr val="CC00FF"/>
                </a:solidFill>
                <a:latin typeface="Comic Sans MS" panose="030F0702030302020204" pitchFamily="66" charset="0"/>
                <a:ea typeface="Calibri"/>
              </a:rPr>
              <a:t>na </a:t>
            </a:r>
            <a:r>
              <a:rPr lang="sl-SI" sz="2800" b="1" dirty="0">
                <a:solidFill>
                  <a:srgbClr val="CC00FF"/>
                </a:solidFill>
                <a:latin typeface="Comic Sans MS" panose="030F0702030302020204" pitchFamily="66" charset="0"/>
                <a:ea typeface="Calibri"/>
              </a:rPr>
              <a:t>področju kemijske varnosti določiti stopnjo sprejemljivega tveganja </a:t>
            </a:r>
            <a:r>
              <a:rPr lang="sl-SI" sz="2800" b="1" dirty="0" smtClean="0">
                <a:solidFill>
                  <a:srgbClr val="CC00FF"/>
                </a:solidFill>
                <a:latin typeface="Comic Sans MS" panose="030F0702030302020204" pitchFamily="66" charset="0"/>
                <a:ea typeface="Calibri"/>
              </a:rPr>
              <a:t>glede </a:t>
            </a:r>
            <a:r>
              <a:rPr lang="sl-SI" sz="2800" b="1" dirty="0">
                <a:solidFill>
                  <a:srgbClr val="CC00FF"/>
                </a:solidFill>
                <a:latin typeface="Comic Sans MS" panose="030F0702030302020204" pitchFamily="66" charset="0"/>
                <a:ea typeface="Calibri"/>
              </a:rPr>
              <a:t>na rezultate biološkega </a:t>
            </a:r>
            <a:r>
              <a:rPr lang="sl-SI" sz="2800" b="1" dirty="0" err="1">
                <a:solidFill>
                  <a:srgbClr val="CC00FF"/>
                </a:solidFill>
                <a:latin typeface="Comic Sans MS" panose="030F0702030302020204" pitchFamily="66" charset="0"/>
                <a:ea typeface="Calibri"/>
              </a:rPr>
              <a:t>monitoringa</a:t>
            </a:r>
            <a:r>
              <a:rPr lang="sl-SI" sz="2800" b="1" dirty="0">
                <a:solidFill>
                  <a:srgbClr val="000000"/>
                </a:solidFill>
                <a:latin typeface="Comic Sans MS" panose="030F0702030302020204" pitchFamily="66" charset="0"/>
                <a:ea typeface="Calibri"/>
              </a:rPr>
              <a:t>. </a:t>
            </a:r>
          </a:p>
        </p:txBody>
      </p:sp>
    </p:spTree>
    <p:extLst>
      <p:ext uri="{BB962C8B-B14F-4D97-AF65-F5344CB8AC3E}">
        <p14:creationId xmlns:p14="http://schemas.microsoft.com/office/powerpoint/2010/main" val="1837364132"/>
      </p:ext>
    </p:extLst>
  </p:cSld>
  <p:clrMapOvr>
    <a:masterClrMapping/>
  </p:clrMapOvr>
  <p:transition>
    <p:wheel spokes="3"/>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16632"/>
            <a:ext cx="8856984" cy="650844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spcAft>
                <a:spcPts val="0"/>
              </a:spcAft>
            </a:pPr>
            <a:r>
              <a:rPr lang="sl-SI" sz="2800" b="1" dirty="0" smtClean="0">
                <a:solidFill>
                  <a:srgbClr val="CC00FF"/>
                </a:solidFill>
                <a:latin typeface="Comic Sans MS" panose="030F0702030302020204" pitchFamily="66" charset="0"/>
                <a:ea typeface="Calibri"/>
              </a:rPr>
              <a:t>Trend </a:t>
            </a:r>
            <a:r>
              <a:rPr lang="sl-SI" sz="2800" b="1" dirty="0">
                <a:solidFill>
                  <a:srgbClr val="CC00FF"/>
                </a:solidFill>
                <a:latin typeface="Comic Sans MS" panose="030F0702030302020204" pitchFamily="66" charset="0"/>
                <a:ea typeface="Calibri"/>
              </a:rPr>
              <a:t>porasta poklicnih bolezni v povezavi z nevarnimi kemičnimi snovmi na delovnih mestih v EU, bi morali področju kemičnih snovi na delovnih mestih tudi v Sloveniji nameniti večjo skrb. </a:t>
            </a:r>
            <a:endParaRPr lang="sl-SI" sz="2800" b="1" dirty="0" smtClean="0">
              <a:solidFill>
                <a:srgbClr val="CC00FF"/>
              </a:solidFill>
              <a:latin typeface="Comic Sans MS" panose="030F0702030302020204" pitchFamily="66" charset="0"/>
              <a:ea typeface="Calibri"/>
            </a:endParaRPr>
          </a:p>
          <a:p>
            <a:pPr algn="just">
              <a:spcAft>
                <a:spcPts val="0"/>
              </a:spcAft>
            </a:pPr>
            <a:endParaRPr lang="sl-SI" sz="1400" b="1" dirty="0">
              <a:solidFill>
                <a:srgbClr val="000000"/>
              </a:solidFill>
              <a:latin typeface="Comic Sans MS" panose="030F0702030302020204" pitchFamily="66" charset="0"/>
              <a:ea typeface="Calibri"/>
            </a:endParaRPr>
          </a:p>
          <a:p>
            <a:pPr algn="just">
              <a:lnSpc>
                <a:spcPct val="115000"/>
              </a:lnSpc>
              <a:spcAft>
                <a:spcPts val="1000"/>
              </a:spcAft>
            </a:pPr>
            <a:r>
              <a:rPr lang="sl-SI" sz="2800" b="1" dirty="0" smtClean="0">
                <a:solidFill>
                  <a:srgbClr val="0000FF"/>
                </a:solidFill>
                <a:latin typeface="Comic Sans MS" panose="030F0702030302020204" pitchFamily="66" charset="0"/>
                <a:ea typeface="Calibri"/>
                <a:cs typeface="Times New Roman"/>
              </a:rPr>
              <a:t>Inšpektorji so ugotovili: </a:t>
            </a:r>
          </a:p>
          <a:p>
            <a:pPr algn="just">
              <a:lnSpc>
                <a:spcPct val="115000"/>
              </a:lnSpc>
              <a:spcAft>
                <a:spcPts val="1000"/>
              </a:spcAft>
            </a:pPr>
            <a:r>
              <a:rPr lang="sl-SI" sz="2800" b="1" dirty="0" smtClean="0">
                <a:solidFill>
                  <a:srgbClr val="0000FF"/>
                </a:solidFill>
                <a:latin typeface="Comic Sans MS" panose="030F0702030302020204" pitchFamily="66" charset="0"/>
                <a:ea typeface="Calibri"/>
                <a:cs typeface="Times New Roman"/>
              </a:rPr>
              <a:t>2016: 418 kršitev, </a:t>
            </a:r>
          </a:p>
          <a:p>
            <a:pPr algn="just">
              <a:lnSpc>
                <a:spcPct val="115000"/>
              </a:lnSpc>
              <a:spcAft>
                <a:spcPts val="1000"/>
              </a:spcAft>
            </a:pPr>
            <a:r>
              <a:rPr lang="sl-SI" sz="2800" b="1" dirty="0" smtClean="0">
                <a:solidFill>
                  <a:srgbClr val="0000FF"/>
                </a:solidFill>
                <a:latin typeface="Comic Sans MS" panose="030F0702030302020204" pitchFamily="66" charset="0"/>
                <a:ea typeface="Calibri"/>
                <a:cs typeface="Times New Roman"/>
              </a:rPr>
              <a:t>2015</a:t>
            </a:r>
            <a:r>
              <a:rPr lang="sl-SI" sz="2800" b="1" dirty="0">
                <a:solidFill>
                  <a:srgbClr val="0000FF"/>
                </a:solidFill>
                <a:latin typeface="Comic Sans MS" panose="030F0702030302020204" pitchFamily="66" charset="0"/>
                <a:ea typeface="Calibri"/>
                <a:cs typeface="Times New Roman"/>
              </a:rPr>
              <a:t>: 427 </a:t>
            </a:r>
            <a:r>
              <a:rPr lang="sl-SI" sz="2800" b="1" dirty="0" smtClean="0">
                <a:solidFill>
                  <a:srgbClr val="0000FF"/>
                </a:solidFill>
                <a:latin typeface="Comic Sans MS" panose="030F0702030302020204" pitchFamily="66" charset="0"/>
                <a:ea typeface="Calibri"/>
                <a:cs typeface="Times New Roman"/>
              </a:rPr>
              <a:t>kršitev. </a:t>
            </a:r>
          </a:p>
          <a:p>
            <a:pPr algn="just">
              <a:lnSpc>
                <a:spcPct val="115000"/>
              </a:lnSpc>
              <a:spcAft>
                <a:spcPts val="1000"/>
              </a:spcAft>
            </a:pPr>
            <a:r>
              <a:rPr lang="sl-SI" sz="2800" b="1" dirty="0" smtClean="0">
                <a:solidFill>
                  <a:srgbClr val="CC00FF"/>
                </a:solidFill>
                <a:latin typeface="Comic Sans MS" panose="030F0702030302020204" pitchFamily="66" charset="0"/>
                <a:ea typeface="Calibri"/>
                <a:cs typeface="Times New Roman"/>
              </a:rPr>
              <a:t>Posamezne </a:t>
            </a:r>
            <a:r>
              <a:rPr lang="sl-SI" sz="2800" b="1" dirty="0">
                <a:solidFill>
                  <a:srgbClr val="CC00FF"/>
                </a:solidFill>
                <a:latin typeface="Comic Sans MS" panose="030F0702030302020204" pitchFamily="66" charset="0"/>
                <a:ea typeface="Calibri"/>
                <a:cs typeface="Times New Roman"/>
              </a:rPr>
              <a:t>nepravilnosti so ugotovili tudi glede zakonodaje REACH. </a:t>
            </a:r>
            <a:endParaRPr lang="sl-SI" sz="2800" b="1" dirty="0" smtClean="0">
              <a:solidFill>
                <a:srgbClr val="CC00FF"/>
              </a:solidFill>
              <a:latin typeface="Comic Sans MS" panose="030F0702030302020204" pitchFamily="66" charset="0"/>
              <a:ea typeface="Calibri"/>
              <a:cs typeface="Times New Roman"/>
            </a:endParaRPr>
          </a:p>
          <a:p>
            <a:pPr algn="just">
              <a:lnSpc>
                <a:spcPct val="115000"/>
              </a:lnSpc>
              <a:spcAft>
                <a:spcPts val="1000"/>
              </a:spcAft>
            </a:pPr>
            <a:r>
              <a:rPr lang="sl-SI" sz="2800" b="1" dirty="0" smtClean="0">
                <a:solidFill>
                  <a:srgbClr val="0000FF"/>
                </a:solidFill>
                <a:latin typeface="Comic Sans MS" panose="030F0702030302020204" pitchFamily="66" charset="0"/>
                <a:ea typeface="Calibri"/>
                <a:cs typeface="Times New Roman"/>
              </a:rPr>
              <a:t>Glede </a:t>
            </a:r>
            <a:r>
              <a:rPr lang="sl-SI" sz="2800" b="1" dirty="0">
                <a:solidFill>
                  <a:srgbClr val="0000FF"/>
                </a:solidFill>
                <a:latin typeface="Comic Sans MS" panose="030F0702030302020204" pitchFamily="66" charset="0"/>
                <a:ea typeface="Calibri"/>
                <a:cs typeface="Times New Roman"/>
              </a:rPr>
              <a:t>zagotavljanja ustreznih varnostnih listov so inšpektorji ugotovili v 140 kršitev </a:t>
            </a:r>
            <a:r>
              <a:rPr lang="sl-SI" sz="2800" b="1" dirty="0" smtClean="0">
                <a:solidFill>
                  <a:srgbClr val="0000FF"/>
                </a:solidFill>
                <a:latin typeface="Comic Sans MS" panose="030F0702030302020204" pitchFamily="66" charset="0"/>
                <a:ea typeface="Calibri"/>
                <a:cs typeface="Times New Roman"/>
              </a:rPr>
              <a:t>v 2016 </a:t>
            </a:r>
            <a:r>
              <a:rPr lang="sl-SI" sz="2800" b="1" dirty="0">
                <a:solidFill>
                  <a:srgbClr val="0000FF"/>
                </a:solidFill>
                <a:latin typeface="Comic Sans MS" panose="030F0702030302020204" pitchFamily="66" charset="0"/>
                <a:ea typeface="Calibri"/>
                <a:cs typeface="Times New Roman"/>
              </a:rPr>
              <a:t>in 117 </a:t>
            </a:r>
            <a:r>
              <a:rPr lang="sl-SI" sz="2800" b="1" dirty="0" smtClean="0">
                <a:solidFill>
                  <a:srgbClr val="0000FF"/>
                </a:solidFill>
                <a:latin typeface="Comic Sans MS" panose="030F0702030302020204" pitchFamily="66" charset="0"/>
                <a:ea typeface="Calibri"/>
                <a:cs typeface="Times New Roman"/>
              </a:rPr>
              <a:t>kršitev v 2015.</a:t>
            </a:r>
            <a:endParaRPr lang="sl-SI" sz="2800" b="1" dirty="0">
              <a:solidFill>
                <a:srgbClr val="0000FF"/>
              </a:solidFill>
              <a:latin typeface="Comic Sans MS" panose="030F0702030302020204" pitchFamily="66" charset="0"/>
              <a:ea typeface="Calibri"/>
              <a:cs typeface="Times New Roman"/>
            </a:endParaRPr>
          </a:p>
        </p:txBody>
      </p:sp>
    </p:spTree>
    <p:extLst>
      <p:ext uri="{BB962C8B-B14F-4D97-AF65-F5344CB8AC3E}">
        <p14:creationId xmlns:p14="http://schemas.microsoft.com/office/powerpoint/2010/main" val="2610855335"/>
      </p:ext>
    </p:extLst>
  </p:cSld>
  <p:clrMapOvr>
    <a:masterClrMapping/>
  </p:clrMapOvr>
  <p:transition>
    <p:wheel spokes="3"/>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16632"/>
            <a:ext cx="8856984" cy="64325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sl-SI" sz="2000" b="1" dirty="0" smtClean="0">
                <a:latin typeface="Comic Sans MS" panose="030F0702030302020204" pitchFamily="66" charset="0"/>
                <a:hlinkClick r:id="rId3"/>
              </a:rPr>
              <a:t>Animirani film serije</a:t>
            </a:r>
            <a:r>
              <a:rPr lang="sl-SI" sz="2000" b="1" dirty="0" smtClean="0">
                <a:latin typeface="Comic Sans MS" panose="030F0702030302020204" pitchFamily="66" charset="0"/>
              </a:rPr>
              <a:t>: Praskanje </a:t>
            </a:r>
            <a:r>
              <a:rPr lang="sl-SI" sz="2000" b="1" dirty="0">
                <a:latin typeface="Comic Sans MS" panose="030F0702030302020204" pitchFamily="66" charset="0"/>
              </a:rPr>
              <a:t>in smrkanje – kemična tveganja na delovnem </a:t>
            </a:r>
            <a:r>
              <a:rPr lang="sl-SI" sz="2000" b="1" dirty="0" smtClean="0">
                <a:latin typeface="Comic Sans MS" panose="030F0702030302020204" pitchFamily="66" charset="0"/>
              </a:rPr>
              <a:t>mestu. </a:t>
            </a:r>
          </a:p>
          <a:p>
            <a:endParaRPr lang="sl-SI" sz="1200" b="1" dirty="0">
              <a:latin typeface="Comic Sans MS" panose="030F0702030302020204" pitchFamily="66" charset="0"/>
            </a:endParaRPr>
          </a:p>
          <a:p>
            <a:pPr algn="just"/>
            <a:r>
              <a:rPr lang="sl-SI" sz="2000" b="1" dirty="0" smtClean="0">
                <a:latin typeface="Comic Sans MS" panose="030F0702030302020204" pitchFamily="66" charset="0"/>
              </a:rPr>
              <a:t>Predstavlja </a:t>
            </a:r>
            <a:r>
              <a:rPr lang="sl-SI" sz="2000" b="1" dirty="0">
                <a:latin typeface="Comic Sans MS" panose="030F0702030302020204" pitchFamily="66" charset="0"/>
              </a:rPr>
              <a:t>spremembe za uskladitev znakov (</a:t>
            </a:r>
            <a:r>
              <a:rPr lang="sl-SI" sz="2000" b="1" dirty="0" err="1">
                <a:latin typeface="Comic Sans MS" panose="030F0702030302020204" pitchFamily="66" charset="0"/>
              </a:rPr>
              <a:t>piktogramov</a:t>
            </a:r>
            <a:r>
              <a:rPr lang="sl-SI" sz="2000" b="1" dirty="0">
                <a:latin typeface="Comic Sans MS" panose="030F0702030302020204" pitchFamily="66" charset="0"/>
              </a:rPr>
              <a:t>), ki se uporabljajo pri prevozu nevarnih snovi, ter znakov, ki se uporabljajo pri razvrščanju, označevanju in pakiranju kemikalij. </a:t>
            </a:r>
            <a:endParaRPr lang="sl-SI" sz="2000" b="1" dirty="0" smtClean="0">
              <a:latin typeface="Comic Sans MS" panose="030F0702030302020204" pitchFamily="66" charset="0"/>
            </a:endParaRPr>
          </a:p>
          <a:p>
            <a:endParaRPr lang="sl-SI" sz="1200" b="1" dirty="0">
              <a:latin typeface="Comic Sans MS" panose="030F0702030302020204" pitchFamily="66" charset="0"/>
            </a:endParaRPr>
          </a:p>
          <a:p>
            <a:pPr algn="just"/>
            <a:r>
              <a:rPr lang="sl-SI" sz="2000" b="1" dirty="0" smtClean="0">
                <a:latin typeface="Comic Sans MS" panose="030F0702030302020204" pitchFamily="66" charset="0"/>
              </a:rPr>
              <a:t>Starih sedem </a:t>
            </a:r>
            <a:r>
              <a:rPr lang="sl-SI" sz="2000" b="1" dirty="0" err="1">
                <a:latin typeface="Comic Sans MS" panose="030F0702030302020204" pitchFamily="66" charset="0"/>
              </a:rPr>
              <a:t>piktogramov</a:t>
            </a:r>
            <a:r>
              <a:rPr lang="sl-SI" sz="2000" b="1" dirty="0">
                <a:latin typeface="Comic Sans MS" panose="030F0702030302020204" pitchFamily="66" charset="0"/>
              </a:rPr>
              <a:t> </a:t>
            </a:r>
            <a:r>
              <a:rPr lang="sl-SI" sz="2000" b="1" dirty="0" smtClean="0">
                <a:latin typeface="Comic Sans MS" panose="030F0702030302020204" pitchFamily="66" charset="0"/>
              </a:rPr>
              <a:t>je </a:t>
            </a:r>
            <a:r>
              <a:rPr lang="sl-SI" sz="2000" b="1" dirty="0">
                <a:latin typeface="Comic Sans MS" panose="030F0702030302020204" pitchFamily="66" charset="0"/>
              </a:rPr>
              <a:t>nadomeščenih z </a:t>
            </a:r>
            <a:r>
              <a:rPr lang="sl-SI" sz="2000" b="1" dirty="0" smtClean="0">
                <a:latin typeface="Comic Sans MS" panose="030F0702030302020204" pitchFamily="66" charset="0"/>
              </a:rPr>
              <a:t>devetimi </a:t>
            </a:r>
            <a:r>
              <a:rPr lang="sl-SI" sz="2000" b="1" dirty="0">
                <a:latin typeface="Comic Sans MS" panose="030F0702030302020204" pitchFamily="66" charset="0"/>
              </a:rPr>
              <a:t>novim globalnim sistemom (GHS</a:t>
            </a:r>
            <a:r>
              <a:rPr lang="sl-SI" sz="2000" b="1" dirty="0" smtClean="0">
                <a:latin typeface="Comic Sans MS" panose="030F0702030302020204" pitchFamily="66" charset="0"/>
              </a:rPr>
              <a:t>). </a:t>
            </a:r>
          </a:p>
          <a:p>
            <a:pPr algn="just"/>
            <a:endParaRPr lang="sl-SI" sz="1200" b="1" dirty="0">
              <a:latin typeface="Comic Sans MS" panose="030F0702030302020204" pitchFamily="66" charset="0"/>
            </a:endParaRPr>
          </a:p>
          <a:p>
            <a:pPr algn="just"/>
            <a:r>
              <a:rPr lang="sl-SI" sz="2000" b="1" dirty="0" smtClean="0">
                <a:latin typeface="Comic Sans MS" panose="030F0702030302020204" pitchFamily="66" charset="0"/>
              </a:rPr>
              <a:t>Film vsebuje skeče </a:t>
            </a:r>
            <a:r>
              <a:rPr lang="sl-SI" sz="2000" b="1" dirty="0">
                <a:latin typeface="Comic Sans MS" panose="030F0702030302020204" pitchFamily="66" charset="0"/>
              </a:rPr>
              <a:t>o kemikalijah, vključujoč dražilne, vnetljive, jedke, strupene ali nevarne za okolje. </a:t>
            </a:r>
            <a:endParaRPr lang="sl-SI" sz="2000" b="1" dirty="0" smtClean="0">
              <a:latin typeface="Comic Sans MS" panose="030F0702030302020204" pitchFamily="66" charset="0"/>
            </a:endParaRPr>
          </a:p>
          <a:p>
            <a:pPr algn="just"/>
            <a:endParaRPr lang="sl-SI" sz="1200" b="1" dirty="0" smtClean="0">
              <a:latin typeface="Comic Sans MS" panose="030F0702030302020204" pitchFamily="66" charset="0"/>
            </a:endParaRPr>
          </a:p>
          <a:p>
            <a:pPr algn="just"/>
            <a:r>
              <a:rPr lang="sl-SI" sz="2000" b="1" dirty="0" smtClean="0">
                <a:latin typeface="Comic Sans MS" panose="030F0702030302020204" pitchFamily="66" charset="0"/>
              </a:rPr>
              <a:t>Vsakemu </a:t>
            </a:r>
            <a:r>
              <a:rPr lang="sl-SI" sz="2000" b="1" dirty="0">
                <a:latin typeface="Comic Sans MS" panose="030F0702030302020204" pitchFamily="66" charset="0"/>
              </a:rPr>
              <a:t>skeču </a:t>
            </a:r>
            <a:r>
              <a:rPr lang="sl-SI" sz="2000" b="1" dirty="0" smtClean="0">
                <a:latin typeface="Comic Sans MS" panose="030F0702030302020204" pitchFamily="66" charset="0"/>
              </a:rPr>
              <a:t>so predlogi, </a:t>
            </a:r>
            <a:r>
              <a:rPr lang="sl-SI" sz="2000" b="1" dirty="0">
                <a:latin typeface="Comic Sans MS" panose="030F0702030302020204" pitchFamily="66" charset="0"/>
              </a:rPr>
              <a:t>kako preprečiti nezgodo z varnimi delovnimi praksami. </a:t>
            </a:r>
            <a:endParaRPr lang="sl-SI" sz="2000" b="1" dirty="0" smtClean="0">
              <a:latin typeface="Comic Sans MS" panose="030F0702030302020204" pitchFamily="66" charset="0"/>
            </a:endParaRPr>
          </a:p>
          <a:p>
            <a:pPr algn="just"/>
            <a:endParaRPr lang="sl-SI" sz="1200" b="1" dirty="0">
              <a:latin typeface="Comic Sans MS" panose="030F0702030302020204" pitchFamily="66" charset="0"/>
            </a:endParaRPr>
          </a:p>
          <a:p>
            <a:pPr algn="just"/>
            <a:r>
              <a:rPr lang="sl-SI" sz="2000" b="1" dirty="0" smtClean="0">
                <a:latin typeface="Comic Sans MS" panose="030F0702030302020204" pitchFamily="66" charset="0"/>
              </a:rPr>
              <a:t>Primeren je za </a:t>
            </a:r>
            <a:r>
              <a:rPr lang="sl-SI" sz="2000" b="1" dirty="0">
                <a:latin typeface="Comic Sans MS" panose="030F0702030302020204" pitchFamily="66" charset="0"/>
              </a:rPr>
              <a:t>vse gospodarske dejavnosti in zaposlene na vseh ravneh. </a:t>
            </a:r>
            <a:endParaRPr lang="sl-SI" sz="2000" b="1" dirty="0" smtClean="0">
              <a:latin typeface="Comic Sans MS" panose="030F0702030302020204" pitchFamily="66" charset="0"/>
            </a:endParaRPr>
          </a:p>
          <a:p>
            <a:pPr algn="just"/>
            <a:endParaRPr lang="sl-SI" sz="1200" b="1" dirty="0">
              <a:latin typeface="Comic Sans MS" panose="030F0702030302020204" pitchFamily="66" charset="0"/>
            </a:endParaRPr>
          </a:p>
          <a:p>
            <a:pPr algn="just"/>
            <a:r>
              <a:rPr lang="sl-SI" sz="2000" b="1" dirty="0" smtClean="0">
                <a:latin typeface="Comic Sans MS" panose="030F0702030302020204" pitchFamily="66" charset="0"/>
              </a:rPr>
              <a:t>Film opozarja na pomembnost </a:t>
            </a:r>
            <a:r>
              <a:rPr lang="sl-SI" sz="2000" b="1" dirty="0">
                <a:latin typeface="Comic Sans MS" panose="030F0702030302020204" pitchFamily="66" charset="0"/>
              </a:rPr>
              <a:t>označevanja kemikalij. </a:t>
            </a:r>
            <a:endParaRPr lang="sl-SI" sz="2000" b="1" dirty="0" smtClean="0">
              <a:latin typeface="Comic Sans MS" panose="030F0702030302020204" pitchFamily="66" charset="0"/>
            </a:endParaRPr>
          </a:p>
          <a:p>
            <a:pPr algn="just"/>
            <a:endParaRPr lang="sl-SI" sz="2000" b="1" dirty="0">
              <a:latin typeface="Comic Sans MS" panose="030F0702030302020204" pitchFamily="66" charset="0"/>
            </a:endParaRPr>
          </a:p>
          <a:p>
            <a:pPr algn="just"/>
            <a:r>
              <a:rPr lang="sl-SI" sz="2000" b="1" dirty="0" smtClean="0">
                <a:latin typeface="Comic Sans MS" panose="030F0702030302020204" pitchFamily="66" charset="0"/>
              </a:rPr>
              <a:t>Vsebuje šest </a:t>
            </a:r>
            <a:r>
              <a:rPr lang="sl-SI" sz="2000" b="1" dirty="0">
                <a:latin typeface="Comic Sans MS" panose="030F0702030302020204" pitchFamily="66" charset="0"/>
              </a:rPr>
              <a:t>epizod, ki prikazujejo napačen način dela z resnimi posledicami, nato pa pravilen način z upoštevanjem varnostnih navodil. </a:t>
            </a:r>
          </a:p>
        </p:txBody>
      </p:sp>
    </p:spTree>
    <p:extLst>
      <p:ext uri="{BB962C8B-B14F-4D97-AF65-F5344CB8AC3E}">
        <p14:creationId xmlns:p14="http://schemas.microsoft.com/office/powerpoint/2010/main" val="3413519275"/>
      </p:ext>
    </p:extLst>
  </p:cSld>
  <p:clrMapOvr>
    <a:masterClrMapping/>
  </p:clrMapOvr>
  <p:transition>
    <p:wheel spokes="3"/>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79400"/>
            <a:ext cx="8135938"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143007"/>
      </p:ext>
    </p:extLst>
  </p:cSld>
  <p:clrMapOvr>
    <a:masterClrMapping/>
  </p:clrMapOvr>
  <p:transition>
    <p:wheel spokes="3"/>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54000"/>
            <a:ext cx="8518525" cy="640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2197533"/>
      </p:ext>
    </p:extLst>
  </p:cSld>
  <p:clrMapOvr>
    <a:masterClrMapping/>
  </p:clrMapOvr>
  <p:transition>
    <p:wheel spokes="3"/>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88938"/>
            <a:ext cx="8789987" cy="6056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2747247"/>
      </p:ext>
    </p:extLst>
  </p:cSld>
  <p:clrMapOvr>
    <a:masterClrMapping/>
  </p:clrMapOvr>
  <p:transition>
    <p:wheel spokes="3"/>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111299" y="116632"/>
            <a:ext cx="8928992" cy="635558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sl-SI" sz="2200" b="1" dirty="0">
                <a:solidFill>
                  <a:srgbClr val="008000"/>
                </a:solidFill>
                <a:latin typeface="Comic Sans MS" panose="030F0702030302020204" pitchFamily="66" charset="0"/>
              </a:rPr>
              <a:t>Nevarne kemikalije so </a:t>
            </a:r>
            <a:r>
              <a:rPr lang="sl-SI" sz="2200" b="1" dirty="0" err="1">
                <a:solidFill>
                  <a:srgbClr val="008000"/>
                </a:solidFill>
                <a:latin typeface="Comic Sans MS" panose="030F0702030302020204" pitchFamily="66" charset="0"/>
              </a:rPr>
              <a:t>klasificirane</a:t>
            </a:r>
            <a:r>
              <a:rPr lang="sl-SI" sz="2200" b="1" dirty="0">
                <a:solidFill>
                  <a:srgbClr val="008000"/>
                </a:solidFill>
                <a:latin typeface="Comic Sans MS" panose="030F0702030302020204" pitchFamily="66" charset="0"/>
              </a:rPr>
              <a:t> glede na tip in stopnjo njihovega rizičnega učinka na zdravje. </a:t>
            </a:r>
          </a:p>
          <a:p>
            <a:pPr algn="just"/>
            <a:endParaRPr lang="sl-SI" sz="2200" b="1" dirty="0">
              <a:latin typeface="Comic Sans MS" panose="030F0702030302020204" pitchFamily="66" charset="0"/>
            </a:endParaRPr>
          </a:p>
          <a:p>
            <a:pPr algn="just"/>
            <a:r>
              <a:rPr lang="sl-SI" sz="2200" b="1" dirty="0">
                <a:solidFill>
                  <a:srgbClr val="0000FF"/>
                </a:solidFill>
                <a:latin typeface="Comic Sans MS" panose="030F0702030302020204" pitchFamily="66" charset="0"/>
              </a:rPr>
              <a:t>Nevarne lastnosti mešanic, sestavljenih iz dveh ali več kemikalij, so ugotovljene na osnovi ocene, ki temelji na rizičnem učinku na zdravje posamezne komponente kemikalije.</a:t>
            </a:r>
          </a:p>
          <a:p>
            <a:pPr algn="just">
              <a:spcAft>
                <a:spcPts val="0"/>
              </a:spcAft>
            </a:pPr>
            <a:endParaRPr lang="sl-SI" sz="2200" b="1" dirty="0" smtClean="0">
              <a:solidFill>
                <a:srgbClr val="000000"/>
              </a:solidFill>
              <a:latin typeface="Comic Sans MS" panose="030F0702030302020204" pitchFamily="66" charset="0"/>
              <a:ea typeface="Calibri"/>
              <a:cs typeface="Calibri"/>
            </a:endParaRPr>
          </a:p>
          <a:p>
            <a:pPr algn="just">
              <a:spcAft>
                <a:spcPts val="0"/>
              </a:spcAft>
            </a:pPr>
            <a:r>
              <a:rPr lang="sl-SI" sz="2200" b="1" dirty="0" smtClean="0">
                <a:solidFill>
                  <a:srgbClr val="008000"/>
                </a:solidFill>
                <a:latin typeface="Comic Sans MS" panose="030F0702030302020204" pitchFamily="66" charset="0"/>
                <a:ea typeface="Calibri"/>
                <a:cs typeface="Calibri"/>
              </a:rPr>
              <a:t>Konvencija </a:t>
            </a:r>
            <a:r>
              <a:rPr lang="sl-SI" sz="2200" b="1" dirty="0">
                <a:solidFill>
                  <a:srgbClr val="008000"/>
                </a:solidFill>
                <a:latin typeface="Comic Sans MS" panose="030F0702030302020204" pitchFamily="66" charset="0"/>
                <a:ea typeface="Calibri"/>
                <a:cs typeface="Calibri"/>
              </a:rPr>
              <a:t>št. 170 o kemikalijah </a:t>
            </a:r>
            <a:r>
              <a:rPr lang="sl-SI" sz="2200" b="1" dirty="0" smtClean="0">
                <a:solidFill>
                  <a:srgbClr val="008000"/>
                </a:solidFill>
                <a:latin typeface="Comic Sans MS" panose="030F0702030302020204" pitchFamily="66" charset="0"/>
                <a:ea typeface="Calibri"/>
                <a:cs typeface="Calibri"/>
              </a:rPr>
              <a:t>definira </a:t>
            </a:r>
            <a:r>
              <a:rPr lang="sl-SI" sz="2200" b="1" dirty="0">
                <a:solidFill>
                  <a:srgbClr val="008000"/>
                </a:solidFill>
                <a:latin typeface="Comic Sans MS" panose="030F0702030302020204" pitchFamily="66" charset="0"/>
                <a:ea typeface="Calibri"/>
                <a:cs typeface="Calibri"/>
              </a:rPr>
              <a:t>pojem uporaba kemikalij pri delu za pokritost vseh delovnih aktivnosti, ki lahko delavca izpostavijo vplivom kemikalij, vključno s</a:t>
            </a:r>
            <a:r>
              <a:rPr lang="sl-SI" sz="2200" b="1" dirty="0" smtClean="0">
                <a:solidFill>
                  <a:srgbClr val="008000"/>
                </a:solidFill>
                <a:latin typeface="Comic Sans MS" panose="030F0702030302020204" pitchFamily="66" charset="0"/>
                <a:ea typeface="Calibri"/>
                <a:cs typeface="Calibri"/>
              </a:rPr>
              <a:t>:</a:t>
            </a:r>
          </a:p>
          <a:p>
            <a:pPr>
              <a:spcAft>
                <a:spcPts val="0"/>
              </a:spcAft>
            </a:pPr>
            <a:r>
              <a:rPr lang="sl-SI" sz="1200" b="1" dirty="0" smtClean="0">
                <a:solidFill>
                  <a:srgbClr val="000000"/>
                </a:solidFill>
                <a:latin typeface="Comic Sans MS" panose="030F0702030302020204" pitchFamily="66" charset="0"/>
                <a:ea typeface="Calibri"/>
                <a:cs typeface="Calibri"/>
              </a:rPr>
              <a:t> </a:t>
            </a:r>
            <a:endParaRPr lang="sl-SI" sz="1200" b="1" dirty="0">
              <a:solidFill>
                <a:srgbClr val="000000"/>
              </a:solidFill>
              <a:latin typeface="Comic Sans MS" panose="030F0702030302020204" pitchFamily="66" charset="0"/>
              <a:ea typeface="Calibri"/>
              <a:cs typeface="Calibri"/>
            </a:endParaRPr>
          </a:p>
          <a:p>
            <a:pPr marL="342900" indent="-342900">
              <a:spcAft>
                <a:spcPts val="255"/>
              </a:spcAft>
              <a:buFont typeface="Wingdings" panose="05000000000000000000" pitchFamily="2" charset="2"/>
              <a:buChar char="ü"/>
            </a:pPr>
            <a:r>
              <a:rPr lang="sl-SI" sz="2000" b="1" dirty="0">
                <a:solidFill>
                  <a:srgbClr val="0000FF"/>
                </a:solidFill>
                <a:latin typeface="Comic Sans MS" panose="030F0702030302020204" pitchFamily="66" charset="0"/>
                <a:ea typeface="Calibri"/>
                <a:cs typeface="Calibri"/>
              </a:rPr>
              <a:t>proizvodnjo kemikalij; </a:t>
            </a:r>
          </a:p>
          <a:p>
            <a:pPr marL="342900" indent="-342900">
              <a:spcAft>
                <a:spcPts val="255"/>
              </a:spcAft>
              <a:buFont typeface="Wingdings" panose="05000000000000000000" pitchFamily="2" charset="2"/>
              <a:buChar char="ü"/>
            </a:pPr>
            <a:r>
              <a:rPr lang="sl-SI" sz="2000" b="1" dirty="0">
                <a:solidFill>
                  <a:srgbClr val="0000FF"/>
                </a:solidFill>
                <a:latin typeface="Comic Sans MS" panose="030F0702030302020204" pitchFamily="66" charset="0"/>
                <a:ea typeface="Calibri"/>
                <a:cs typeface="Calibri"/>
              </a:rPr>
              <a:t>ravnanjem s kemikalijami; </a:t>
            </a:r>
          </a:p>
          <a:p>
            <a:pPr marL="342900" indent="-342900">
              <a:spcAft>
                <a:spcPts val="255"/>
              </a:spcAft>
              <a:buFont typeface="Wingdings" panose="05000000000000000000" pitchFamily="2" charset="2"/>
              <a:buChar char="ü"/>
            </a:pPr>
            <a:r>
              <a:rPr lang="sl-SI" sz="2000" b="1" dirty="0">
                <a:solidFill>
                  <a:srgbClr val="0000FF"/>
                </a:solidFill>
                <a:latin typeface="Comic Sans MS" panose="030F0702030302020204" pitchFamily="66" charset="0"/>
                <a:ea typeface="Calibri"/>
                <a:cs typeface="Calibri"/>
              </a:rPr>
              <a:t>skladiščenjem kemikalij; </a:t>
            </a:r>
          </a:p>
          <a:p>
            <a:pPr marL="342900" indent="-342900">
              <a:spcAft>
                <a:spcPts val="255"/>
              </a:spcAft>
              <a:buFont typeface="Wingdings" panose="05000000000000000000" pitchFamily="2" charset="2"/>
              <a:buChar char="ü"/>
            </a:pPr>
            <a:r>
              <a:rPr lang="sl-SI" sz="2000" b="1" dirty="0">
                <a:solidFill>
                  <a:srgbClr val="0000FF"/>
                </a:solidFill>
                <a:latin typeface="Comic Sans MS" panose="030F0702030302020204" pitchFamily="66" charset="0"/>
                <a:ea typeface="Calibri"/>
                <a:cs typeface="Calibri"/>
              </a:rPr>
              <a:t>transportom kemikalij; </a:t>
            </a:r>
          </a:p>
          <a:p>
            <a:pPr marL="342900" indent="-342900">
              <a:spcAft>
                <a:spcPts val="255"/>
              </a:spcAft>
              <a:buFont typeface="Wingdings" panose="05000000000000000000" pitchFamily="2" charset="2"/>
              <a:buChar char="ü"/>
            </a:pPr>
            <a:r>
              <a:rPr lang="sl-SI" sz="2000" b="1" dirty="0">
                <a:solidFill>
                  <a:srgbClr val="0000FF"/>
                </a:solidFill>
                <a:latin typeface="Comic Sans MS" panose="030F0702030302020204" pitchFamily="66" charset="0"/>
                <a:ea typeface="Calibri"/>
                <a:cs typeface="Calibri"/>
              </a:rPr>
              <a:t>odlaganje in čiščenje odpadlih kemikalij; </a:t>
            </a:r>
          </a:p>
          <a:p>
            <a:pPr marL="342900" indent="-342900">
              <a:spcAft>
                <a:spcPts val="255"/>
              </a:spcAft>
              <a:buFont typeface="Wingdings" panose="05000000000000000000" pitchFamily="2" charset="2"/>
              <a:buChar char="ü"/>
            </a:pPr>
            <a:r>
              <a:rPr lang="sl-SI" sz="2000" b="1" dirty="0">
                <a:solidFill>
                  <a:srgbClr val="0000FF"/>
                </a:solidFill>
                <a:latin typeface="Comic Sans MS" panose="030F0702030302020204" pitchFamily="66" charset="0"/>
                <a:ea typeface="Calibri"/>
                <a:cs typeface="Calibri"/>
              </a:rPr>
              <a:t>izpust kemikalij pri delovnih aktivnostih; </a:t>
            </a:r>
          </a:p>
          <a:p>
            <a:pPr marL="342900" indent="-342900">
              <a:spcAft>
                <a:spcPts val="0"/>
              </a:spcAft>
              <a:buFont typeface="Wingdings" panose="05000000000000000000" pitchFamily="2" charset="2"/>
              <a:buChar char="ü"/>
            </a:pPr>
            <a:r>
              <a:rPr lang="sl-SI" sz="2000" b="1" dirty="0">
                <a:solidFill>
                  <a:srgbClr val="0000FF"/>
                </a:solidFill>
                <a:latin typeface="Comic Sans MS" panose="030F0702030302020204" pitchFamily="66" charset="0"/>
                <a:ea typeface="Calibri"/>
                <a:cs typeface="Calibri"/>
              </a:rPr>
              <a:t>vzdrževanjem, popravilom in čiščenjem naprav in posod za kemikalije. </a:t>
            </a:r>
          </a:p>
        </p:txBody>
      </p:sp>
    </p:spTree>
    <p:extLst>
      <p:ext uri="{BB962C8B-B14F-4D97-AF65-F5344CB8AC3E}">
        <p14:creationId xmlns:p14="http://schemas.microsoft.com/office/powerpoint/2010/main" val="236307756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549275"/>
            <a:ext cx="8740775" cy="574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9613635"/>
      </p:ext>
    </p:extLst>
  </p:cSld>
  <p:clrMapOvr>
    <a:masterClrMapping/>
  </p:clrMapOvr>
  <p:transition>
    <p:wheel spokes="3"/>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9063"/>
            <a:ext cx="7920038" cy="668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5619970"/>
      </p:ext>
    </p:extLst>
  </p:cSld>
  <p:clrMapOvr>
    <a:masterClrMapping/>
  </p:clrMapOvr>
  <p:transition>
    <p:wheel spokes="3"/>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6050"/>
            <a:ext cx="8761413" cy="652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4612236"/>
      </p:ext>
    </p:extLst>
  </p:cSld>
  <p:clrMapOvr>
    <a:masterClrMapping/>
  </p:clrMapOvr>
  <p:transition>
    <p:wheel spokes="3"/>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8758237" cy="588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1263912"/>
      </p:ext>
    </p:extLst>
  </p:cSld>
  <p:clrMapOvr>
    <a:masterClrMapping/>
  </p:clrMapOvr>
  <p:transition>
    <p:wheel spokes="3"/>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33375"/>
            <a:ext cx="8339137" cy="604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7907713"/>
      </p:ext>
    </p:extLst>
  </p:cSld>
  <p:clrMapOvr>
    <a:masterClrMapping/>
  </p:clrMapOvr>
  <p:transition>
    <p:wheel spokes="3"/>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34938"/>
            <a:ext cx="8921750" cy="658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2257399"/>
      </p:ext>
    </p:extLst>
  </p:cSld>
  <p:clrMapOvr>
    <a:masterClrMapping/>
  </p:clrMapOvr>
  <p:transition>
    <p:wheel spokes="3"/>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4450"/>
            <a:ext cx="6618287" cy="658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928925"/>
      </p:ext>
    </p:extLst>
  </p:cSld>
  <p:clrMapOvr>
    <a:masterClrMapping/>
  </p:clrMapOvr>
  <p:transition>
    <p:wheel spokes="3"/>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38113"/>
            <a:ext cx="8334375" cy="6535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026049"/>
      </p:ext>
    </p:extLst>
  </p:cSld>
  <p:clrMapOvr>
    <a:masterClrMapping/>
  </p:clrMapOvr>
  <p:transition>
    <p:wheel spokes="3"/>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8748712" cy="6424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2348610"/>
      </p:ext>
    </p:extLst>
  </p:cSld>
  <p:clrMapOvr>
    <a:masterClrMapping/>
  </p:clrMapOvr>
  <p:transition>
    <p:wheel spokes="3"/>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85763"/>
            <a:ext cx="8820150" cy="6030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0297083"/>
      </p:ext>
    </p:extLst>
  </p:cSld>
  <p:clrMapOvr>
    <a:masterClrMapping/>
  </p:clrMapOvr>
  <p:transition>
    <p:wheel spokes="3"/>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171450" y="89198"/>
            <a:ext cx="8812088" cy="652229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spcAft>
                <a:spcPts val="0"/>
              </a:spcAft>
            </a:pPr>
            <a:r>
              <a:rPr lang="sl-SI" sz="2400" b="1" dirty="0">
                <a:solidFill>
                  <a:srgbClr val="008000"/>
                </a:solidFill>
                <a:latin typeface="Comic Sans MS" panose="030F0702030302020204" pitchFamily="66" charset="0"/>
                <a:ea typeface="Calibri"/>
                <a:cs typeface="Calibri"/>
              </a:rPr>
              <a:t>Nacionalni okvir za doseganje varnega upravljanja s kemikalijami </a:t>
            </a:r>
          </a:p>
          <a:p>
            <a:pPr>
              <a:spcAft>
                <a:spcPts val="0"/>
              </a:spcAft>
            </a:pPr>
            <a:endParaRPr lang="sl-SI" sz="1200" b="1" dirty="0" smtClean="0">
              <a:solidFill>
                <a:srgbClr val="000000"/>
              </a:solidFill>
              <a:latin typeface="Comic Sans MS" panose="030F0702030302020204" pitchFamily="66" charset="0"/>
              <a:ea typeface="Calibri"/>
              <a:cs typeface="Calibri"/>
            </a:endParaRPr>
          </a:p>
          <a:p>
            <a:pPr algn="just">
              <a:spcAft>
                <a:spcPts val="0"/>
              </a:spcAft>
            </a:pPr>
            <a:r>
              <a:rPr lang="sl-SI" sz="2000" b="1" dirty="0" smtClean="0">
                <a:solidFill>
                  <a:srgbClr val="0000FF"/>
                </a:solidFill>
                <a:latin typeface="Comic Sans MS" panose="030F0702030302020204" pitchFamily="66" charset="0"/>
                <a:ea typeface="Calibri"/>
                <a:cs typeface="Calibri"/>
              </a:rPr>
              <a:t>Nacionalni </a:t>
            </a:r>
            <a:r>
              <a:rPr lang="sl-SI" sz="2000" b="1" dirty="0">
                <a:solidFill>
                  <a:srgbClr val="0000FF"/>
                </a:solidFill>
                <a:latin typeface="Comic Sans MS" panose="030F0702030302020204" pitchFamily="66" charset="0"/>
                <a:ea typeface="Calibri"/>
                <a:cs typeface="Calibri"/>
              </a:rPr>
              <a:t>sistem </a:t>
            </a:r>
            <a:r>
              <a:rPr lang="sl-SI" sz="2000" b="1" dirty="0" smtClean="0">
                <a:solidFill>
                  <a:srgbClr val="0000FF"/>
                </a:solidFill>
                <a:latin typeface="Comic Sans MS" panose="030F0702030302020204" pitchFamily="66" charset="0"/>
                <a:ea typeface="Calibri"/>
                <a:cs typeface="Calibri"/>
              </a:rPr>
              <a:t>varnosti in zdravja pri delu (VZPD) je </a:t>
            </a:r>
            <a:r>
              <a:rPr lang="sl-SI" sz="2000" b="1" dirty="0">
                <a:solidFill>
                  <a:srgbClr val="0000FF"/>
                </a:solidFill>
                <a:latin typeface="Comic Sans MS" panose="030F0702030302020204" pitchFamily="66" charset="0"/>
                <a:ea typeface="Calibri"/>
                <a:cs typeface="Calibri"/>
              </a:rPr>
              <a:t>ključnega pomena za učinkovito implementacijo nacionalne politike in programov </a:t>
            </a:r>
            <a:r>
              <a:rPr lang="sl-SI" sz="2000" b="1" dirty="0" smtClean="0">
                <a:solidFill>
                  <a:srgbClr val="0000FF"/>
                </a:solidFill>
                <a:latin typeface="Comic Sans MS" panose="030F0702030302020204" pitchFamily="66" charset="0"/>
                <a:ea typeface="Calibri"/>
                <a:cs typeface="Calibri"/>
              </a:rPr>
              <a:t>VZPD, </a:t>
            </a:r>
            <a:r>
              <a:rPr lang="sl-SI" sz="2000" b="1" dirty="0">
                <a:solidFill>
                  <a:srgbClr val="0000FF"/>
                </a:solidFill>
                <a:latin typeface="Comic Sans MS" panose="030F0702030302020204" pitchFamily="66" charset="0"/>
                <a:ea typeface="Calibri"/>
                <a:cs typeface="Calibri"/>
              </a:rPr>
              <a:t>še posebej za varno ravnanje s kemikalijami.</a:t>
            </a:r>
            <a:r>
              <a:rPr lang="sl-SI" sz="2000" b="1" dirty="0">
                <a:solidFill>
                  <a:srgbClr val="000000"/>
                </a:solidFill>
                <a:latin typeface="Comic Sans MS" panose="030F0702030302020204" pitchFamily="66" charset="0"/>
                <a:ea typeface="Calibri"/>
                <a:cs typeface="Calibri"/>
              </a:rPr>
              <a:t> </a:t>
            </a:r>
            <a:endParaRPr lang="sl-SI" sz="2000" b="1" dirty="0" smtClean="0">
              <a:solidFill>
                <a:srgbClr val="000000"/>
              </a:solidFill>
              <a:latin typeface="Comic Sans MS" panose="030F0702030302020204" pitchFamily="66" charset="0"/>
              <a:ea typeface="Calibri"/>
              <a:cs typeface="Calibri"/>
            </a:endParaRPr>
          </a:p>
          <a:p>
            <a:pPr algn="just">
              <a:spcAft>
                <a:spcPts val="0"/>
              </a:spcAft>
            </a:pPr>
            <a:endParaRPr lang="sl-SI" sz="2000" b="1" dirty="0" smtClean="0">
              <a:solidFill>
                <a:srgbClr val="008000"/>
              </a:solidFill>
              <a:latin typeface="Comic Sans MS" panose="030F0702030302020204" pitchFamily="66" charset="0"/>
              <a:ea typeface="Calibri"/>
              <a:cs typeface="Calibri"/>
            </a:endParaRPr>
          </a:p>
          <a:p>
            <a:pPr algn="just">
              <a:spcAft>
                <a:spcPts val="0"/>
              </a:spcAft>
            </a:pPr>
            <a:r>
              <a:rPr lang="sl-SI" sz="2000" b="1" dirty="0" smtClean="0">
                <a:solidFill>
                  <a:srgbClr val="008000"/>
                </a:solidFill>
                <a:latin typeface="Comic Sans MS" panose="030F0702030302020204" pitchFamily="66" charset="0"/>
                <a:ea typeface="Calibri"/>
                <a:cs typeface="Calibri"/>
              </a:rPr>
              <a:t>Tak </a:t>
            </a:r>
            <a:r>
              <a:rPr lang="sl-SI" sz="2000" b="1" dirty="0">
                <a:solidFill>
                  <a:srgbClr val="008000"/>
                </a:solidFill>
                <a:latin typeface="Comic Sans MS" panose="030F0702030302020204" pitchFamily="66" charset="0"/>
                <a:ea typeface="Calibri"/>
                <a:cs typeface="Calibri"/>
              </a:rPr>
              <a:t>sistem mora vključevati: </a:t>
            </a:r>
            <a:endParaRPr lang="sl-SI" sz="2000" b="1" dirty="0" smtClean="0">
              <a:solidFill>
                <a:srgbClr val="008000"/>
              </a:solidFill>
              <a:latin typeface="Comic Sans MS" panose="030F0702030302020204" pitchFamily="66" charset="0"/>
              <a:ea typeface="Calibri"/>
              <a:cs typeface="Calibri"/>
            </a:endParaRPr>
          </a:p>
          <a:p>
            <a:pPr>
              <a:spcAft>
                <a:spcPts val="0"/>
              </a:spcAft>
            </a:pPr>
            <a:endParaRPr lang="sl-SI" sz="1200" b="1" dirty="0">
              <a:solidFill>
                <a:srgbClr val="000000"/>
              </a:solidFill>
              <a:latin typeface="Comic Sans MS" panose="030F0702030302020204" pitchFamily="66" charset="0"/>
              <a:ea typeface="Calibri"/>
              <a:cs typeface="Calibri"/>
            </a:endParaRPr>
          </a:p>
          <a:p>
            <a:pPr marL="342900" indent="-342900">
              <a:spcAft>
                <a:spcPts val="85"/>
              </a:spcAft>
              <a:buFont typeface="Wingdings" panose="05000000000000000000" pitchFamily="2" charset="2"/>
              <a:buChar char="Ø"/>
            </a:pPr>
            <a:r>
              <a:rPr lang="sl-SI" sz="2000" b="1" dirty="0" smtClean="0">
                <a:solidFill>
                  <a:srgbClr val="0000FF"/>
                </a:solidFill>
                <a:latin typeface="Comic Sans MS" panose="030F0702030302020204" pitchFamily="66" charset="0"/>
                <a:ea typeface="Calibri"/>
                <a:cs typeface="Calibri"/>
              </a:rPr>
              <a:t>zakonske akte, </a:t>
            </a:r>
            <a:r>
              <a:rPr lang="sl-SI" sz="2000" b="1" dirty="0">
                <a:solidFill>
                  <a:srgbClr val="0000FF"/>
                </a:solidFill>
                <a:latin typeface="Comic Sans MS" panose="030F0702030302020204" pitchFamily="66" charset="0"/>
                <a:ea typeface="Calibri"/>
                <a:cs typeface="Calibri"/>
              </a:rPr>
              <a:t>ki vsebujejo varno ravnanje s kemikalijami; </a:t>
            </a:r>
          </a:p>
          <a:p>
            <a:pPr marL="342900" indent="-342900">
              <a:spcAft>
                <a:spcPts val="85"/>
              </a:spcAft>
              <a:buFont typeface="Wingdings" panose="05000000000000000000" pitchFamily="2" charset="2"/>
              <a:buChar char="Ø"/>
            </a:pPr>
            <a:r>
              <a:rPr lang="sl-SI" sz="2000" b="1" dirty="0">
                <a:solidFill>
                  <a:srgbClr val="0000FF"/>
                </a:solidFill>
                <a:latin typeface="Comic Sans MS" panose="030F0702030302020204" pitchFamily="66" charset="0"/>
                <a:ea typeface="Calibri"/>
                <a:cs typeface="Calibri"/>
              </a:rPr>
              <a:t>mehanizme za skladnost zakonodaje, vključno z učinkovitim inšpekcijskim nadzorom za varno in zdravo delo; </a:t>
            </a:r>
          </a:p>
          <a:p>
            <a:pPr marL="342900" indent="-342900">
              <a:spcAft>
                <a:spcPts val="85"/>
              </a:spcAft>
              <a:buFont typeface="Wingdings" panose="05000000000000000000" pitchFamily="2" charset="2"/>
              <a:buChar char="Ø"/>
            </a:pPr>
            <a:r>
              <a:rPr lang="sl-SI" sz="2000" b="1" dirty="0">
                <a:solidFill>
                  <a:srgbClr val="0000FF"/>
                </a:solidFill>
                <a:latin typeface="Comic Sans MS" panose="030F0702030302020204" pitchFamily="66" charset="0"/>
                <a:ea typeface="Calibri"/>
                <a:cs typeface="Calibri"/>
              </a:rPr>
              <a:t>oceno tveganja in ukrepe za obvladovanje; </a:t>
            </a:r>
          </a:p>
          <a:p>
            <a:pPr marL="342900" indent="-342900">
              <a:spcAft>
                <a:spcPts val="85"/>
              </a:spcAft>
              <a:buFont typeface="Wingdings" panose="05000000000000000000" pitchFamily="2" charset="2"/>
              <a:buChar char="Ø"/>
            </a:pPr>
            <a:r>
              <a:rPr lang="sl-SI" sz="2000" b="1" dirty="0">
                <a:solidFill>
                  <a:srgbClr val="0000FF"/>
                </a:solidFill>
                <a:latin typeface="Comic Sans MS" panose="030F0702030302020204" pitchFamily="66" charset="0"/>
                <a:ea typeface="Calibri"/>
                <a:cs typeface="Calibri"/>
              </a:rPr>
              <a:t>sodelovanje vodstva in delavcev ter njihovih </a:t>
            </a:r>
            <a:r>
              <a:rPr lang="sl-SI" sz="2000" b="1" dirty="0" smtClean="0">
                <a:solidFill>
                  <a:srgbClr val="0000FF"/>
                </a:solidFill>
                <a:latin typeface="Comic Sans MS" panose="030F0702030302020204" pitchFamily="66" charset="0"/>
                <a:ea typeface="Calibri"/>
                <a:cs typeface="Calibri"/>
              </a:rPr>
              <a:t>predstavnikov;</a:t>
            </a:r>
          </a:p>
          <a:p>
            <a:pPr marL="342900" indent="-342900">
              <a:spcAft>
                <a:spcPts val="85"/>
              </a:spcAft>
              <a:buFont typeface="Wingdings" panose="05000000000000000000" pitchFamily="2" charset="2"/>
              <a:buChar char="Ø"/>
            </a:pPr>
            <a:r>
              <a:rPr lang="sl-SI" sz="2000" b="1" dirty="0" smtClean="0">
                <a:solidFill>
                  <a:srgbClr val="0000FF"/>
                </a:solidFill>
                <a:latin typeface="Comic Sans MS" panose="030F0702030302020204" pitchFamily="66" charset="0"/>
                <a:ea typeface="Calibri"/>
                <a:cs typeface="Calibri"/>
              </a:rPr>
              <a:t>zagotavljanje </a:t>
            </a:r>
            <a:r>
              <a:rPr lang="sl-SI" sz="2000" b="1" dirty="0">
                <a:solidFill>
                  <a:srgbClr val="0000FF"/>
                </a:solidFill>
                <a:latin typeface="Comic Sans MS" panose="030F0702030302020204" pitchFamily="66" charset="0"/>
                <a:ea typeface="Calibri"/>
                <a:cs typeface="Calibri"/>
              </a:rPr>
              <a:t>ustreznih zdravstvenih storitev; </a:t>
            </a:r>
          </a:p>
          <a:p>
            <a:pPr marL="342900" indent="-342900">
              <a:spcAft>
                <a:spcPts val="85"/>
              </a:spcAft>
              <a:buFont typeface="Wingdings" panose="05000000000000000000" pitchFamily="2" charset="2"/>
              <a:buChar char="Ø"/>
            </a:pPr>
            <a:r>
              <a:rPr lang="sl-SI" sz="2000" b="1" dirty="0">
                <a:solidFill>
                  <a:srgbClr val="0000FF"/>
                </a:solidFill>
                <a:latin typeface="Comic Sans MS" panose="030F0702030302020204" pitchFamily="66" charset="0"/>
                <a:ea typeface="Calibri"/>
                <a:cs typeface="Calibri"/>
              </a:rPr>
              <a:t>ustrezen mehanizem za evidentiranje in obveščanje o nesrečah pri delu in boleznih; </a:t>
            </a:r>
          </a:p>
          <a:p>
            <a:pPr marL="342900" indent="-342900">
              <a:spcAft>
                <a:spcPts val="85"/>
              </a:spcAft>
              <a:buFont typeface="Wingdings" panose="05000000000000000000" pitchFamily="2" charset="2"/>
              <a:buChar char="Ø"/>
            </a:pPr>
            <a:r>
              <a:rPr lang="sl-SI" sz="2000" b="1" dirty="0">
                <a:solidFill>
                  <a:srgbClr val="0000FF"/>
                </a:solidFill>
                <a:latin typeface="Comic Sans MS" panose="030F0702030302020204" pitchFamily="66" charset="0"/>
                <a:ea typeface="Calibri"/>
                <a:cs typeface="Calibri"/>
              </a:rPr>
              <a:t>ozaveščanje, dajanje informacij v zvezi z </a:t>
            </a:r>
            <a:r>
              <a:rPr lang="sl-SI" sz="2000" b="1" dirty="0" smtClean="0">
                <a:solidFill>
                  <a:srgbClr val="0000FF"/>
                </a:solidFill>
                <a:latin typeface="Comic Sans MS" panose="030F0702030302020204" pitchFamily="66" charset="0"/>
                <a:ea typeface="Calibri"/>
                <a:cs typeface="Calibri"/>
              </a:rPr>
              <a:t>VZPD, </a:t>
            </a:r>
            <a:r>
              <a:rPr lang="sl-SI" sz="2000" b="1" dirty="0">
                <a:solidFill>
                  <a:srgbClr val="0000FF"/>
                </a:solidFill>
                <a:latin typeface="Comic Sans MS" panose="030F0702030302020204" pitchFamily="66" charset="0"/>
                <a:ea typeface="Calibri"/>
                <a:cs typeface="Calibri"/>
              </a:rPr>
              <a:t>usposabljanje glede varnostnih ukrepov pri </a:t>
            </a:r>
            <a:r>
              <a:rPr lang="sl-SI" sz="2000" b="1" dirty="0" smtClean="0">
                <a:solidFill>
                  <a:srgbClr val="0000FF"/>
                </a:solidFill>
                <a:latin typeface="Comic Sans MS" panose="030F0702030302020204" pitchFamily="66" charset="0"/>
                <a:ea typeface="Calibri"/>
                <a:cs typeface="Calibri"/>
              </a:rPr>
              <a:t>uporabo </a:t>
            </a:r>
            <a:r>
              <a:rPr lang="sl-SI" sz="2000" b="1" dirty="0">
                <a:solidFill>
                  <a:srgbClr val="0000FF"/>
                </a:solidFill>
                <a:latin typeface="Comic Sans MS" panose="030F0702030302020204" pitchFamily="66" charset="0"/>
                <a:ea typeface="Calibri"/>
                <a:cs typeface="Calibri"/>
              </a:rPr>
              <a:t>kemikalij na delovnem mestu; </a:t>
            </a:r>
          </a:p>
          <a:p>
            <a:pPr marL="342900" indent="-342900">
              <a:spcAft>
                <a:spcPts val="0"/>
              </a:spcAft>
              <a:buFont typeface="Wingdings" panose="05000000000000000000" pitchFamily="2" charset="2"/>
              <a:buChar char="Ø"/>
            </a:pPr>
            <a:r>
              <a:rPr lang="sl-SI" sz="2000" b="1" dirty="0">
                <a:solidFill>
                  <a:srgbClr val="0000FF"/>
                </a:solidFill>
                <a:latin typeface="Comic Sans MS" panose="030F0702030302020204" pitchFamily="66" charset="0"/>
                <a:ea typeface="Calibri"/>
                <a:cs typeface="Calibri"/>
              </a:rPr>
              <a:t>sodelovanje ministrstva za delo, za zdravje in okoljskega ministrstva. </a:t>
            </a:r>
          </a:p>
        </p:txBody>
      </p:sp>
    </p:spTree>
    <p:extLst>
      <p:ext uri="{BB962C8B-B14F-4D97-AF65-F5344CB8AC3E}">
        <p14:creationId xmlns:p14="http://schemas.microsoft.com/office/powerpoint/2010/main" val="399356030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88913"/>
            <a:ext cx="8510587" cy="6430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8430228"/>
      </p:ext>
    </p:extLst>
  </p:cSld>
  <p:clrMapOvr>
    <a:masterClrMapping/>
  </p:clrMapOvr>
  <p:transition>
    <p:wheel spokes="3"/>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8694738" cy="655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1490202"/>
      </p:ext>
    </p:extLst>
  </p:cSld>
  <p:clrMapOvr>
    <a:masterClrMapping/>
  </p:clrMapOvr>
  <p:transition>
    <p:wheel spokes="3"/>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549275"/>
            <a:ext cx="8650288" cy="5849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9007767"/>
      </p:ext>
    </p:extLst>
  </p:cSld>
  <p:clrMapOvr>
    <a:masterClrMapping/>
  </p:clrMapOvr>
  <p:transition>
    <p:wheel spokes="3"/>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3375"/>
            <a:ext cx="8293100" cy="6132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1964583"/>
      </p:ext>
    </p:extLst>
  </p:cSld>
  <p:clrMapOvr>
    <a:masterClrMapping/>
  </p:clrMapOvr>
  <p:transition>
    <p:wheel spokes="3"/>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8713788" cy="6570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9955110"/>
      </p:ext>
    </p:extLst>
  </p:cSld>
  <p:clrMapOvr>
    <a:masterClrMapping/>
  </p:clrMapOvr>
  <p:transition>
    <p:wheel spokes="3"/>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49263"/>
            <a:ext cx="8820150" cy="6154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4828340"/>
      </p:ext>
    </p:extLst>
  </p:cSld>
  <p:clrMapOvr>
    <a:masterClrMapping/>
  </p:clrMapOvr>
  <p:transition>
    <p:wheel spokes="3"/>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88913"/>
            <a:ext cx="8921750" cy="654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7654899"/>
      </p:ext>
    </p:extLst>
  </p:cSld>
  <p:clrMapOvr>
    <a:masterClrMapping/>
  </p:clrMapOvr>
  <p:transition>
    <p:wheel spokes="3"/>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33350"/>
            <a:ext cx="8675688" cy="6484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2592751"/>
      </p:ext>
    </p:extLst>
  </p:cSld>
  <p:clrMapOvr>
    <a:masterClrMapping/>
  </p:clrMapOvr>
  <p:transition>
    <p:wheel spokes="3"/>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60350"/>
            <a:ext cx="8605838" cy="638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6137142"/>
      </p:ext>
    </p:extLst>
  </p:cSld>
  <p:clrMapOvr>
    <a:masterClrMapping/>
  </p:clrMapOvr>
  <p:transition>
    <p:wheel spokes="3"/>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8655050" cy="6465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9506056"/>
      </p:ext>
    </p:extLst>
  </p:cSld>
  <p:clrMapOvr>
    <a:masterClrMapping/>
  </p:clrMapOvr>
  <p:transition>
    <p:wheel spokes="3"/>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8784976" cy="659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0113583"/>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836613"/>
            <a:ext cx="8261350" cy="5319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7847345"/>
      </p:ext>
    </p:extLst>
  </p:cSld>
  <p:clrMapOvr>
    <a:masterClrMapping/>
  </p:clrMapOvr>
  <p:transition>
    <p:wheel spokes="3"/>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333375"/>
            <a:ext cx="6780212" cy="629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6537419"/>
      </p:ext>
    </p:extLst>
  </p:cSld>
  <p:clrMapOvr>
    <a:masterClrMapping/>
  </p:clrMapOvr>
  <p:transition>
    <p:wheel spokes="3"/>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836613"/>
            <a:ext cx="8761413"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7642754"/>
      </p:ext>
    </p:extLst>
  </p:cSld>
  <p:clrMapOvr>
    <a:masterClrMapping/>
  </p:clrMapOvr>
  <p:transition>
    <p:wheel spokes="3"/>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793750"/>
            <a:ext cx="8945563" cy="466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7474682"/>
      </p:ext>
    </p:extLst>
  </p:cSld>
  <p:clrMapOvr>
    <a:masterClrMapping/>
  </p:clrMapOvr>
  <p:transition>
    <p:wheel spokes="3"/>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28713"/>
            <a:ext cx="8843962" cy="4252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1871866"/>
      </p:ext>
    </p:extLst>
  </p:cSld>
  <p:clrMapOvr>
    <a:masterClrMapping/>
  </p:clrMapOvr>
  <p:transition>
    <p:wheel spokes="3"/>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body" idx="4294967295"/>
          </p:nvPr>
        </p:nvSpPr>
        <p:spPr>
          <a:xfrm>
            <a:off x="0" y="188913"/>
            <a:ext cx="8856663" cy="6553200"/>
          </a:xfrm>
        </p:spPr>
        <p:style>
          <a:lnRef idx="1">
            <a:schemeClr val="accent3"/>
          </a:lnRef>
          <a:fillRef idx="2">
            <a:schemeClr val="accent3"/>
          </a:fillRef>
          <a:effectRef idx="1">
            <a:schemeClr val="accent3"/>
          </a:effectRef>
          <a:fontRef idx="minor">
            <a:schemeClr val="dk1"/>
          </a:fontRef>
        </p:style>
        <p:txBody>
          <a:bodyPr>
            <a:noAutofit/>
          </a:bodyPr>
          <a:lstStyle/>
          <a:p>
            <a:pPr marL="609600" indent="-609600" algn="ctr" eaLnBrk="1" hangingPunct="1">
              <a:lnSpc>
                <a:spcPct val="80000"/>
              </a:lnSpc>
              <a:spcBef>
                <a:spcPct val="50000"/>
              </a:spcBef>
              <a:buClr>
                <a:srgbClr val="008000"/>
              </a:buClr>
              <a:buFont typeface="Wingdings" pitchFamily="2" charset="2"/>
              <a:buNone/>
            </a:pPr>
            <a:r>
              <a:rPr lang="sl-SI" altLang="zh-CN" sz="2800" b="1" dirty="0" smtClean="0">
                <a:solidFill>
                  <a:srgbClr val="9933FF"/>
                </a:solidFill>
                <a:latin typeface="Comic Sans MS" panose="030F0702030302020204" pitchFamily="66" charset="0"/>
              </a:rPr>
              <a:t>DELOVNA OPREMA </a:t>
            </a:r>
          </a:p>
          <a:p>
            <a:pPr marL="0" indent="0" algn="just" eaLnBrk="1" hangingPunct="1">
              <a:buNone/>
            </a:pPr>
            <a:endParaRPr lang="sl-SI" altLang="zh-CN" sz="1400" b="1" dirty="0" smtClean="0">
              <a:latin typeface="Comic Sans MS" panose="030F0702030302020204" pitchFamily="66" charset="0"/>
            </a:endParaRPr>
          </a:p>
          <a:p>
            <a:pPr marL="609600" indent="-609600" algn="just" eaLnBrk="1" hangingPunct="1"/>
            <a:r>
              <a:rPr lang="sl-SI" altLang="zh-CN" sz="2400" b="1" dirty="0" smtClean="0">
                <a:solidFill>
                  <a:srgbClr val="0000FF"/>
                </a:solidFill>
                <a:latin typeface="Comic Sans MS" panose="030F0702030302020204" pitchFamily="66" charset="0"/>
              </a:rPr>
              <a:t>Na podlagi Zakona o varnosti in zdravju pri delu in z namenom implementacije direktiv Sveta EU, je bil oktobra 1999 sprejet Pravilnik o varnosti in zdravju pri uporabi delovne opreme, ki je bil 2004. dopolnjen in objavljen v Uradnem listu, št. 101/04. </a:t>
            </a:r>
          </a:p>
          <a:p>
            <a:pPr marL="0" indent="0" algn="just" eaLnBrk="1" hangingPunct="1">
              <a:buNone/>
            </a:pPr>
            <a:endParaRPr lang="sl-SI" altLang="zh-CN" sz="1400" b="1" dirty="0" smtClean="0">
              <a:solidFill>
                <a:srgbClr val="0000FF"/>
              </a:solidFill>
              <a:latin typeface="Comic Sans MS" panose="030F0702030302020204" pitchFamily="66" charset="0"/>
            </a:endParaRPr>
          </a:p>
          <a:p>
            <a:pPr marL="609600" indent="-609600" algn="just" eaLnBrk="1" hangingPunct="1"/>
            <a:r>
              <a:rPr lang="sl-SI" altLang="zh-CN" sz="2400" b="1" dirty="0" smtClean="0">
                <a:latin typeface="Comic Sans MS" panose="030F0702030302020204" pitchFamily="66" charset="0"/>
              </a:rPr>
              <a:t>Pravilnik ureja obveznosti delodajalca in delavca v zvezi z delovno opremo, ki se uporablja pri delu. </a:t>
            </a:r>
          </a:p>
          <a:p>
            <a:pPr marL="0" indent="0" algn="just" eaLnBrk="1" hangingPunct="1">
              <a:buNone/>
            </a:pPr>
            <a:endParaRPr lang="sl-SI" altLang="zh-CN" sz="1400" b="1" dirty="0" smtClean="0">
              <a:latin typeface="Comic Sans MS" panose="030F0702030302020204" pitchFamily="66" charset="0"/>
            </a:endParaRPr>
          </a:p>
          <a:p>
            <a:pPr marL="609600" indent="-609600" algn="just" eaLnBrk="1" hangingPunct="1"/>
            <a:r>
              <a:rPr lang="sl-SI" altLang="zh-CN" sz="2400" b="1" dirty="0" smtClean="0">
                <a:solidFill>
                  <a:srgbClr val="0000FF"/>
                </a:solidFill>
                <a:latin typeface="Comic Sans MS" panose="030F0702030302020204" pitchFamily="66" charset="0"/>
              </a:rPr>
              <a:t>Po tem Pravilniku je delovna oprema vsak stroj, aparat, orodje, naprava in druga oprema, ki se uporablja pri delu, kot npr. zagon, uporaba in ustavitev opreme, njen transport, popravilo, vzdrževanje, sprememba, ki ne spreminja funkcionalnih lastnosti delovne opreme, strežba, servisiranje in čiščenje</a:t>
            </a:r>
            <a:r>
              <a:rPr lang="sl-SI" altLang="zh-CN" sz="2400" b="1" dirty="0" smtClean="0">
                <a:latin typeface="Comic Sans MS" panose="030F0702030302020204" pitchFamily="66" charset="0"/>
              </a:rPr>
              <a:t>. </a:t>
            </a:r>
          </a:p>
        </p:txBody>
      </p:sp>
    </p:spTree>
    <p:extLst>
      <p:ext uri="{BB962C8B-B14F-4D97-AF65-F5344CB8AC3E}">
        <p14:creationId xmlns:p14="http://schemas.microsoft.com/office/powerpoint/2010/main" val="52323757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88640"/>
            <a:ext cx="8712968" cy="642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0821868"/>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body" idx="4294967295"/>
          </p:nvPr>
        </p:nvSpPr>
        <p:spPr>
          <a:xfrm>
            <a:off x="0" y="188913"/>
            <a:ext cx="8642350" cy="6480175"/>
          </a:xfrm>
        </p:spPr>
        <p:style>
          <a:lnRef idx="1">
            <a:schemeClr val="accent3"/>
          </a:lnRef>
          <a:fillRef idx="2">
            <a:schemeClr val="accent3"/>
          </a:fillRef>
          <a:effectRef idx="1">
            <a:schemeClr val="accent3"/>
          </a:effectRef>
          <a:fontRef idx="minor">
            <a:schemeClr val="dk1"/>
          </a:fontRef>
        </p:style>
        <p:txBody>
          <a:bodyPr>
            <a:noAutofit/>
          </a:bodyPr>
          <a:lstStyle/>
          <a:p>
            <a:pPr marL="457200" lvl="1" indent="0" algn="ctr" eaLnBrk="1" hangingPunct="1">
              <a:buNone/>
            </a:pPr>
            <a:r>
              <a:rPr lang="sl-SI" altLang="zh-CN" sz="2400" b="1" dirty="0" smtClean="0">
                <a:latin typeface="Comic Sans MS" panose="030F0702030302020204" pitchFamily="66" charset="0"/>
              </a:rPr>
              <a:t>OBVEZNOSTI DELODAJALCA V ZVEZI Z DELOVNO OPREMO</a:t>
            </a:r>
          </a:p>
          <a:p>
            <a:pPr marL="457200" lvl="1" indent="0" eaLnBrk="1" hangingPunct="1">
              <a:buNone/>
            </a:pPr>
            <a:endParaRPr lang="sl-SI" altLang="zh-CN" sz="1400" b="1" dirty="0" smtClean="0">
              <a:latin typeface="Comic Sans MS" panose="030F0702030302020204" pitchFamily="66" charset="0"/>
            </a:endParaRPr>
          </a:p>
          <a:p>
            <a:pPr lvl="1" algn="just" eaLnBrk="1" hangingPunct="1">
              <a:buFont typeface="Wingdings" panose="05000000000000000000" pitchFamily="2" charset="2"/>
              <a:buChar char="Ø"/>
            </a:pPr>
            <a:r>
              <a:rPr lang="sl-SI" altLang="zh-CN" sz="2400" b="1" dirty="0" smtClean="0">
                <a:latin typeface="Comic Sans MS" panose="030F0702030302020204" pitchFamily="66" charset="0"/>
              </a:rPr>
              <a:t>Pri izbiri delovne opreme mora delodajalec upoštevati nevarnosti in škodljivosti na delovnem mestu.</a:t>
            </a:r>
          </a:p>
          <a:p>
            <a:pPr marL="457200" lvl="1" indent="0" algn="just" eaLnBrk="1" hangingPunct="1">
              <a:buNone/>
            </a:pPr>
            <a:r>
              <a:rPr lang="sl-SI" altLang="zh-CN" sz="2400" b="1" dirty="0" smtClean="0">
                <a:latin typeface="Comic Sans MS" panose="030F0702030302020204" pitchFamily="66" charset="0"/>
              </a:rPr>
              <a:t> </a:t>
            </a:r>
          </a:p>
          <a:p>
            <a:pPr marL="609600" indent="-609600" algn="just" eaLnBrk="1" hangingPunct="1"/>
            <a:r>
              <a:rPr lang="sl-SI" altLang="zh-CN" sz="2400" b="1" dirty="0" smtClean="0">
                <a:latin typeface="Comic Sans MS" panose="030F0702030302020204" pitchFamily="66" charset="0"/>
              </a:rPr>
              <a:t>Zagotavljanje brezhibne delovne opreme že pri nabavi v skladu z zahtevami in predpisi. </a:t>
            </a:r>
          </a:p>
          <a:p>
            <a:pPr marL="0" indent="0" algn="just" eaLnBrk="1" hangingPunct="1">
              <a:buNone/>
            </a:pPr>
            <a:endParaRPr lang="sl-SI" altLang="zh-CN" sz="2400" b="1" dirty="0">
              <a:latin typeface="Comic Sans MS" panose="030F0702030302020204" pitchFamily="66" charset="0"/>
            </a:endParaRPr>
          </a:p>
          <a:p>
            <a:pPr marL="609600" indent="-609600" algn="just" eaLnBrk="1" hangingPunct="1"/>
            <a:r>
              <a:rPr lang="sl-SI" altLang="zh-CN" sz="2400" b="1" dirty="0" smtClean="0">
                <a:latin typeface="Comic Sans MS" panose="030F0702030302020204" pitchFamily="66" charset="0"/>
              </a:rPr>
              <a:t>Ocena tveganja je temeljno izhodišče za izvedbo procesa nabave. </a:t>
            </a:r>
          </a:p>
          <a:p>
            <a:pPr marL="0" indent="0" algn="just" eaLnBrk="1" hangingPunct="1">
              <a:buNone/>
            </a:pPr>
            <a:endParaRPr lang="sl-SI" altLang="zh-CN" sz="2400" b="1" dirty="0">
              <a:latin typeface="Comic Sans MS" panose="030F0702030302020204" pitchFamily="66" charset="0"/>
            </a:endParaRPr>
          </a:p>
          <a:p>
            <a:pPr marL="609600" indent="-609600" algn="just" eaLnBrk="1" hangingPunct="1"/>
            <a:r>
              <a:rPr lang="sl-SI" altLang="zh-CN" sz="2400" b="1" dirty="0" smtClean="0">
                <a:latin typeface="Comic Sans MS" panose="030F0702030302020204" pitchFamily="66" charset="0"/>
              </a:rPr>
              <a:t>Pri nabavi mora sodelovati strokovni delavec, pooblaščeni zdravnik ter odgovorna oseba delodajalca v delovnem procesu.</a:t>
            </a:r>
          </a:p>
          <a:p>
            <a:pPr marL="0" indent="0" algn="just" eaLnBrk="1" hangingPunct="1">
              <a:buNone/>
            </a:pPr>
            <a:endParaRPr lang="sl-SI" altLang="zh-CN" sz="2200" b="1" dirty="0" smtClean="0">
              <a:latin typeface="Comic Sans MS" panose="030F0702030302020204" pitchFamily="66" charset="0"/>
            </a:endParaRPr>
          </a:p>
        </p:txBody>
      </p:sp>
    </p:spTree>
    <p:extLst>
      <p:ext uri="{BB962C8B-B14F-4D97-AF65-F5344CB8AC3E}">
        <p14:creationId xmlns:p14="http://schemas.microsoft.com/office/powerpoint/2010/main" val="106858693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080" y="116632"/>
            <a:ext cx="8496944" cy="655564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800100" lvl="1" indent="-342900" algn="just">
              <a:buFont typeface="Wingdings" panose="05000000000000000000" pitchFamily="2" charset="2"/>
              <a:buChar char="Ø"/>
            </a:pPr>
            <a:r>
              <a:rPr lang="sl-SI" altLang="zh-CN" sz="2800" b="1" dirty="0" smtClean="0">
                <a:latin typeface="Comic Sans MS" panose="030F0702030302020204" pitchFamily="66" charset="0"/>
              </a:rPr>
              <a:t>Delavec mora </a:t>
            </a:r>
            <a:r>
              <a:rPr lang="sl-SI" altLang="zh-CN" sz="2800" b="1" dirty="0">
                <a:latin typeface="Comic Sans MS" panose="030F0702030302020204" pitchFamily="66" charset="0"/>
              </a:rPr>
              <a:t>delovno opremo uporabljati tako, da se pri </a:t>
            </a:r>
            <a:r>
              <a:rPr lang="sl-SI" altLang="zh-CN" sz="2800" b="1" dirty="0" smtClean="0">
                <a:latin typeface="Comic Sans MS" panose="030F0702030302020204" pitchFamily="66" charset="0"/>
              </a:rPr>
              <a:t>njeni uporabi </a:t>
            </a:r>
            <a:r>
              <a:rPr lang="sl-SI" altLang="zh-CN" sz="2800" b="1" dirty="0">
                <a:latin typeface="Comic Sans MS" panose="030F0702030302020204" pitchFamily="66" charset="0"/>
              </a:rPr>
              <a:t>izogne nevarnostim za poškodbe in zdravstvene </a:t>
            </a:r>
            <a:r>
              <a:rPr lang="sl-SI" altLang="zh-CN" sz="2800" b="1" dirty="0" smtClean="0">
                <a:latin typeface="Comic Sans MS" panose="030F0702030302020204" pitchFamily="66" charset="0"/>
              </a:rPr>
              <a:t>okvare in </a:t>
            </a:r>
            <a:r>
              <a:rPr lang="sl-SI" altLang="zh-CN" sz="2800" b="1" dirty="0">
                <a:latin typeface="Comic Sans MS" panose="030F0702030302020204" pitchFamily="66" charset="0"/>
              </a:rPr>
              <a:t>da pri delu ne ogroža varnosti in zdravja drugih </a:t>
            </a:r>
            <a:r>
              <a:rPr lang="sl-SI" altLang="zh-CN" sz="2800" b="1" dirty="0" smtClean="0">
                <a:latin typeface="Comic Sans MS" panose="030F0702030302020204" pitchFamily="66" charset="0"/>
              </a:rPr>
              <a:t>oseb.</a:t>
            </a:r>
          </a:p>
          <a:p>
            <a:pPr lvl="1" algn="just"/>
            <a:endParaRPr lang="sl-SI" altLang="zh-CN" sz="2800" b="1" dirty="0">
              <a:latin typeface="Comic Sans MS" panose="030F0702030302020204" pitchFamily="66" charset="0"/>
            </a:endParaRPr>
          </a:p>
          <a:p>
            <a:pPr marL="609600" indent="-609600" algn="just">
              <a:buFont typeface="Wingdings" panose="05000000000000000000" pitchFamily="2" charset="2"/>
              <a:buChar char="Ø"/>
            </a:pPr>
            <a:r>
              <a:rPr lang="sl-SI" altLang="zh-CN" sz="2800" b="1" dirty="0" smtClean="0">
                <a:latin typeface="Comic Sans MS" panose="030F0702030302020204" pitchFamily="66" charset="0"/>
              </a:rPr>
              <a:t>Mora </a:t>
            </a:r>
            <a:r>
              <a:rPr lang="sl-SI" altLang="zh-CN" sz="2800" b="1" dirty="0">
                <a:latin typeface="Comic Sans MS" panose="030F0702030302020204" pitchFamily="66" charset="0"/>
              </a:rPr>
              <a:t>obvestiti </a:t>
            </a:r>
            <a:r>
              <a:rPr lang="sl-SI" altLang="zh-CN" sz="2800" b="1" dirty="0" smtClean="0">
                <a:latin typeface="Comic Sans MS" panose="030F0702030302020204" pitchFamily="66" charset="0"/>
              </a:rPr>
              <a:t>delodajalca o okoliščinah</a:t>
            </a:r>
            <a:r>
              <a:rPr lang="sl-SI" altLang="zh-CN" sz="2800" b="1" dirty="0">
                <a:latin typeface="Comic Sans MS" panose="030F0702030302020204" pitchFamily="66" charset="0"/>
              </a:rPr>
              <a:t>, za katere utemeljeno meni, da predstavljajo </a:t>
            </a:r>
            <a:r>
              <a:rPr lang="sl-SI" altLang="zh-CN" sz="2800" b="1" dirty="0" smtClean="0">
                <a:latin typeface="Comic Sans MS" panose="030F0702030302020204" pitchFamily="66" charset="0"/>
              </a:rPr>
              <a:t>nevarnost </a:t>
            </a:r>
            <a:r>
              <a:rPr lang="sl-SI" altLang="zh-CN" sz="2800" b="1" dirty="0">
                <a:latin typeface="Comic Sans MS" panose="030F0702030302020204" pitchFamily="66" charset="0"/>
              </a:rPr>
              <a:t>za poškodbe in zdravstvene </a:t>
            </a:r>
            <a:r>
              <a:rPr lang="sl-SI" altLang="zh-CN" sz="2800" b="1" dirty="0" smtClean="0">
                <a:latin typeface="Comic Sans MS" panose="030F0702030302020204" pitchFamily="66" charset="0"/>
              </a:rPr>
              <a:t>okvare</a:t>
            </a:r>
            <a:r>
              <a:rPr lang="sl-SI" altLang="zh-CN" sz="2800" b="1" dirty="0">
                <a:latin typeface="Comic Sans MS" panose="030F0702030302020204" pitchFamily="66" charset="0"/>
              </a:rPr>
              <a:t>.</a:t>
            </a:r>
          </a:p>
          <a:p>
            <a:pPr marL="609600" indent="-609600" algn="just">
              <a:buFont typeface="Wingdings" panose="05000000000000000000" pitchFamily="2" charset="2"/>
              <a:buChar char="Ø"/>
            </a:pPr>
            <a:endParaRPr lang="sl-SI" altLang="zh-CN" sz="2800" b="1" dirty="0" smtClean="0">
              <a:latin typeface="Comic Sans MS" panose="030F0702030302020204" pitchFamily="66" charset="0"/>
            </a:endParaRPr>
          </a:p>
          <a:p>
            <a:pPr marL="609600" indent="-609600" algn="just">
              <a:buFont typeface="Wingdings" panose="05000000000000000000" pitchFamily="2" charset="2"/>
              <a:buChar char="Ø"/>
            </a:pPr>
            <a:r>
              <a:rPr lang="sl-SI" altLang="zh-CN" sz="2800" b="1" dirty="0" smtClean="0">
                <a:latin typeface="Comic Sans MS" panose="030F0702030302020204" pitchFamily="66" charset="0"/>
              </a:rPr>
              <a:t>Sodelovati mora z </a:t>
            </a:r>
            <a:r>
              <a:rPr lang="sl-SI" altLang="zh-CN" sz="2800" b="1" dirty="0">
                <a:latin typeface="Comic Sans MS" panose="030F0702030302020204" pitchFamily="66" charset="0"/>
              </a:rPr>
              <a:t>delodajalcem pri izvedbi ukrepov, </a:t>
            </a:r>
            <a:r>
              <a:rPr lang="sl-SI" altLang="zh-CN" sz="2800" b="1" dirty="0" smtClean="0">
                <a:latin typeface="Comic Sans MS" panose="030F0702030302020204" pitchFamily="66" charset="0"/>
              </a:rPr>
              <a:t>in </a:t>
            </a:r>
            <a:r>
              <a:rPr lang="sl-SI" altLang="zh-CN" sz="2800" b="1" dirty="0">
                <a:latin typeface="Comic Sans MS" panose="030F0702030302020204" pitchFamily="66" charset="0"/>
              </a:rPr>
              <a:t>delodajalcu omogočiti, da tako vzpostavi varno delovno okolje in delovne razmere.</a:t>
            </a:r>
            <a:endParaRPr lang="sl-SI" sz="2800" b="1" dirty="0">
              <a:latin typeface="Comic Sans MS" panose="030F0702030302020204" pitchFamily="66" charset="0"/>
            </a:endParaRPr>
          </a:p>
        </p:txBody>
      </p:sp>
    </p:spTree>
    <p:extLst>
      <p:ext uri="{BB962C8B-B14F-4D97-AF65-F5344CB8AC3E}">
        <p14:creationId xmlns:p14="http://schemas.microsoft.com/office/powerpoint/2010/main" val="319658963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body" idx="4294967295"/>
          </p:nvPr>
        </p:nvSpPr>
        <p:spPr>
          <a:xfrm>
            <a:off x="0" y="188913"/>
            <a:ext cx="8642350" cy="6480175"/>
          </a:xfrm>
        </p:spPr>
        <p:style>
          <a:lnRef idx="1">
            <a:schemeClr val="accent3"/>
          </a:lnRef>
          <a:fillRef idx="2">
            <a:schemeClr val="accent3"/>
          </a:fillRef>
          <a:effectRef idx="1">
            <a:schemeClr val="accent3"/>
          </a:effectRef>
          <a:fontRef idx="minor">
            <a:schemeClr val="dk1"/>
          </a:fontRef>
        </p:style>
        <p:txBody>
          <a:bodyPr>
            <a:noAutofit/>
          </a:bodyPr>
          <a:lstStyle/>
          <a:p>
            <a:pPr marL="457200" lvl="1" indent="0" eaLnBrk="1" hangingPunct="1">
              <a:buNone/>
            </a:pPr>
            <a:r>
              <a:rPr lang="sl-SI" altLang="zh-CN" sz="2400" b="1" dirty="0" smtClean="0">
                <a:solidFill>
                  <a:srgbClr val="0000FF"/>
                </a:solidFill>
                <a:latin typeface="Comic Sans MS" panose="030F0702030302020204" pitchFamily="66" charset="0"/>
              </a:rPr>
              <a:t>OSEBNA VAROVALNA OPREMA (OVO)</a:t>
            </a:r>
          </a:p>
          <a:p>
            <a:pPr marL="457200" lvl="1" indent="0" eaLnBrk="1" hangingPunct="1">
              <a:buNone/>
            </a:pPr>
            <a:endParaRPr lang="sl-SI" altLang="zh-CN" sz="2400" b="1" dirty="0">
              <a:solidFill>
                <a:srgbClr val="0000FF"/>
              </a:solidFill>
              <a:latin typeface="Comic Sans MS" panose="030F0702030302020204" pitchFamily="66" charset="0"/>
            </a:endParaRPr>
          </a:p>
          <a:p>
            <a:pPr marL="609600" indent="-609600" algn="just" eaLnBrk="1" hangingPunct="1"/>
            <a:r>
              <a:rPr lang="sl-SI" altLang="zh-CN" sz="2400" b="1" dirty="0" smtClean="0">
                <a:solidFill>
                  <a:srgbClr val="0000FF"/>
                </a:solidFill>
                <a:latin typeface="Comic Sans MS" panose="030F0702030302020204" pitchFamily="66" charset="0"/>
              </a:rPr>
              <a:t>Osebna varovalna oprema je tista, ki jo uporabljajo delavci pri delu, pri katerem se ni mogoče izogniti tveganjem za varnost in zdravje.</a:t>
            </a:r>
          </a:p>
          <a:p>
            <a:pPr marL="609600" indent="-609600" algn="just" eaLnBrk="1" hangingPunct="1"/>
            <a:endParaRPr lang="sl-SI" altLang="zh-CN" sz="2400" b="1" dirty="0">
              <a:solidFill>
                <a:srgbClr val="0000FF"/>
              </a:solidFill>
              <a:latin typeface="Comic Sans MS" panose="030F0702030302020204" pitchFamily="66" charset="0"/>
            </a:endParaRPr>
          </a:p>
          <a:p>
            <a:pPr marL="609600" indent="-609600" algn="just" eaLnBrk="1" hangingPunct="1"/>
            <a:r>
              <a:rPr lang="sl-SI" altLang="zh-CN" sz="2400" b="1" dirty="0" smtClean="0">
                <a:solidFill>
                  <a:srgbClr val="0000FF"/>
                </a:solidFill>
                <a:latin typeface="Comic Sans MS" panose="030F0702030302020204" pitchFamily="66" charset="0"/>
              </a:rPr>
              <a:t>Uporabljali naj bi jo samo tam, kjer delodajalec ne more dovolj omejiti tveganj s tehničnimi ukrepi in kjer ni mogoče drugače preprečiti škodljivega vpliva obstoječih delovnih razmer ali drugače organizirati dela. </a:t>
            </a:r>
          </a:p>
          <a:p>
            <a:pPr marL="609600" indent="-609600" algn="just" eaLnBrk="1" hangingPunct="1"/>
            <a:endParaRPr lang="sl-SI" altLang="zh-CN" sz="2400" b="1" dirty="0">
              <a:solidFill>
                <a:srgbClr val="0000FF"/>
              </a:solidFill>
              <a:latin typeface="Comic Sans MS" panose="030F0702030302020204" pitchFamily="66" charset="0"/>
            </a:endParaRPr>
          </a:p>
          <a:p>
            <a:pPr marL="609600" indent="-609600" algn="just" eaLnBrk="1" hangingPunct="1"/>
            <a:r>
              <a:rPr lang="sl-SI" altLang="zh-CN" sz="2400" b="1" dirty="0" smtClean="0">
                <a:solidFill>
                  <a:srgbClr val="0000FF"/>
                </a:solidFill>
                <a:latin typeface="Comic Sans MS" panose="030F0702030302020204" pitchFamily="66" charset="0"/>
              </a:rPr>
              <a:t>Vsekakor naj imajo tehnični varstveni posegi prednost pred uporabo osebne varovalne opreme.</a:t>
            </a:r>
          </a:p>
          <a:p>
            <a:pPr marL="0" indent="0" algn="just" eaLnBrk="1" hangingPunct="1">
              <a:buNone/>
            </a:pPr>
            <a:r>
              <a:rPr lang="sl-SI" altLang="zh-CN" sz="2400" b="1" dirty="0" smtClean="0">
                <a:solidFill>
                  <a:srgbClr val="0000FF"/>
                </a:solidFill>
                <a:latin typeface="Comic Sans MS" panose="030F0702030302020204" pitchFamily="66" charset="0"/>
              </a:rPr>
              <a:t> </a:t>
            </a:r>
          </a:p>
        </p:txBody>
      </p:sp>
    </p:spTree>
    <p:extLst>
      <p:ext uri="{BB962C8B-B14F-4D97-AF65-F5344CB8AC3E}">
        <p14:creationId xmlns:p14="http://schemas.microsoft.com/office/powerpoint/2010/main" val="338418581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142875" y="188640"/>
            <a:ext cx="8893621" cy="63401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spcAft>
                <a:spcPts val="0"/>
              </a:spcAft>
            </a:pPr>
            <a:r>
              <a:rPr lang="sl-SI" sz="2800" b="1" dirty="0">
                <a:solidFill>
                  <a:srgbClr val="000000"/>
                </a:solidFill>
                <a:latin typeface="Comic Sans MS" panose="030F0702030302020204" pitchFamily="66" charset="0"/>
                <a:ea typeface="Calibri"/>
                <a:cs typeface="Calibri"/>
              </a:rPr>
              <a:t>GHS: </a:t>
            </a:r>
            <a:endParaRPr lang="sl-SI" sz="2800" b="1" dirty="0" smtClean="0">
              <a:solidFill>
                <a:srgbClr val="000000"/>
              </a:solidFill>
              <a:latin typeface="Comic Sans MS" panose="030F0702030302020204" pitchFamily="66" charset="0"/>
              <a:ea typeface="Calibri"/>
              <a:cs typeface="Calibri"/>
            </a:endParaRPr>
          </a:p>
          <a:p>
            <a:pPr>
              <a:spcAft>
                <a:spcPts val="0"/>
              </a:spcAft>
            </a:pPr>
            <a:endParaRPr lang="sl-SI" sz="2800" b="1" dirty="0">
              <a:solidFill>
                <a:srgbClr val="000000"/>
              </a:solidFill>
              <a:latin typeface="Comic Sans MS" panose="030F0702030302020204" pitchFamily="66" charset="0"/>
              <a:ea typeface="Calibri"/>
              <a:cs typeface="Calibri"/>
            </a:endParaRPr>
          </a:p>
          <a:p>
            <a:pPr marL="457200" indent="-457200">
              <a:spcAft>
                <a:spcPts val="45"/>
              </a:spcAft>
              <a:buFont typeface="Wingdings" panose="05000000000000000000" pitchFamily="2" charset="2"/>
              <a:buChar char="Ø"/>
            </a:pPr>
            <a:r>
              <a:rPr lang="sl-SI" sz="2800" b="1" dirty="0" err="1">
                <a:solidFill>
                  <a:srgbClr val="000000"/>
                </a:solidFill>
                <a:latin typeface="Comic Sans MS" panose="030F0702030302020204" pitchFamily="66" charset="0"/>
                <a:ea typeface="Calibri"/>
                <a:cs typeface="Calibri"/>
              </a:rPr>
              <a:t>harmonizirani</a:t>
            </a:r>
            <a:r>
              <a:rPr lang="sl-SI" sz="2800" b="1" dirty="0">
                <a:solidFill>
                  <a:srgbClr val="000000"/>
                </a:solidFill>
                <a:latin typeface="Comic Sans MS" panose="030F0702030302020204" pitchFamily="66" charset="0"/>
                <a:ea typeface="Calibri"/>
                <a:cs typeface="Calibri"/>
              </a:rPr>
              <a:t> kriteriji za klasifikacijo zdravstvenega, fizikalnega in okoljskega tveganja; </a:t>
            </a:r>
            <a:endParaRPr lang="sl-SI" sz="2800" b="1" dirty="0" smtClean="0">
              <a:solidFill>
                <a:srgbClr val="000000"/>
              </a:solidFill>
              <a:latin typeface="Comic Sans MS" panose="030F0702030302020204" pitchFamily="66" charset="0"/>
              <a:ea typeface="Calibri"/>
              <a:cs typeface="Calibri"/>
            </a:endParaRPr>
          </a:p>
          <a:p>
            <a:pPr>
              <a:spcAft>
                <a:spcPts val="45"/>
              </a:spcAft>
            </a:pPr>
            <a:endParaRPr lang="sl-SI" sz="1400" b="1" dirty="0">
              <a:solidFill>
                <a:srgbClr val="000000"/>
              </a:solidFill>
              <a:latin typeface="Comic Sans MS" panose="030F0702030302020204" pitchFamily="66" charset="0"/>
              <a:ea typeface="Calibri"/>
              <a:cs typeface="Calibri"/>
            </a:endParaRPr>
          </a:p>
          <a:p>
            <a:pPr marL="457200" indent="-457200">
              <a:spcAft>
                <a:spcPts val="45"/>
              </a:spcAft>
              <a:buFont typeface="Wingdings" panose="05000000000000000000" pitchFamily="2" charset="2"/>
              <a:buChar char="Ø"/>
            </a:pPr>
            <a:r>
              <a:rPr lang="sl-SI" sz="2800" b="1" dirty="0" err="1">
                <a:solidFill>
                  <a:srgbClr val="000000"/>
                </a:solidFill>
                <a:latin typeface="Comic Sans MS" panose="030F0702030302020204" pitchFamily="66" charset="0"/>
                <a:ea typeface="Calibri"/>
                <a:cs typeface="Calibri"/>
              </a:rPr>
              <a:t>harmozirani</a:t>
            </a:r>
            <a:r>
              <a:rPr lang="sl-SI" sz="2800" b="1" dirty="0">
                <a:solidFill>
                  <a:srgbClr val="000000"/>
                </a:solidFill>
                <a:latin typeface="Comic Sans MS" panose="030F0702030302020204" pitchFamily="66" charset="0"/>
                <a:ea typeface="Calibri"/>
                <a:cs typeface="Calibri"/>
              </a:rPr>
              <a:t> </a:t>
            </a:r>
            <a:r>
              <a:rPr lang="sl-SI" sz="2800" b="1" dirty="0" err="1">
                <a:solidFill>
                  <a:srgbClr val="000000"/>
                </a:solidFill>
                <a:latin typeface="Comic Sans MS" panose="030F0702030302020204" pitchFamily="66" charset="0"/>
                <a:ea typeface="Calibri"/>
                <a:cs typeface="Calibri"/>
              </a:rPr>
              <a:t>piktogrami</a:t>
            </a:r>
            <a:r>
              <a:rPr lang="sl-SI" sz="2800" b="1" dirty="0">
                <a:solidFill>
                  <a:srgbClr val="000000"/>
                </a:solidFill>
                <a:latin typeface="Comic Sans MS" panose="030F0702030302020204" pitchFamily="66" charset="0"/>
                <a:ea typeface="Calibri"/>
                <a:cs typeface="Calibri"/>
              </a:rPr>
              <a:t>, opozorilne besede, izjave o nevarnosti za etikete</a:t>
            </a:r>
            <a:r>
              <a:rPr lang="sl-SI" sz="2800" b="1" dirty="0" smtClean="0">
                <a:solidFill>
                  <a:srgbClr val="000000"/>
                </a:solidFill>
                <a:latin typeface="Comic Sans MS" panose="030F0702030302020204" pitchFamily="66" charset="0"/>
                <a:ea typeface="Calibri"/>
                <a:cs typeface="Calibri"/>
              </a:rPr>
              <a:t>;</a:t>
            </a:r>
          </a:p>
          <a:p>
            <a:pPr>
              <a:spcAft>
                <a:spcPts val="45"/>
              </a:spcAft>
            </a:pPr>
            <a:r>
              <a:rPr lang="sl-SI" sz="1400" b="1" dirty="0" smtClean="0">
                <a:solidFill>
                  <a:srgbClr val="000000"/>
                </a:solidFill>
                <a:latin typeface="Comic Sans MS" panose="030F0702030302020204" pitchFamily="66" charset="0"/>
                <a:ea typeface="Calibri"/>
                <a:cs typeface="Calibri"/>
              </a:rPr>
              <a:t> </a:t>
            </a:r>
            <a:endParaRPr lang="sl-SI" sz="1400" b="1" dirty="0">
              <a:solidFill>
                <a:srgbClr val="000000"/>
              </a:solidFill>
              <a:latin typeface="Comic Sans MS" panose="030F0702030302020204" pitchFamily="66" charset="0"/>
              <a:ea typeface="Calibri"/>
              <a:cs typeface="Calibri"/>
            </a:endParaRPr>
          </a:p>
          <a:p>
            <a:pPr marL="457200" indent="-457200">
              <a:spcAft>
                <a:spcPts val="45"/>
              </a:spcAft>
              <a:buFont typeface="Wingdings" panose="05000000000000000000" pitchFamily="2" charset="2"/>
              <a:buChar char="Ø"/>
            </a:pPr>
            <a:r>
              <a:rPr lang="sl-SI" sz="2800" b="1" dirty="0">
                <a:solidFill>
                  <a:srgbClr val="000000"/>
                </a:solidFill>
                <a:latin typeface="Comic Sans MS" panose="030F0702030302020204" pitchFamily="66" charset="0"/>
                <a:ea typeface="Calibri"/>
                <a:cs typeface="Calibri"/>
              </a:rPr>
              <a:t>varnostni listi s 16-</a:t>
            </a:r>
            <a:r>
              <a:rPr lang="sl-SI" sz="2800" b="1" dirty="0" err="1">
                <a:solidFill>
                  <a:srgbClr val="000000"/>
                </a:solidFill>
                <a:latin typeface="Comic Sans MS" panose="030F0702030302020204" pitchFamily="66" charset="0"/>
                <a:ea typeface="Calibri"/>
                <a:cs typeface="Calibri"/>
              </a:rPr>
              <a:t>imi</a:t>
            </a:r>
            <a:r>
              <a:rPr lang="sl-SI" sz="2800" b="1" dirty="0">
                <a:solidFill>
                  <a:srgbClr val="000000"/>
                </a:solidFill>
                <a:latin typeface="Comic Sans MS" panose="030F0702030302020204" pitchFamily="66" charset="0"/>
                <a:ea typeface="Calibri"/>
                <a:cs typeface="Calibri"/>
              </a:rPr>
              <a:t> poglavji</a:t>
            </a:r>
            <a:r>
              <a:rPr lang="sl-SI" sz="2800" b="1" dirty="0" smtClean="0">
                <a:solidFill>
                  <a:srgbClr val="000000"/>
                </a:solidFill>
                <a:latin typeface="Comic Sans MS" panose="030F0702030302020204" pitchFamily="66" charset="0"/>
                <a:ea typeface="Calibri"/>
                <a:cs typeface="Calibri"/>
              </a:rPr>
              <a:t>;</a:t>
            </a:r>
          </a:p>
          <a:p>
            <a:pPr>
              <a:spcAft>
                <a:spcPts val="45"/>
              </a:spcAft>
            </a:pPr>
            <a:r>
              <a:rPr lang="sl-SI" sz="1400" b="1" dirty="0" smtClean="0">
                <a:solidFill>
                  <a:srgbClr val="000000"/>
                </a:solidFill>
                <a:latin typeface="Comic Sans MS" panose="030F0702030302020204" pitchFamily="66" charset="0"/>
                <a:ea typeface="Calibri"/>
                <a:cs typeface="Calibri"/>
              </a:rPr>
              <a:t> </a:t>
            </a:r>
            <a:endParaRPr lang="sl-SI" sz="1400" b="1" dirty="0">
              <a:solidFill>
                <a:srgbClr val="000000"/>
              </a:solidFill>
              <a:latin typeface="Comic Sans MS" panose="030F0702030302020204" pitchFamily="66" charset="0"/>
              <a:ea typeface="Calibri"/>
              <a:cs typeface="Calibri"/>
            </a:endParaRPr>
          </a:p>
          <a:p>
            <a:pPr marL="457200" indent="-457200">
              <a:spcAft>
                <a:spcPts val="45"/>
              </a:spcAft>
              <a:buFont typeface="Wingdings" panose="05000000000000000000" pitchFamily="2" charset="2"/>
              <a:buChar char="Ø"/>
            </a:pPr>
            <a:r>
              <a:rPr lang="sl-SI" sz="2800" b="1" dirty="0">
                <a:solidFill>
                  <a:srgbClr val="000000"/>
                </a:solidFill>
                <a:latin typeface="Comic Sans MS" panose="030F0702030302020204" pitchFamily="66" charset="0"/>
                <a:ea typeface="Calibri"/>
                <a:cs typeface="Calibri"/>
              </a:rPr>
              <a:t>posodabljanje in vzdrževanje GHS-ja s strani pododbora Združenih narodov</a:t>
            </a:r>
            <a:r>
              <a:rPr lang="sl-SI" sz="2800" b="1" dirty="0" smtClean="0">
                <a:solidFill>
                  <a:srgbClr val="000000"/>
                </a:solidFill>
                <a:latin typeface="Comic Sans MS" panose="030F0702030302020204" pitchFamily="66" charset="0"/>
                <a:ea typeface="Calibri"/>
                <a:cs typeface="Calibri"/>
              </a:rPr>
              <a:t>;</a:t>
            </a:r>
          </a:p>
          <a:p>
            <a:pPr>
              <a:spcAft>
                <a:spcPts val="45"/>
              </a:spcAft>
            </a:pPr>
            <a:r>
              <a:rPr lang="sl-SI" sz="1400" b="1" dirty="0" smtClean="0">
                <a:solidFill>
                  <a:srgbClr val="000000"/>
                </a:solidFill>
                <a:latin typeface="Comic Sans MS" panose="030F0702030302020204" pitchFamily="66" charset="0"/>
                <a:ea typeface="Calibri"/>
                <a:cs typeface="Calibri"/>
              </a:rPr>
              <a:t> </a:t>
            </a:r>
            <a:endParaRPr lang="sl-SI" sz="1400" b="1" dirty="0">
              <a:solidFill>
                <a:srgbClr val="000000"/>
              </a:solidFill>
              <a:latin typeface="Comic Sans MS" panose="030F0702030302020204" pitchFamily="66" charset="0"/>
              <a:ea typeface="Calibri"/>
              <a:cs typeface="Calibri"/>
            </a:endParaRPr>
          </a:p>
          <a:p>
            <a:pPr marL="457200" indent="-457200">
              <a:spcAft>
                <a:spcPts val="0"/>
              </a:spcAft>
              <a:buFont typeface="Wingdings" panose="05000000000000000000" pitchFamily="2" charset="2"/>
              <a:buChar char="Ø"/>
            </a:pPr>
            <a:r>
              <a:rPr lang="sl-SI" sz="2800" b="1" dirty="0">
                <a:solidFill>
                  <a:srgbClr val="000000"/>
                </a:solidFill>
                <a:latin typeface="Comic Sans MS" panose="030F0702030302020204" pitchFamily="66" charset="0"/>
                <a:ea typeface="Calibri"/>
                <a:cs typeface="Calibri"/>
              </a:rPr>
              <a:t>odgovornost proizvajalcev in dobaviteljev za pripravo in razdeljevanje potrebnih informacij. </a:t>
            </a:r>
          </a:p>
        </p:txBody>
      </p:sp>
    </p:spTree>
    <p:extLst>
      <p:ext uri="{BB962C8B-B14F-4D97-AF65-F5344CB8AC3E}">
        <p14:creationId xmlns:p14="http://schemas.microsoft.com/office/powerpoint/2010/main" val="392994090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body" idx="4294967295"/>
          </p:nvPr>
        </p:nvSpPr>
        <p:spPr>
          <a:xfrm>
            <a:off x="0" y="115888"/>
            <a:ext cx="8785225" cy="6481762"/>
          </a:xfrm>
        </p:spPr>
        <p:style>
          <a:lnRef idx="1">
            <a:schemeClr val="accent2"/>
          </a:lnRef>
          <a:fillRef idx="2">
            <a:schemeClr val="accent2"/>
          </a:fillRef>
          <a:effectRef idx="1">
            <a:schemeClr val="accent2"/>
          </a:effectRef>
          <a:fontRef idx="minor">
            <a:schemeClr val="dk1"/>
          </a:fontRef>
        </p:style>
        <p:txBody>
          <a:bodyPr/>
          <a:lstStyle/>
          <a:p>
            <a:pPr marL="0" indent="0" algn="ctr">
              <a:buNone/>
            </a:pPr>
            <a:r>
              <a:rPr lang="sl-SI" altLang="zh-CN" sz="2400" b="1" dirty="0">
                <a:latin typeface="Comic Sans MS" panose="030F0702030302020204" pitchFamily="66" charset="0"/>
              </a:rPr>
              <a:t>Shematsko lahko to prikažemo s štirimi koraki</a:t>
            </a:r>
            <a:endParaRPr lang="sl-SI" sz="2400" b="1" dirty="0">
              <a:latin typeface="Comic Sans MS" panose="030F0702030302020204" pitchFamily="66" charset="0"/>
            </a:endParaRPr>
          </a:p>
          <a:p>
            <a:pPr marL="0" indent="0" eaLnBrk="1" hangingPunct="1">
              <a:buNone/>
            </a:pPr>
            <a:endParaRPr lang="sl-SI" altLang="zh-CN" sz="1400" b="1" dirty="0" smtClean="0">
              <a:solidFill>
                <a:srgbClr val="0000FF"/>
              </a:solidFill>
              <a:latin typeface="Comic Sans MS" panose="030F0702030302020204" pitchFamily="66" charset="0"/>
            </a:endParaRPr>
          </a:p>
          <a:p>
            <a:pPr marL="609600" indent="-609600" eaLnBrk="1" hangingPunct="1"/>
            <a:r>
              <a:rPr lang="sl-SI" altLang="zh-CN" sz="2000" b="1" dirty="0" smtClean="0">
                <a:solidFill>
                  <a:srgbClr val="0000FF"/>
                </a:solidFill>
                <a:latin typeface="Comic Sans MS" panose="030F0702030302020204" pitchFamily="66" charset="0"/>
              </a:rPr>
              <a:t>Prvi korak: </a:t>
            </a:r>
            <a:r>
              <a:rPr lang="sl-SI" altLang="zh-CN" sz="2000" b="1" dirty="0" smtClean="0">
                <a:latin typeface="Comic Sans MS" panose="030F0702030302020204" pitchFamily="66" charset="0"/>
              </a:rPr>
              <a:t>odstranitev nevarnosti: to pomeni, zmanjšati emisije in s tem sevanje hrupa v prostor in okolico.</a:t>
            </a:r>
          </a:p>
          <a:p>
            <a:pPr marL="0" indent="0" eaLnBrk="1" hangingPunct="1">
              <a:buNone/>
            </a:pPr>
            <a:r>
              <a:rPr lang="sl-SI" altLang="zh-CN" sz="1200" b="1" dirty="0" smtClean="0">
                <a:latin typeface="Comic Sans MS" panose="030F0702030302020204" pitchFamily="66" charset="0"/>
              </a:rPr>
              <a:t> </a:t>
            </a:r>
          </a:p>
          <a:p>
            <a:pPr marL="609600" indent="-609600" eaLnBrk="1" hangingPunct="1"/>
            <a:r>
              <a:rPr lang="sl-SI" altLang="zh-CN" sz="2000" b="1" dirty="0" smtClean="0">
                <a:solidFill>
                  <a:srgbClr val="0000FF"/>
                </a:solidFill>
                <a:latin typeface="Comic Sans MS" panose="030F0702030302020204" pitchFamily="66" charset="0"/>
              </a:rPr>
              <a:t>Drugi korak:</a:t>
            </a:r>
            <a:r>
              <a:rPr lang="sl-SI" altLang="zh-CN" sz="2000" b="1" dirty="0" smtClean="0">
                <a:latin typeface="Comic Sans MS" panose="030F0702030302020204" pitchFamily="66" charset="0"/>
              </a:rPr>
              <a:t> izolirati nevarnosti: preučimo možnost dušenja oz. širjenja hrupa pri viru. </a:t>
            </a:r>
          </a:p>
          <a:p>
            <a:pPr marL="609600" indent="-609600" eaLnBrk="1" hangingPunct="1"/>
            <a:endParaRPr lang="sl-SI" altLang="zh-CN" sz="1200" b="1" dirty="0" smtClean="0">
              <a:latin typeface="Comic Sans MS" panose="030F0702030302020204" pitchFamily="66" charset="0"/>
            </a:endParaRPr>
          </a:p>
          <a:p>
            <a:pPr marL="609600" indent="-609600" eaLnBrk="1" hangingPunct="1"/>
            <a:r>
              <a:rPr lang="sl-SI" altLang="zh-CN" sz="2000" b="1" dirty="0" smtClean="0">
                <a:solidFill>
                  <a:srgbClr val="0000FF"/>
                </a:solidFill>
                <a:latin typeface="Comic Sans MS" panose="030F0702030302020204" pitchFamily="66" charset="0"/>
              </a:rPr>
              <a:t>Tretji korak: </a:t>
            </a:r>
            <a:r>
              <a:rPr lang="sl-SI" altLang="zh-CN" sz="2000" b="1" dirty="0" smtClean="0">
                <a:latin typeface="Comic Sans MS" panose="030F0702030302020204" pitchFamily="66" charset="0"/>
              </a:rPr>
              <a:t>naredimo, če prejšnji ukrepi niso izvedljivi. </a:t>
            </a:r>
          </a:p>
          <a:p>
            <a:pPr marL="0" indent="0" eaLnBrk="1" hangingPunct="1">
              <a:buNone/>
            </a:pPr>
            <a:endParaRPr lang="sl-SI" altLang="zh-CN" sz="1200" b="1" dirty="0" smtClean="0">
              <a:latin typeface="Comic Sans MS" panose="030F0702030302020204" pitchFamily="66" charset="0"/>
            </a:endParaRPr>
          </a:p>
          <a:p>
            <a:pPr marL="609600" indent="-609600" eaLnBrk="1" hangingPunct="1"/>
            <a:r>
              <a:rPr lang="sl-SI" altLang="zh-CN" sz="2000" b="1" dirty="0" smtClean="0">
                <a:solidFill>
                  <a:srgbClr val="0000FF"/>
                </a:solidFill>
                <a:latin typeface="Comic Sans MS" panose="030F0702030302020204" pitchFamily="66" charset="0"/>
              </a:rPr>
              <a:t>Četrti korak </a:t>
            </a:r>
            <a:r>
              <a:rPr lang="sl-SI" altLang="zh-CN" sz="2000" b="1" dirty="0" smtClean="0">
                <a:latin typeface="Comic Sans MS" panose="030F0702030302020204" pitchFamily="66" charset="0"/>
              </a:rPr>
              <a:t>naredimo takrat, ko si izčrpali vse možnosti: tehnične, prostorske in organizacijske. </a:t>
            </a:r>
          </a:p>
          <a:p>
            <a:pPr marL="0" indent="0" eaLnBrk="1" hangingPunct="1">
              <a:buNone/>
            </a:pPr>
            <a:endParaRPr lang="sl-SI" altLang="zh-CN" sz="2000" b="1" dirty="0" smtClean="0">
              <a:latin typeface="Comic Sans MS" panose="030F0702030302020204" pitchFamily="66" charset="0"/>
            </a:endParaRPr>
          </a:p>
          <a:p>
            <a:pPr marL="0" indent="0" eaLnBrk="1" hangingPunct="1">
              <a:buNone/>
            </a:pPr>
            <a:r>
              <a:rPr lang="sl-SI" altLang="zh-CN" sz="2000" b="1" dirty="0" smtClean="0">
                <a:solidFill>
                  <a:srgbClr val="0000FF"/>
                </a:solidFill>
                <a:latin typeface="Comic Sans MS" panose="030F0702030302020204" pitchFamily="66" charset="0"/>
              </a:rPr>
              <a:t>Zavarujemo delavca, ki dela </a:t>
            </a:r>
          </a:p>
          <a:p>
            <a:pPr marL="0" indent="0" eaLnBrk="1" hangingPunct="1">
              <a:buNone/>
            </a:pPr>
            <a:r>
              <a:rPr lang="sl-SI" altLang="zh-CN" sz="2000" b="1" dirty="0" smtClean="0">
                <a:solidFill>
                  <a:srgbClr val="0000FF"/>
                </a:solidFill>
                <a:latin typeface="Comic Sans MS" panose="030F0702030302020204" pitchFamily="66" charset="0"/>
              </a:rPr>
              <a:t>pri prehrupnem stroju; v </a:t>
            </a:r>
          </a:p>
          <a:p>
            <a:pPr marL="0" indent="0" eaLnBrk="1" hangingPunct="1">
              <a:buNone/>
            </a:pPr>
            <a:r>
              <a:rPr lang="sl-SI" altLang="zh-CN" sz="2000" b="1" dirty="0" smtClean="0">
                <a:solidFill>
                  <a:srgbClr val="0000FF"/>
                </a:solidFill>
                <a:latin typeface="Comic Sans MS" panose="030F0702030302020204" pitchFamily="66" charset="0"/>
              </a:rPr>
              <a:t>našem primeru z osebno </a:t>
            </a:r>
          </a:p>
          <a:p>
            <a:pPr marL="0" indent="0" eaLnBrk="1" hangingPunct="1">
              <a:buNone/>
            </a:pPr>
            <a:r>
              <a:rPr lang="sl-SI" altLang="zh-CN" sz="2000" b="1" dirty="0" smtClean="0">
                <a:solidFill>
                  <a:srgbClr val="0000FF"/>
                </a:solidFill>
                <a:latin typeface="Comic Sans MS" panose="030F0702030302020204" pitchFamily="66" charset="0"/>
              </a:rPr>
              <a:t>varovalno opremo proti hrupu,</a:t>
            </a:r>
          </a:p>
          <a:p>
            <a:pPr marL="0" indent="0" eaLnBrk="1" hangingPunct="1">
              <a:buNone/>
            </a:pPr>
            <a:r>
              <a:rPr lang="sl-SI" altLang="zh-CN" sz="2000" b="1" dirty="0" smtClean="0">
                <a:solidFill>
                  <a:srgbClr val="0000FF"/>
                </a:solidFill>
                <a:latin typeface="Comic Sans MS" panose="030F0702030302020204" pitchFamily="66" charset="0"/>
              </a:rPr>
              <a:t> npr. z naušniki.</a:t>
            </a:r>
            <a:endParaRPr lang="sl-SI" sz="2000" b="1" dirty="0" smtClean="0">
              <a:solidFill>
                <a:srgbClr val="0000FF"/>
              </a:solidFill>
              <a:latin typeface="Comic Sans MS" panose="030F0702030302020204" pitchFamily="66" charset="0"/>
            </a:endParaRPr>
          </a:p>
        </p:txBody>
      </p:sp>
      <p:pic>
        <p:nvPicPr>
          <p:cNvPr id="3" name="Picture 3"/>
          <p:cNvPicPr>
            <a:picLocks noChangeAspect="1" noChangeArrowheads="1"/>
          </p:cNvPicPr>
          <p:nvPr/>
        </p:nvPicPr>
        <p:blipFill>
          <a:blip r:embed="rId3" cstate="print"/>
          <a:srcRect/>
          <a:stretch>
            <a:fillRect/>
          </a:stretch>
        </p:blipFill>
        <p:spPr bwMode="auto">
          <a:xfrm>
            <a:off x="4203795" y="3861048"/>
            <a:ext cx="4748957" cy="2804146"/>
          </a:xfrm>
          <a:prstGeom prst="rect">
            <a:avLst/>
          </a:prstGeom>
          <a:noFill/>
          <a:ln w="9525">
            <a:noFill/>
            <a:miter lim="800000"/>
            <a:headEnd/>
            <a:tailEnd/>
          </a:ln>
        </p:spPr>
      </p:pic>
    </p:spTree>
    <p:extLst>
      <p:ext uri="{BB962C8B-B14F-4D97-AF65-F5344CB8AC3E}">
        <p14:creationId xmlns:p14="http://schemas.microsoft.com/office/powerpoint/2010/main" val="333726142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body" idx="4294967295"/>
          </p:nvPr>
        </p:nvSpPr>
        <p:spPr>
          <a:xfrm>
            <a:off x="430213" y="188913"/>
            <a:ext cx="8713787" cy="6480175"/>
          </a:xfrm>
        </p:spPr>
        <p:style>
          <a:lnRef idx="1">
            <a:schemeClr val="accent2"/>
          </a:lnRef>
          <a:fillRef idx="2">
            <a:schemeClr val="accent2"/>
          </a:fillRef>
          <a:effectRef idx="1">
            <a:schemeClr val="accent2"/>
          </a:effectRef>
          <a:fontRef idx="minor">
            <a:schemeClr val="dk1"/>
          </a:fontRef>
        </p:style>
        <p:txBody>
          <a:bodyPr>
            <a:noAutofit/>
          </a:bodyPr>
          <a:lstStyle/>
          <a:p>
            <a:pPr marL="457200" lvl="1" indent="0" algn="ctr" eaLnBrk="1" hangingPunct="1">
              <a:buNone/>
            </a:pPr>
            <a:r>
              <a:rPr lang="sl-SI" altLang="zh-CN" sz="2000" b="1" dirty="0" smtClean="0">
                <a:latin typeface="Comic Sans MS" panose="030F0702030302020204" pitchFamily="66" charset="0"/>
              </a:rPr>
              <a:t>KATEGORIJE OSEBNE VAROVALNE OPREME</a:t>
            </a:r>
          </a:p>
          <a:p>
            <a:pPr marL="457200" lvl="1" indent="0" algn="ctr" eaLnBrk="1" hangingPunct="1">
              <a:buNone/>
            </a:pPr>
            <a:endParaRPr lang="sl-SI" altLang="zh-CN" sz="1200" b="1" dirty="0" smtClean="0">
              <a:latin typeface="Comic Sans MS" panose="030F0702030302020204" pitchFamily="66" charset="0"/>
            </a:endParaRPr>
          </a:p>
          <a:p>
            <a:pPr lvl="2" eaLnBrk="1" hangingPunct="1">
              <a:buFont typeface="Wingdings" panose="05000000000000000000" pitchFamily="2" charset="2"/>
              <a:buChar char="Ø"/>
            </a:pPr>
            <a:r>
              <a:rPr lang="sl-SI" altLang="zh-CN" b="1" dirty="0" smtClean="0">
                <a:latin typeface="Comic Sans MS" panose="030F0702030302020204" pitchFamily="66" charset="0"/>
              </a:rPr>
              <a:t> Osebna varovalna oprema kategorije I</a:t>
            </a:r>
          </a:p>
          <a:p>
            <a:pPr marL="914400" lvl="2" indent="0" eaLnBrk="1" hangingPunct="1">
              <a:buNone/>
            </a:pPr>
            <a:endParaRPr lang="sl-SI" altLang="zh-CN" b="1" dirty="0" smtClean="0">
              <a:latin typeface="Comic Sans MS" panose="030F0702030302020204" pitchFamily="66" charset="0"/>
            </a:endParaRPr>
          </a:p>
          <a:p>
            <a:pPr marL="0" indent="0">
              <a:buNone/>
            </a:pPr>
            <a:r>
              <a:rPr lang="sl-SI" altLang="zh-CN" sz="2400" b="1" dirty="0" smtClean="0">
                <a:latin typeface="Comic Sans MS" panose="030F0702030302020204" pitchFamily="66" charset="0"/>
              </a:rPr>
              <a:t>To je osebna varovalna oprema, ki uporabnika varuje pred minimalnimi tveganji in uporabnik lahko sam oceni </a:t>
            </a:r>
            <a:r>
              <a:rPr lang="sl-SI" altLang="zh-CN" sz="2400" b="1" dirty="0">
                <a:latin typeface="Comic Sans MS" panose="030F0702030302020204" pitchFamily="66" charset="0"/>
              </a:rPr>
              <a:t>stopnjo </a:t>
            </a:r>
            <a:r>
              <a:rPr lang="sl-SI" altLang="zh-CN" sz="2400" b="1" dirty="0" smtClean="0">
                <a:latin typeface="Comic Sans MS" panose="030F0702030302020204" pitchFamily="66" charset="0"/>
              </a:rPr>
              <a:t>potrebnega varovanja </a:t>
            </a:r>
            <a:r>
              <a:rPr lang="sl-SI" altLang="zh-CN" sz="2400" b="1" dirty="0">
                <a:latin typeface="Comic Sans MS" panose="030F0702030302020204" pitchFamily="66" charset="0"/>
              </a:rPr>
              <a:t>pred minimalnimi </a:t>
            </a:r>
            <a:r>
              <a:rPr lang="sl-SI" altLang="zh-CN" sz="2400" b="1" dirty="0" smtClean="0">
                <a:latin typeface="Comic Sans MS" panose="030F0702030302020204" pitchFamily="66" charset="0"/>
              </a:rPr>
              <a:t>tveganji.</a:t>
            </a:r>
          </a:p>
          <a:p>
            <a:pPr marL="0" indent="0">
              <a:buNone/>
            </a:pPr>
            <a:endParaRPr lang="sl-SI" altLang="zh-CN" sz="2400" b="1" dirty="0" smtClean="0">
              <a:latin typeface="Comic Sans MS" panose="030F0702030302020204" pitchFamily="66" charset="0"/>
            </a:endParaRPr>
          </a:p>
          <a:p>
            <a:pPr marL="0" indent="0" eaLnBrk="1" hangingPunct="1">
              <a:buNone/>
            </a:pPr>
            <a:r>
              <a:rPr lang="sl-SI" altLang="zh-CN" sz="2400" b="1" dirty="0" smtClean="0">
                <a:latin typeface="Comic Sans MS" panose="030F0702030302020204" pitchFamily="66" charset="0"/>
              </a:rPr>
              <a:t>Gre za varovanje pred:</a:t>
            </a:r>
          </a:p>
          <a:p>
            <a:pPr marL="0" indent="0" eaLnBrk="1" hangingPunct="1">
              <a:buNone/>
            </a:pPr>
            <a:r>
              <a:rPr lang="sl-SI" altLang="zh-CN" sz="1400" b="1" dirty="0" smtClean="0">
                <a:latin typeface="Comic Sans MS" panose="030F0702030302020204" pitchFamily="66" charset="0"/>
              </a:rPr>
              <a:t> </a:t>
            </a:r>
          </a:p>
          <a:p>
            <a:pPr eaLnBrk="1" hangingPunct="1"/>
            <a:r>
              <a:rPr lang="sl-SI" altLang="zh-CN" sz="2000" b="1" dirty="0" smtClean="0">
                <a:latin typeface="Comic Sans MS" panose="030F0702030302020204" pitchFamily="66" charset="0"/>
              </a:rPr>
              <a:t>površinskimi mehanskimi poškodbami; </a:t>
            </a:r>
          </a:p>
          <a:p>
            <a:pPr eaLnBrk="1" hangingPunct="1"/>
            <a:r>
              <a:rPr lang="sl-SI" altLang="zh-CN" sz="2000" b="1" dirty="0" smtClean="0">
                <a:latin typeface="Comic Sans MS" panose="030F0702030302020204" pitchFamily="66" charset="0"/>
              </a:rPr>
              <a:t>čistilnimi sredstvi z blagim delovanjem; </a:t>
            </a:r>
          </a:p>
          <a:p>
            <a:pPr eaLnBrk="1" hangingPunct="1"/>
            <a:r>
              <a:rPr lang="sl-SI" altLang="zh-CN" sz="2000" b="1" dirty="0" smtClean="0">
                <a:latin typeface="Comic Sans MS" panose="030F0702030302020204" pitchFamily="66" charset="0"/>
              </a:rPr>
              <a:t>tveganji, s katerimi se srečujemo pri ravnanju z vročimi elementi, pri katerih uporabnik ni izpostavljen temperaturi večji od 50°C; atmosferskimi dejavniki, ki niso niti izjemni niti ekstremni; </a:t>
            </a:r>
          </a:p>
          <a:p>
            <a:pPr eaLnBrk="1" hangingPunct="1"/>
            <a:r>
              <a:rPr lang="sl-SI" altLang="zh-CN" sz="2000" b="1" dirty="0" smtClean="0">
                <a:latin typeface="Comic Sans MS" panose="030F0702030302020204" pitchFamily="66" charset="0"/>
              </a:rPr>
              <a:t>manjšimi udarci in vibracijami, ki ne prizadenejo vitalnih delov telesa in njihovi učinki ne povzročajo nepopravljive poškodbe organizma, in sončnimi žarki.</a:t>
            </a:r>
          </a:p>
          <a:p>
            <a:pPr marL="0" indent="0" eaLnBrk="1" hangingPunct="1">
              <a:buNone/>
            </a:pPr>
            <a:endParaRPr lang="sl-SI" altLang="zh-CN" sz="2400" b="1" dirty="0" smtClean="0">
              <a:latin typeface="Comic Sans MS" panose="030F0702030302020204" pitchFamily="66" charset="0"/>
            </a:endParaRPr>
          </a:p>
        </p:txBody>
      </p:sp>
    </p:spTree>
    <p:extLst>
      <p:ext uri="{BB962C8B-B14F-4D97-AF65-F5344CB8AC3E}">
        <p14:creationId xmlns:p14="http://schemas.microsoft.com/office/powerpoint/2010/main" val="410588155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88640"/>
            <a:ext cx="8928992" cy="587853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1257300" lvl="2" indent="-342900" algn="ctr">
              <a:buFont typeface="Wingdings" panose="05000000000000000000" pitchFamily="2" charset="2"/>
              <a:buChar char="Ø"/>
            </a:pPr>
            <a:r>
              <a:rPr lang="sl-SI" altLang="zh-CN" sz="2200" b="1" dirty="0">
                <a:solidFill>
                  <a:srgbClr val="0000FF"/>
                </a:solidFill>
                <a:latin typeface="Comic Sans MS" panose="030F0702030302020204" pitchFamily="66" charset="0"/>
              </a:rPr>
              <a:t>Osebna varovalna oprema kategorije </a:t>
            </a:r>
            <a:r>
              <a:rPr lang="sl-SI" altLang="zh-CN" sz="2200" b="1" dirty="0" smtClean="0">
                <a:solidFill>
                  <a:srgbClr val="0000FF"/>
                </a:solidFill>
                <a:latin typeface="Comic Sans MS" panose="030F0702030302020204" pitchFamily="66" charset="0"/>
              </a:rPr>
              <a:t>II (navadna</a:t>
            </a:r>
            <a:r>
              <a:rPr lang="sl-SI" altLang="zh-CN" sz="2200" b="1" dirty="0">
                <a:solidFill>
                  <a:srgbClr val="0000FF"/>
                </a:solidFill>
                <a:latin typeface="Comic Sans MS" panose="030F0702030302020204" pitchFamily="66" charset="0"/>
              </a:rPr>
              <a:t>) </a:t>
            </a:r>
          </a:p>
          <a:p>
            <a:pPr marL="609600" indent="-609600" algn="ctr"/>
            <a:endParaRPr lang="sl-SI" altLang="zh-CN" sz="2200" b="1" dirty="0" smtClean="0">
              <a:latin typeface="Comic Sans MS" panose="030F0702030302020204" pitchFamily="66" charset="0"/>
            </a:endParaRPr>
          </a:p>
          <a:p>
            <a:pPr marL="609600" indent="-609600">
              <a:buFont typeface="Arial" panose="020B0604020202020204" pitchFamily="34" charset="0"/>
              <a:buChar char="•"/>
            </a:pPr>
            <a:r>
              <a:rPr lang="sl-SI" altLang="zh-CN" sz="2200" b="1" dirty="0" smtClean="0">
                <a:latin typeface="Comic Sans MS" panose="030F0702030302020204" pitchFamily="66" charset="0"/>
              </a:rPr>
              <a:t>Osebna </a:t>
            </a:r>
            <a:r>
              <a:rPr lang="sl-SI" altLang="zh-CN" sz="2200" b="1" dirty="0">
                <a:latin typeface="Comic Sans MS" panose="030F0702030302020204" pitchFamily="66" charset="0"/>
              </a:rPr>
              <a:t>varovalna oprema kategorije II </a:t>
            </a:r>
            <a:r>
              <a:rPr lang="sl-SI" altLang="zh-CN" sz="2200" b="1" dirty="0" smtClean="0">
                <a:latin typeface="Comic Sans MS" panose="030F0702030302020204" pitchFamily="66" charset="0"/>
              </a:rPr>
              <a:t>je </a:t>
            </a:r>
            <a:r>
              <a:rPr lang="sl-SI" altLang="zh-CN" sz="2200" b="1" dirty="0">
                <a:latin typeface="Comic Sans MS" panose="030F0702030302020204" pitchFamily="66" charset="0"/>
              </a:rPr>
              <a:t>tista, ki ne spada v kategorijo I ali III. </a:t>
            </a:r>
            <a:endParaRPr lang="sl-SI" altLang="zh-CN" sz="2200" b="1" dirty="0" smtClean="0">
              <a:latin typeface="Comic Sans MS" panose="030F0702030302020204" pitchFamily="66" charset="0"/>
            </a:endParaRPr>
          </a:p>
          <a:p>
            <a:endParaRPr lang="sl-SI" altLang="zh-CN" sz="2200" b="1" dirty="0">
              <a:latin typeface="Comic Sans MS" panose="030F0702030302020204" pitchFamily="66" charset="0"/>
            </a:endParaRPr>
          </a:p>
          <a:p>
            <a:pPr marL="1371600" lvl="2" indent="-457200" algn="ctr">
              <a:buFont typeface="Wingdings" panose="05000000000000000000" pitchFamily="2" charset="2"/>
              <a:buChar char="Ø"/>
            </a:pPr>
            <a:r>
              <a:rPr lang="sl-SI" altLang="zh-CN" sz="2200" b="1" dirty="0">
                <a:solidFill>
                  <a:srgbClr val="0000FF"/>
                </a:solidFill>
                <a:latin typeface="Comic Sans MS" panose="030F0702030302020204" pitchFamily="66" charset="0"/>
              </a:rPr>
              <a:t>Osebna varovalna oprema kategorije </a:t>
            </a:r>
            <a:r>
              <a:rPr lang="sl-SI" altLang="zh-CN" sz="2200" b="1" dirty="0" smtClean="0">
                <a:solidFill>
                  <a:srgbClr val="0000FF"/>
                </a:solidFill>
                <a:latin typeface="Comic Sans MS" panose="030F0702030302020204" pitchFamily="66" charset="0"/>
              </a:rPr>
              <a:t>III (</a:t>
            </a:r>
            <a:r>
              <a:rPr lang="sl-SI" altLang="zh-CN" sz="2200" b="1" dirty="0">
                <a:solidFill>
                  <a:srgbClr val="0000FF"/>
                </a:solidFill>
                <a:latin typeface="Comic Sans MS" panose="030F0702030302020204" pitchFamily="66" charset="0"/>
              </a:rPr>
              <a:t>zahtevna) </a:t>
            </a:r>
            <a:endParaRPr lang="sl-SI" altLang="zh-CN" sz="2200" b="1" dirty="0" smtClean="0">
              <a:solidFill>
                <a:srgbClr val="0000FF"/>
              </a:solidFill>
              <a:latin typeface="Comic Sans MS" panose="030F0702030302020204" pitchFamily="66" charset="0"/>
            </a:endParaRPr>
          </a:p>
          <a:p>
            <a:pPr marL="1371600" lvl="2" indent="-457200">
              <a:buFont typeface="Wingdings" panose="05000000000000000000" pitchFamily="2" charset="2"/>
              <a:buChar char="Ø"/>
            </a:pPr>
            <a:endParaRPr lang="sl-SI" altLang="zh-CN" sz="2200" b="1" dirty="0">
              <a:latin typeface="Comic Sans MS" panose="030F0702030302020204" pitchFamily="66" charset="0"/>
            </a:endParaRPr>
          </a:p>
          <a:p>
            <a:pPr marL="609600" indent="-609600" algn="ctr"/>
            <a:r>
              <a:rPr lang="sl-SI" altLang="zh-CN" sz="2200" b="1" dirty="0" smtClean="0">
                <a:solidFill>
                  <a:srgbClr val="008000"/>
                </a:solidFill>
                <a:latin typeface="Comic Sans MS" panose="030F0702030302020204" pitchFamily="66" charset="0"/>
              </a:rPr>
              <a:t>V to kategorija sodijo filtrirne </a:t>
            </a:r>
            <a:r>
              <a:rPr lang="sl-SI" altLang="zh-CN" sz="2200" b="1" dirty="0">
                <a:solidFill>
                  <a:srgbClr val="008000"/>
                </a:solidFill>
                <a:latin typeface="Comic Sans MS" panose="030F0702030302020204" pitchFamily="66" charset="0"/>
              </a:rPr>
              <a:t>dihalne naprave za varovanje: </a:t>
            </a:r>
            <a:endParaRPr lang="sl-SI" altLang="zh-CN" sz="2200" b="1" dirty="0" smtClean="0">
              <a:solidFill>
                <a:srgbClr val="008000"/>
              </a:solidFill>
              <a:latin typeface="Comic Sans MS" panose="030F0702030302020204" pitchFamily="66" charset="0"/>
            </a:endParaRPr>
          </a:p>
          <a:p>
            <a:pPr marL="609600" indent="-609600"/>
            <a:endParaRPr lang="sl-SI" altLang="zh-CN" sz="2200" b="1" dirty="0" smtClean="0">
              <a:latin typeface="Comic Sans MS" panose="030F0702030302020204" pitchFamily="66" charset="0"/>
            </a:endParaRPr>
          </a:p>
          <a:p>
            <a:pPr marL="609600" indent="-609600">
              <a:buFont typeface="Arial" panose="020B0604020202020204" pitchFamily="34" charset="0"/>
              <a:buChar char="•"/>
            </a:pPr>
            <a:r>
              <a:rPr lang="sl-SI" altLang="zh-CN" sz="2200" b="1" dirty="0" smtClean="0">
                <a:latin typeface="Comic Sans MS" panose="030F0702030302020204" pitchFamily="66" charset="0"/>
              </a:rPr>
              <a:t>pred </a:t>
            </a:r>
            <a:r>
              <a:rPr lang="sl-SI" altLang="zh-CN" sz="2200" b="1" dirty="0">
                <a:latin typeface="Comic Sans MS" panose="030F0702030302020204" pitchFamily="66" charset="0"/>
              </a:rPr>
              <a:t>organskimi hlapi, </a:t>
            </a:r>
            <a:r>
              <a:rPr lang="sl-SI" altLang="zh-CN" sz="2200" b="1" dirty="0" smtClean="0">
                <a:latin typeface="Comic Sans MS" panose="030F0702030302020204" pitchFamily="66" charset="0"/>
              </a:rPr>
              <a:t>anorganskimi </a:t>
            </a:r>
            <a:r>
              <a:rPr lang="sl-SI" altLang="zh-CN" sz="2200" b="1" dirty="0">
                <a:latin typeface="Comic Sans MS" panose="030F0702030302020204" pitchFamily="66" charset="0"/>
              </a:rPr>
              <a:t>in jedkimi plini, </a:t>
            </a:r>
            <a:r>
              <a:rPr lang="sl-SI" altLang="zh-CN" sz="2200" b="1" dirty="0" err="1" smtClean="0">
                <a:latin typeface="Comic Sans MS" panose="030F0702030302020204" pitchFamily="66" charset="0"/>
              </a:rPr>
              <a:t>amoniakom</a:t>
            </a:r>
            <a:r>
              <a:rPr lang="sl-SI" altLang="zh-CN" sz="2200" b="1" dirty="0">
                <a:latin typeface="Comic Sans MS" panose="030F0702030302020204" pitchFamily="66" charset="0"/>
              </a:rPr>
              <a:t>, </a:t>
            </a:r>
            <a:r>
              <a:rPr lang="sl-SI" altLang="zh-CN" sz="2200" b="1" dirty="0" smtClean="0">
                <a:latin typeface="Comic Sans MS" panose="030F0702030302020204" pitchFamily="66" charset="0"/>
              </a:rPr>
              <a:t>formaldehidom </a:t>
            </a:r>
            <a:r>
              <a:rPr lang="sl-SI" altLang="zh-CN" sz="2200" b="1" dirty="0">
                <a:latin typeface="Comic Sans MS" panose="030F0702030302020204" pitchFamily="66" charset="0"/>
              </a:rPr>
              <a:t>ipd. (v trdnem, plinastem in tekočem stanju); </a:t>
            </a:r>
            <a:endParaRPr lang="sl-SI" altLang="zh-CN" sz="2200" b="1" dirty="0" smtClean="0">
              <a:latin typeface="Comic Sans MS" panose="030F0702030302020204" pitchFamily="66" charset="0"/>
            </a:endParaRPr>
          </a:p>
          <a:p>
            <a:endParaRPr lang="sl-SI" altLang="zh-CN" sz="1200" b="1" dirty="0" smtClean="0">
              <a:latin typeface="Comic Sans MS" panose="030F0702030302020204" pitchFamily="66" charset="0"/>
            </a:endParaRPr>
          </a:p>
          <a:p>
            <a:pPr marL="609600" indent="-609600">
              <a:buFont typeface="Arial" panose="020B0604020202020204" pitchFamily="34" charset="0"/>
              <a:buChar char="•"/>
            </a:pPr>
            <a:r>
              <a:rPr lang="sl-SI" altLang="zh-CN" sz="2200" b="1" dirty="0" smtClean="0">
                <a:latin typeface="Comic Sans MS" panose="030F0702030302020204" pitchFamily="66" charset="0"/>
              </a:rPr>
              <a:t>pred </a:t>
            </a:r>
            <a:r>
              <a:rPr lang="sl-SI" altLang="zh-CN" sz="2200" b="1" dirty="0">
                <a:latin typeface="Comic Sans MS" panose="030F0702030302020204" pitchFamily="66" charset="0"/>
              </a:rPr>
              <a:t>dražilnimi, nevarnimi, strupenimi in radioaktivnimi plini; </a:t>
            </a:r>
            <a:endParaRPr lang="sl-SI" altLang="zh-CN" sz="2200" b="1" dirty="0" smtClean="0">
              <a:latin typeface="Comic Sans MS" panose="030F0702030302020204" pitchFamily="66" charset="0"/>
            </a:endParaRPr>
          </a:p>
          <a:p>
            <a:endParaRPr lang="sl-SI" altLang="zh-CN" sz="1200" b="1" dirty="0" smtClean="0">
              <a:latin typeface="Comic Sans MS" panose="030F0702030302020204" pitchFamily="66" charset="0"/>
            </a:endParaRPr>
          </a:p>
          <a:p>
            <a:pPr marL="342900" indent="-342900">
              <a:buFont typeface="Arial" panose="020B0604020202020204" pitchFamily="34" charset="0"/>
              <a:buChar char="•"/>
            </a:pPr>
            <a:r>
              <a:rPr lang="sl-SI" altLang="zh-CN" sz="2200" b="1" dirty="0" smtClean="0">
                <a:latin typeface="Comic Sans MS" panose="030F0702030302020204" pitchFamily="66" charset="0"/>
              </a:rPr>
              <a:t>  dihalne </a:t>
            </a:r>
            <a:r>
              <a:rPr lang="sl-SI" altLang="zh-CN" sz="2200" b="1" dirty="0">
                <a:latin typeface="Comic Sans MS" panose="030F0702030302020204" pitchFamily="66" charset="0"/>
              </a:rPr>
              <a:t>varovalne naprave, ki omogočajo popolno izolacijo </a:t>
            </a:r>
            <a:endParaRPr lang="sl-SI" altLang="zh-CN" sz="2200" b="1" dirty="0" smtClean="0">
              <a:latin typeface="Comic Sans MS" panose="030F0702030302020204" pitchFamily="66" charset="0"/>
            </a:endParaRPr>
          </a:p>
          <a:p>
            <a:r>
              <a:rPr lang="sl-SI" altLang="zh-CN" sz="2200" b="1" dirty="0">
                <a:latin typeface="Comic Sans MS" panose="030F0702030302020204" pitchFamily="66" charset="0"/>
              </a:rPr>
              <a:t> </a:t>
            </a:r>
            <a:r>
              <a:rPr lang="sl-SI" altLang="zh-CN" sz="2200" b="1" dirty="0" smtClean="0">
                <a:latin typeface="Comic Sans MS" panose="030F0702030302020204" pitchFamily="66" charset="0"/>
              </a:rPr>
              <a:t>    pred ozračjem</a:t>
            </a:r>
            <a:r>
              <a:rPr lang="sl-SI" altLang="zh-CN" sz="2200" b="1" dirty="0">
                <a:latin typeface="Comic Sans MS" panose="030F0702030302020204" pitchFamily="66" charset="0"/>
              </a:rPr>
              <a:t>, vključno s tistimi, ki se uporabljajo pri </a:t>
            </a:r>
            <a:endParaRPr lang="sl-SI" altLang="zh-CN" sz="2200" b="1" dirty="0" smtClean="0">
              <a:latin typeface="Comic Sans MS" panose="030F0702030302020204" pitchFamily="66" charset="0"/>
            </a:endParaRPr>
          </a:p>
          <a:p>
            <a:r>
              <a:rPr lang="sl-SI" altLang="zh-CN" sz="2200" b="1" dirty="0">
                <a:latin typeface="Comic Sans MS" panose="030F0702030302020204" pitchFamily="66" charset="0"/>
              </a:rPr>
              <a:t> </a:t>
            </a:r>
            <a:r>
              <a:rPr lang="sl-SI" altLang="zh-CN" sz="2200" b="1" dirty="0" smtClean="0">
                <a:latin typeface="Comic Sans MS" panose="030F0702030302020204" pitchFamily="66" charset="0"/>
              </a:rPr>
              <a:t>    potapljanju</a:t>
            </a:r>
            <a:r>
              <a:rPr lang="sl-SI" altLang="zh-CN" sz="2200" b="1" dirty="0">
                <a:latin typeface="Comic Sans MS" panose="030F0702030302020204" pitchFamily="66" charset="0"/>
              </a:rPr>
              <a:t>. </a:t>
            </a:r>
            <a:endParaRPr lang="sl-SI" sz="2200" b="1" dirty="0">
              <a:latin typeface="Comic Sans MS" panose="030F0702030302020204" pitchFamily="66" charset="0"/>
            </a:endParaRPr>
          </a:p>
        </p:txBody>
      </p:sp>
    </p:spTree>
    <p:extLst>
      <p:ext uri="{BB962C8B-B14F-4D97-AF65-F5344CB8AC3E}">
        <p14:creationId xmlns:p14="http://schemas.microsoft.com/office/powerpoint/2010/main" val="274063973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body" idx="4294967295"/>
          </p:nvPr>
        </p:nvSpPr>
        <p:spPr>
          <a:xfrm>
            <a:off x="430213" y="188913"/>
            <a:ext cx="8713787" cy="6480175"/>
          </a:xfrm>
        </p:spPr>
        <p:style>
          <a:lnRef idx="1">
            <a:schemeClr val="accent2"/>
          </a:lnRef>
          <a:fillRef idx="2">
            <a:schemeClr val="accent2"/>
          </a:fillRef>
          <a:effectRef idx="1">
            <a:schemeClr val="accent2"/>
          </a:effectRef>
          <a:fontRef idx="minor">
            <a:schemeClr val="dk1"/>
          </a:fontRef>
        </p:style>
        <p:txBody>
          <a:bodyPr/>
          <a:lstStyle/>
          <a:p>
            <a:pPr marL="1371600" lvl="3" indent="0" algn="ctr" eaLnBrk="1" hangingPunct="1">
              <a:buNone/>
            </a:pPr>
            <a:r>
              <a:rPr lang="sl-SI" b="1" dirty="0" smtClean="0">
                <a:latin typeface="Comic Sans MS" panose="030F0702030302020204" pitchFamily="66" charset="0"/>
              </a:rPr>
              <a:t>Oprema za varovanje glave</a:t>
            </a:r>
          </a:p>
        </p:txBody>
      </p:sp>
      <p:sp>
        <p:nvSpPr>
          <p:cNvPr id="161795" name="Rectangle 4"/>
          <p:cNvSpPr>
            <a:spLocks noChangeArrowheads="1"/>
          </p:cNvSpPr>
          <p:nvPr/>
        </p:nvSpPr>
        <p:spPr bwMode="auto">
          <a:xfrm>
            <a:off x="0" y="3000375"/>
            <a:ext cx="9144000" cy="0"/>
          </a:xfrm>
          <a:prstGeom prst="rect">
            <a:avLst/>
          </a:prstGeom>
          <a:noFill/>
          <a:ln w="9525">
            <a:noFill/>
            <a:miter lim="800000"/>
            <a:headEnd/>
            <a:tailEnd/>
          </a:ln>
        </p:spPr>
        <p:txBody>
          <a:bodyPr wrap="none" anchor="ctr">
            <a:spAutoFit/>
          </a:bodyPr>
          <a:lstStyle/>
          <a:p>
            <a:endParaRPr lang="sl-SI"/>
          </a:p>
        </p:txBody>
      </p:sp>
      <p:pic>
        <p:nvPicPr>
          <p:cNvPr id="161796" name="Picture 3"/>
          <p:cNvPicPr>
            <a:picLocks noChangeAspect="1" noChangeArrowheads="1"/>
          </p:cNvPicPr>
          <p:nvPr/>
        </p:nvPicPr>
        <p:blipFill>
          <a:blip r:embed="rId3" cstate="print"/>
          <a:srcRect/>
          <a:stretch>
            <a:fillRect/>
          </a:stretch>
        </p:blipFill>
        <p:spPr bwMode="auto">
          <a:xfrm>
            <a:off x="581047" y="848410"/>
            <a:ext cx="3400869" cy="1264786"/>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3981916" y="848410"/>
            <a:ext cx="4453388" cy="1264786"/>
          </a:xfrm>
          <a:prstGeom prst="rect">
            <a:avLst/>
          </a:prstGeom>
          <a:noFill/>
          <a:ln w="9525">
            <a:noFill/>
            <a:miter lim="800000"/>
            <a:headEnd/>
            <a:tailEnd/>
          </a:ln>
        </p:spPr>
      </p:pic>
      <p:sp>
        <p:nvSpPr>
          <p:cNvPr id="2" name="Rectangle 1"/>
          <p:cNvSpPr/>
          <p:nvPr/>
        </p:nvSpPr>
        <p:spPr>
          <a:xfrm>
            <a:off x="251520" y="2183368"/>
            <a:ext cx="8424936" cy="400110"/>
          </a:xfrm>
          <a:prstGeom prst="rect">
            <a:avLst/>
          </a:prstGeom>
        </p:spPr>
        <p:txBody>
          <a:bodyPr wrap="square">
            <a:spAutoFit/>
          </a:bodyPr>
          <a:lstStyle/>
          <a:p>
            <a:pPr marL="1752600" lvl="3" indent="-381000" algn="ctr"/>
            <a:r>
              <a:rPr lang="sl-SI" sz="2000" b="1" dirty="0" smtClean="0">
                <a:latin typeface="Comic Sans MS" panose="030F0702030302020204" pitchFamily="66" charset="0"/>
              </a:rPr>
              <a:t>Oprema za varovanje oči in obraza</a:t>
            </a:r>
            <a:endParaRPr lang="sl-SI" sz="2000" b="1" dirty="0">
              <a:latin typeface="Comic Sans MS" panose="030F0702030302020204" pitchFamily="66" charset="0"/>
            </a:endParaRPr>
          </a:p>
        </p:txBody>
      </p:sp>
      <p:pic>
        <p:nvPicPr>
          <p:cNvPr id="7" name="Picture 3"/>
          <p:cNvPicPr>
            <a:picLocks noChangeAspect="1" noChangeArrowheads="1"/>
          </p:cNvPicPr>
          <p:nvPr/>
        </p:nvPicPr>
        <p:blipFill>
          <a:blip r:embed="rId5" cstate="print"/>
          <a:srcRect/>
          <a:stretch>
            <a:fillRect/>
          </a:stretch>
        </p:blipFill>
        <p:spPr bwMode="auto">
          <a:xfrm>
            <a:off x="467544" y="2552700"/>
            <a:ext cx="7933956" cy="1308348"/>
          </a:xfrm>
          <a:prstGeom prst="rect">
            <a:avLst/>
          </a:prstGeom>
          <a:noFill/>
          <a:ln w="9525">
            <a:noFill/>
            <a:miter lim="800000"/>
            <a:headEnd/>
            <a:tailEnd/>
          </a:ln>
        </p:spPr>
      </p:pic>
      <p:sp>
        <p:nvSpPr>
          <p:cNvPr id="3" name="Rectangle 2"/>
          <p:cNvSpPr/>
          <p:nvPr/>
        </p:nvSpPr>
        <p:spPr>
          <a:xfrm>
            <a:off x="467544" y="4005064"/>
            <a:ext cx="8352928" cy="400110"/>
          </a:xfrm>
          <a:prstGeom prst="rect">
            <a:avLst/>
          </a:prstGeom>
        </p:spPr>
        <p:txBody>
          <a:bodyPr wrap="square">
            <a:spAutoFit/>
          </a:bodyPr>
          <a:lstStyle/>
          <a:p>
            <a:pPr marL="1752600" lvl="3" indent="-381000" algn="ctr"/>
            <a:r>
              <a:rPr lang="sl-SI" sz="2000" b="1" dirty="0">
                <a:latin typeface="Comic Sans MS" panose="030F0702030302020204" pitchFamily="66" charset="0"/>
              </a:rPr>
              <a:t>Varovanje sluha</a:t>
            </a:r>
          </a:p>
        </p:txBody>
      </p:sp>
      <p:pic>
        <p:nvPicPr>
          <p:cNvPr id="10" name="Picture 3"/>
          <p:cNvPicPr>
            <a:picLocks noChangeAspect="1" noChangeArrowheads="1"/>
          </p:cNvPicPr>
          <p:nvPr/>
        </p:nvPicPr>
        <p:blipFill>
          <a:blip r:embed="rId6" cstate="print"/>
          <a:srcRect/>
          <a:stretch>
            <a:fillRect/>
          </a:stretch>
        </p:blipFill>
        <p:spPr bwMode="auto">
          <a:xfrm>
            <a:off x="1223513" y="4564062"/>
            <a:ext cx="6853896" cy="1169194"/>
          </a:xfrm>
          <a:prstGeom prst="rect">
            <a:avLst/>
          </a:prstGeom>
          <a:noFill/>
          <a:ln w="9525">
            <a:noFill/>
            <a:miter lim="800000"/>
            <a:headEnd/>
            <a:tailEnd/>
          </a:ln>
        </p:spPr>
      </p:pic>
    </p:spTree>
    <p:extLst>
      <p:ext uri="{BB962C8B-B14F-4D97-AF65-F5344CB8AC3E}">
        <p14:creationId xmlns:p14="http://schemas.microsoft.com/office/powerpoint/2010/main" val="69433350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body" idx="4294967295"/>
          </p:nvPr>
        </p:nvSpPr>
        <p:spPr>
          <a:xfrm>
            <a:off x="503238" y="125413"/>
            <a:ext cx="8640762" cy="6653212"/>
          </a:xfrm>
        </p:spPr>
        <p:style>
          <a:lnRef idx="1">
            <a:schemeClr val="accent2"/>
          </a:lnRef>
          <a:fillRef idx="2">
            <a:schemeClr val="accent2"/>
          </a:fillRef>
          <a:effectRef idx="1">
            <a:schemeClr val="accent2"/>
          </a:effectRef>
          <a:fontRef idx="minor">
            <a:schemeClr val="dk1"/>
          </a:fontRef>
        </p:style>
        <p:txBody>
          <a:bodyPr/>
          <a:lstStyle/>
          <a:p>
            <a:pPr marL="1371600" lvl="3" indent="0" algn="ctr" eaLnBrk="1" hangingPunct="1">
              <a:buNone/>
            </a:pPr>
            <a:r>
              <a:rPr lang="sl-SI" b="1" dirty="0" smtClean="0">
                <a:latin typeface="Comic Sans MS" panose="030F0702030302020204" pitchFamily="66" charset="0"/>
              </a:rPr>
              <a:t>Varovanje dihalnih organov</a:t>
            </a:r>
          </a:p>
          <a:p>
            <a:pPr marL="1371600" lvl="3" indent="0" eaLnBrk="1" hangingPunct="1">
              <a:buNone/>
            </a:pPr>
            <a:endParaRPr lang="sl-SI" sz="2000" dirty="0" smtClean="0"/>
          </a:p>
        </p:txBody>
      </p:sp>
      <p:pic>
        <p:nvPicPr>
          <p:cNvPr id="165891" name="Picture 3"/>
          <p:cNvPicPr>
            <a:picLocks noChangeAspect="1" noChangeArrowheads="1"/>
          </p:cNvPicPr>
          <p:nvPr/>
        </p:nvPicPr>
        <p:blipFill>
          <a:blip r:embed="rId3" cstate="print"/>
          <a:srcRect/>
          <a:stretch>
            <a:fillRect/>
          </a:stretch>
        </p:blipFill>
        <p:spPr bwMode="auto">
          <a:xfrm>
            <a:off x="369356" y="692696"/>
            <a:ext cx="5256213" cy="1889125"/>
          </a:xfrm>
          <a:prstGeom prst="rect">
            <a:avLst/>
          </a:prstGeom>
          <a:noFill/>
          <a:ln w="9525">
            <a:noFill/>
            <a:miter lim="800000"/>
            <a:headEnd/>
            <a:tailEnd/>
          </a:ln>
        </p:spPr>
      </p:pic>
      <p:pic>
        <p:nvPicPr>
          <p:cNvPr id="165892" name="Picture 4"/>
          <p:cNvPicPr>
            <a:picLocks noChangeAspect="1" noChangeArrowheads="1"/>
          </p:cNvPicPr>
          <p:nvPr/>
        </p:nvPicPr>
        <p:blipFill>
          <a:blip r:embed="rId4" cstate="print"/>
          <a:srcRect/>
          <a:stretch>
            <a:fillRect/>
          </a:stretch>
        </p:blipFill>
        <p:spPr bwMode="auto">
          <a:xfrm>
            <a:off x="5625568" y="730119"/>
            <a:ext cx="3286125" cy="1851702"/>
          </a:xfrm>
          <a:prstGeom prst="rect">
            <a:avLst/>
          </a:prstGeom>
          <a:noFill/>
          <a:ln w="9525">
            <a:noFill/>
            <a:miter lim="800000"/>
            <a:headEnd/>
            <a:tailEnd/>
          </a:ln>
        </p:spPr>
      </p:pic>
      <p:sp>
        <p:nvSpPr>
          <p:cNvPr id="2" name="Rectangle 1"/>
          <p:cNvSpPr/>
          <p:nvPr/>
        </p:nvSpPr>
        <p:spPr>
          <a:xfrm>
            <a:off x="369356" y="2600682"/>
            <a:ext cx="8516158" cy="369332"/>
          </a:xfrm>
          <a:prstGeom prst="rect">
            <a:avLst/>
          </a:prstGeom>
        </p:spPr>
        <p:txBody>
          <a:bodyPr wrap="square">
            <a:spAutoFit/>
          </a:bodyPr>
          <a:lstStyle/>
          <a:p>
            <a:pPr marL="1752600" lvl="3" indent="-381000" algn="ctr"/>
            <a:r>
              <a:rPr lang="sl-SI" b="1" dirty="0">
                <a:latin typeface="Comic Sans MS" panose="030F0702030302020204" pitchFamily="66" charset="0"/>
              </a:rPr>
              <a:t>Varovanje rok</a:t>
            </a:r>
          </a:p>
        </p:txBody>
      </p:sp>
      <p:pic>
        <p:nvPicPr>
          <p:cNvPr id="6" name="Picture 17"/>
          <p:cNvPicPr>
            <a:picLocks noChangeAspect="1" noChangeArrowheads="1"/>
          </p:cNvPicPr>
          <p:nvPr/>
        </p:nvPicPr>
        <p:blipFill>
          <a:blip r:embed="rId5" cstate="print"/>
          <a:srcRect/>
          <a:stretch>
            <a:fillRect/>
          </a:stretch>
        </p:blipFill>
        <p:spPr bwMode="auto">
          <a:xfrm>
            <a:off x="1177798" y="2981509"/>
            <a:ext cx="6899273" cy="1863886"/>
          </a:xfrm>
          <a:prstGeom prst="rect">
            <a:avLst/>
          </a:prstGeom>
          <a:noFill/>
          <a:ln w="9525">
            <a:noFill/>
            <a:miter lim="800000"/>
            <a:headEnd/>
            <a:tailEnd/>
          </a:ln>
        </p:spPr>
      </p:pic>
      <p:sp>
        <p:nvSpPr>
          <p:cNvPr id="3" name="Rectangle 2"/>
          <p:cNvSpPr/>
          <p:nvPr/>
        </p:nvSpPr>
        <p:spPr>
          <a:xfrm>
            <a:off x="369356" y="4792424"/>
            <a:ext cx="8451116" cy="400110"/>
          </a:xfrm>
          <a:prstGeom prst="rect">
            <a:avLst/>
          </a:prstGeom>
        </p:spPr>
        <p:txBody>
          <a:bodyPr wrap="square">
            <a:spAutoFit/>
          </a:bodyPr>
          <a:lstStyle/>
          <a:p>
            <a:pPr marL="1752600" lvl="3" indent="-381000" algn="ctr"/>
            <a:r>
              <a:rPr lang="sl-SI" sz="2000" b="1" dirty="0">
                <a:latin typeface="Comic Sans MS" panose="030F0702030302020204" pitchFamily="66" charset="0"/>
              </a:rPr>
              <a:t>Varovanje telesa</a:t>
            </a:r>
          </a:p>
        </p:txBody>
      </p:sp>
      <p:pic>
        <p:nvPicPr>
          <p:cNvPr id="8" name="Picture 3"/>
          <p:cNvPicPr>
            <a:picLocks noChangeAspect="1" noChangeArrowheads="1"/>
          </p:cNvPicPr>
          <p:nvPr/>
        </p:nvPicPr>
        <p:blipFill>
          <a:blip r:embed="rId6" cstate="print"/>
          <a:srcRect/>
          <a:stretch>
            <a:fillRect/>
          </a:stretch>
        </p:blipFill>
        <p:spPr bwMode="auto">
          <a:xfrm>
            <a:off x="1865657" y="5085184"/>
            <a:ext cx="5831235" cy="1674315"/>
          </a:xfrm>
          <a:prstGeom prst="rect">
            <a:avLst/>
          </a:prstGeom>
          <a:noFill/>
          <a:ln w="9525">
            <a:noFill/>
            <a:miter lim="800000"/>
            <a:headEnd/>
            <a:tailEnd/>
          </a:ln>
        </p:spPr>
      </p:pic>
    </p:spTree>
    <p:extLst>
      <p:ext uri="{BB962C8B-B14F-4D97-AF65-F5344CB8AC3E}">
        <p14:creationId xmlns:p14="http://schemas.microsoft.com/office/powerpoint/2010/main" val="1142039495"/>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body" idx="4294967295"/>
          </p:nvPr>
        </p:nvSpPr>
        <p:spPr>
          <a:xfrm>
            <a:off x="287338" y="115888"/>
            <a:ext cx="8856662" cy="6481762"/>
          </a:xfrm>
        </p:spPr>
        <p:style>
          <a:lnRef idx="1">
            <a:schemeClr val="accent3"/>
          </a:lnRef>
          <a:fillRef idx="2">
            <a:schemeClr val="accent3"/>
          </a:fillRef>
          <a:effectRef idx="1">
            <a:schemeClr val="accent3"/>
          </a:effectRef>
          <a:fontRef idx="minor">
            <a:schemeClr val="dk1"/>
          </a:fontRef>
        </p:style>
        <p:txBody>
          <a:bodyPr>
            <a:normAutofit fontScale="92500" lnSpcReduction="10000"/>
          </a:bodyPr>
          <a:lstStyle/>
          <a:p>
            <a:pPr marL="457200" lvl="1" indent="0" algn="ctr">
              <a:buNone/>
            </a:pPr>
            <a:r>
              <a:rPr lang="sl-SI" sz="2000" b="1" dirty="0">
                <a:latin typeface="Comic Sans MS" panose="030F0702030302020204" pitchFamily="66" charset="0"/>
              </a:rPr>
              <a:t>Delo na višini in v globini</a:t>
            </a:r>
          </a:p>
          <a:p>
            <a:pPr marL="990600" lvl="1" indent="-533400" eaLnBrk="1" hangingPunct="1"/>
            <a:endParaRPr lang="sl-SI" altLang="zh-CN" b="1" dirty="0" smtClean="0"/>
          </a:p>
          <a:p>
            <a:pPr marL="990600" lvl="1" indent="-533400" eaLnBrk="1" hangingPunct="1"/>
            <a:endParaRPr lang="sl-SI" altLang="zh-CN" b="1" dirty="0"/>
          </a:p>
          <a:p>
            <a:pPr marL="990600" lvl="1" indent="-533400" eaLnBrk="1" hangingPunct="1"/>
            <a:endParaRPr lang="sl-SI" altLang="zh-CN" b="1" dirty="0" smtClean="0"/>
          </a:p>
          <a:p>
            <a:pPr marL="990600" lvl="1" indent="-533400" eaLnBrk="1" hangingPunct="1"/>
            <a:endParaRPr lang="sl-SI" altLang="zh-CN" b="1" dirty="0"/>
          </a:p>
          <a:p>
            <a:pPr marL="457200" lvl="1" indent="0" algn="ctr" eaLnBrk="1" hangingPunct="1">
              <a:buNone/>
            </a:pPr>
            <a:endParaRPr lang="sl-SI" altLang="zh-CN" sz="2200" b="1" dirty="0" smtClean="0">
              <a:latin typeface="Comic Sans MS" panose="030F0702030302020204" pitchFamily="66" charset="0"/>
            </a:endParaRPr>
          </a:p>
          <a:p>
            <a:pPr marL="457200" lvl="1" indent="0" algn="ctr" eaLnBrk="1" hangingPunct="1">
              <a:buNone/>
            </a:pPr>
            <a:r>
              <a:rPr lang="sl-SI" altLang="zh-CN" sz="2200" b="1" dirty="0" smtClean="0">
                <a:latin typeface="Comic Sans MS" panose="030F0702030302020204" pitchFamily="66" charset="0"/>
              </a:rPr>
              <a:t>TEHNIČNA DOKUMENTACIJA, KI JO DOBAVI PROIZVAJALEC</a:t>
            </a:r>
          </a:p>
          <a:p>
            <a:pPr marL="457200" lvl="1" indent="0" algn="ctr" eaLnBrk="1" hangingPunct="1">
              <a:buNone/>
            </a:pPr>
            <a:endParaRPr lang="sl-SI" altLang="zh-CN" sz="2200" b="1" dirty="0" smtClean="0">
              <a:latin typeface="Comic Sans MS" panose="030F0702030302020204" pitchFamily="66" charset="0"/>
            </a:endParaRPr>
          </a:p>
          <a:p>
            <a:pPr marL="457200" lvl="1" indent="0" algn="ctr" eaLnBrk="1" hangingPunct="1">
              <a:buNone/>
            </a:pPr>
            <a:r>
              <a:rPr lang="sl-SI" altLang="zh-CN" sz="2200" b="1" dirty="0" smtClean="0">
                <a:latin typeface="Comic Sans MS" panose="030F0702030302020204" pitchFamily="66" charset="0"/>
              </a:rPr>
              <a:t>Proizvajalec  s sedežem v Evropski uniji mora za vsak tip osebne varovalne opreme, preden jo proizvede  ali da v promet:</a:t>
            </a:r>
          </a:p>
          <a:p>
            <a:pPr marL="457200" lvl="1" indent="0" algn="ctr" eaLnBrk="1" hangingPunct="1">
              <a:buNone/>
            </a:pPr>
            <a:endParaRPr lang="sl-SI" altLang="zh-CN" sz="2000" b="1" dirty="0" smtClean="0">
              <a:latin typeface="Comic Sans MS" panose="030F0702030302020204" pitchFamily="66" charset="0"/>
            </a:endParaRPr>
          </a:p>
          <a:p>
            <a:pPr marL="609600" indent="-609600" eaLnBrk="1" hangingPunct="1"/>
            <a:r>
              <a:rPr lang="sl-SI" altLang="zh-CN" sz="2000" b="1" dirty="0" smtClean="0">
                <a:latin typeface="Comic Sans MS" panose="030F0702030302020204" pitchFamily="66" charset="0"/>
              </a:rPr>
              <a:t>sestaviti tehnično dokumentacijo, ki jo na zahtevo predloži pristojnim organom;</a:t>
            </a:r>
          </a:p>
          <a:p>
            <a:pPr marL="609600" indent="-609600" eaLnBrk="1" hangingPunct="1"/>
            <a:r>
              <a:rPr lang="sl-SI" altLang="zh-CN" sz="2000" b="1" dirty="0" smtClean="0">
                <a:latin typeface="Comic Sans MS" panose="030F0702030302020204" pitchFamily="66" charset="0"/>
              </a:rPr>
              <a:t>pripraviti ES-izjavo o skladnosti, ki potrjuje skladnost osebne varovalne opreme z določbami pravilnika;</a:t>
            </a:r>
          </a:p>
          <a:p>
            <a:pPr marL="609600" indent="-609600" eaLnBrk="1" hangingPunct="1"/>
            <a:r>
              <a:rPr lang="sl-SI" altLang="zh-CN" sz="2000" b="1" dirty="0" smtClean="0">
                <a:latin typeface="Comic Sans MS" panose="030F0702030302020204" pitchFamily="66" charset="0"/>
              </a:rPr>
              <a:t>označiti z oznako CE vsak kos osebne varovalne opreme in s tem potrditi, da je osebna varovalna oprema izdelana v skladu z določili pravilnika .</a:t>
            </a:r>
          </a:p>
          <a:p>
            <a:pPr marL="609600" indent="-609600" eaLnBrk="1" hangingPunct="1"/>
            <a:r>
              <a:rPr lang="sl-SI" altLang="zh-CN" sz="2000" b="1" dirty="0" smtClean="0">
                <a:latin typeface="Comic Sans MS" panose="030F0702030302020204" pitchFamily="66" charset="0"/>
              </a:rPr>
              <a:t>Znak skladnosti je sestavljen iz začetnic CE.</a:t>
            </a:r>
            <a:endParaRPr lang="sl-SI" sz="2000" b="1" dirty="0" smtClean="0">
              <a:latin typeface="Comic Sans MS" panose="030F0702030302020204" pitchFamily="66" charset="0"/>
            </a:endParaRPr>
          </a:p>
        </p:txBody>
      </p:sp>
      <p:pic>
        <p:nvPicPr>
          <p:cNvPr id="169987" name="Picture 3"/>
          <p:cNvPicPr>
            <a:picLocks noChangeAspect="1" noChangeArrowheads="1"/>
          </p:cNvPicPr>
          <p:nvPr/>
        </p:nvPicPr>
        <p:blipFill>
          <a:blip r:embed="rId3" cstate="print"/>
          <a:srcRect/>
          <a:stretch>
            <a:fillRect/>
          </a:stretch>
        </p:blipFill>
        <p:spPr bwMode="auto">
          <a:xfrm>
            <a:off x="5167985" y="535956"/>
            <a:ext cx="3707330" cy="1973528"/>
          </a:xfrm>
          <a:prstGeom prst="rect">
            <a:avLst/>
          </a:prstGeom>
          <a:noFill/>
          <a:ln w="9525">
            <a:noFill/>
            <a:miter lim="800000"/>
            <a:headEnd/>
            <a:tailEnd/>
          </a:ln>
        </p:spPr>
      </p:pic>
      <p:pic>
        <p:nvPicPr>
          <p:cNvPr id="4" name="Picture 3"/>
          <p:cNvPicPr>
            <a:picLocks noChangeAspect="1" noChangeArrowheads="1"/>
          </p:cNvPicPr>
          <p:nvPr/>
        </p:nvPicPr>
        <p:blipFill>
          <a:blip r:embed="rId4" cstate="print"/>
          <a:srcRect/>
          <a:stretch>
            <a:fillRect/>
          </a:stretch>
        </p:blipFill>
        <p:spPr bwMode="auto">
          <a:xfrm>
            <a:off x="261200" y="480537"/>
            <a:ext cx="4956087" cy="2084367"/>
          </a:xfrm>
          <a:prstGeom prst="rect">
            <a:avLst/>
          </a:prstGeom>
          <a:noFill/>
          <a:ln w="9525">
            <a:noFill/>
            <a:miter lim="800000"/>
            <a:headEnd/>
            <a:tailEnd/>
          </a:ln>
        </p:spPr>
      </p:pic>
    </p:spTree>
    <p:extLst>
      <p:ext uri="{BB962C8B-B14F-4D97-AF65-F5344CB8AC3E}">
        <p14:creationId xmlns:p14="http://schemas.microsoft.com/office/powerpoint/2010/main" val="912410887"/>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44624"/>
            <a:ext cx="5472608" cy="79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196752"/>
            <a:ext cx="3437534" cy="4335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31903" y="843784"/>
            <a:ext cx="8785743" cy="578619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algn="just">
              <a:buFont typeface="Wingdings" panose="05000000000000000000" pitchFamily="2" charset="2"/>
              <a:buChar char="Ø"/>
            </a:pPr>
            <a:r>
              <a:rPr lang="sl-SI" sz="2000" b="1" dirty="0">
                <a:solidFill>
                  <a:srgbClr val="0000FF"/>
                </a:solidFill>
                <a:latin typeface="Comic Sans MS" panose="030F0702030302020204" pitchFamily="66" charset="0"/>
              </a:rPr>
              <a:t>Na delovnem mestu ne nosi ohlapnih oblek ali </a:t>
            </a:r>
            <a:r>
              <a:rPr lang="sl-SI" sz="2000" b="1" dirty="0" smtClean="0">
                <a:solidFill>
                  <a:srgbClr val="0000FF"/>
                </a:solidFill>
                <a:latin typeface="Comic Sans MS" panose="030F0702030302020204" pitchFamily="66" charset="0"/>
              </a:rPr>
              <a:t>visečega nakita</a:t>
            </a:r>
            <a:r>
              <a:rPr lang="sl-SI" sz="2000" b="1" dirty="0">
                <a:solidFill>
                  <a:srgbClr val="0000FF"/>
                </a:solidFill>
                <a:latin typeface="Comic Sans MS" panose="030F0702030302020204" pitchFamily="66" charset="0"/>
              </a:rPr>
              <a:t>. </a:t>
            </a:r>
            <a:endParaRPr lang="sl-SI" sz="2000" b="1" dirty="0" smtClean="0">
              <a:solidFill>
                <a:srgbClr val="0000FF"/>
              </a:solidFill>
              <a:latin typeface="Comic Sans MS" panose="030F0702030302020204" pitchFamily="66" charset="0"/>
            </a:endParaRPr>
          </a:p>
          <a:p>
            <a:pPr marL="342900" indent="-342900" algn="just">
              <a:buFont typeface="Wingdings" panose="05000000000000000000" pitchFamily="2" charset="2"/>
              <a:buChar char="Ø"/>
            </a:pPr>
            <a:endParaRPr lang="sl-SI" sz="2000" b="1" dirty="0">
              <a:solidFill>
                <a:srgbClr val="0000FF"/>
              </a:solidFill>
              <a:latin typeface="Comic Sans MS" panose="030F0702030302020204" pitchFamily="66" charset="0"/>
            </a:endParaRPr>
          </a:p>
          <a:p>
            <a:pPr marL="342900" indent="-342900" algn="just">
              <a:buFont typeface="Wingdings" panose="05000000000000000000" pitchFamily="2" charset="2"/>
              <a:buChar char="ü"/>
            </a:pPr>
            <a:r>
              <a:rPr lang="sl-SI" sz="2000" b="1" dirty="0" smtClean="0">
                <a:solidFill>
                  <a:srgbClr val="0000FF"/>
                </a:solidFill>
                <a:latin typeface="Comic Sans MS" panose="030F0702030302020204" pitchFamily="66" charset="0"/>
              </a:rPr>
              <a:t>lahko </a:t>
            </a:r>
            <a:r>
              <a:rPr lang="sl-SI" sz="2000" b="1" dirty="0">
                <a:solidFill>
                  <a:srgbClr val="0000FF"/>
                </a:solidFill>
                <a:latin typeface="Comic Sans MS" panose="030F0702030302020204" pitchFamily="66" charset="0"/>
              </a:rPr>
              <a:t>zatakne v gibajoče se </a:t>
            </a:r>
            <a:r>
              <a:rPr lang="sl-SI" sz="2000" b="1" dirty="0" smtClean="0">
                <a:solidFill>
                  <a:srgbClr val="0000FF"/>
                </a:solidFill>
                <a:latin typeface="Comic Sans MS" panose="030F0702030302020204" pitchFamily="66" charset="0"/>
              </a:rPr>
              <a:t>dele strojev ali </a:t>
            </a:r>
            <a:r>
              <a:rPr lang="sl-SI" sz="2000" b="1" dirty="0">
                <a:solidFill>
                  <a:srgbClr val="0000FF"/>
                </a:solidFill>
                <a:latin typeface="Comic Sans MS" panose="030F0702030302020204" pitchFamily="66" charset="0"/>
              </a:rPr>
              <a:t>strga </a:t>
            </a:r>
            <a:r>
              <a:rPr lang="sl-SI" sz="2000" b="1" dirty="0" smtClean="0">
                <a:solidFill>
                  <a:srgbClr val="0000FF"/>
                </a:solidFill>
                <a:latin typeface="Comic Sans MS" panose="030F0702030302020204" pitchFamily="66" charset="0"/>
              </a:rPr>
              <a:t>ob</a:t>
            </a:r>
          </a:p>
          <a:p>
            <a:pPr algn="just"/>
            <a:r>
              <a:rPr lang="sl-SI" sz="2000" b="1" dirty="0" smtClean="0">
                <a:solidFill>
                  <a:srgbClr val="0000FF"/>
                </a:solidFill>
                <a:latin typeface="Comic Sans MS" panose="030F0702030302020204" pitchFamily="66" charset="0"/>
              </a:rPr>
              <a:t>   izpostavljenih </a:t>
            </a:r>
            <a:r>
              <a:rPr lang="sl-SI" sz="2000" b="1" dirty="0">
                <a:solidFill>
                  <a:srgbClr val="0000FF"/>
                </a:solidFill>
                <a:latin typeface="Comic Sans MS" panose="030F0702030302020204" pitchFamily="66" charset="0"/>
              </a:rPr>
              <a:t>delih opreme</a:t>
            </a:r>
            <a:r>
              <a:rPr lang="sl-SI" sz="2000" b="1" dirty="0" smtClean="0">
                <a:solidFill>
                  <a:srgbClr val="0000FF"/>
                </a:solidFill>
                <a:latin typeface="Comic Sans MS" panose="030F0702030302020204" pitchFamily="66" charset="0"/>
              </a:rPr>
              <a:t>.</a:t>
            </a:r>
          </a:p>
          <a:p>
            <a:pPr marL="285750" indent="-285750" algn="just">
              <a:buFont typeface="Wingdings" panose="05000000000000000000" pitchFamily="2" charset="2"/>
              <a:buChar char="Ø"/>
            </a:pPr>
            <a:endParaRPr lang="sl-SI" sz="1400" b="1" dirty="0">
              <a:latin typeface="Comic Sans MS" panose="030F0702030302020204" pitchFamily="66" charset="0"/>
            </a:endParaRPr>
          </a:p>
          <a:p>
            <a:pPr marL="342900" indent="-342900" algn="just">
              <a:buFont typeface="Wingdings" panose="05000000000000000000" pitchFamily="2" charset="2"/>
              <a:buChar char="Ø"/>
            </a:pPr>
            <a:r>
              <a:rPr lang="it-IT" sz="2000" b="1" dirty="0">
                <a:solidFill>
                  <a:srgbClr val="C00000"/>
                </a:solidFill>
                <a:latin typeface="Comic Sans MS" panose="030F0702030302020204" pitchFamily="66" charset="0"/>
              </a:rPr>
              <a:t>Če </a:t>
            </a:r>
            <a:r>
              <a:rPr lang="it-IT" sz="2000" b="1" dirty="0" err="1">
                <a:solidFill>
                  <a:srgbClr val="C00000"/>
                </a:solidFill>
                <a:latin typeface="Comic Sans MS" panose="030F0702030302020204" pitchFamily="66" charset="0"/>
              </a:rPr>
              <a:t>imaš</a:t>
            </a:r>
            <a:r>
              <a:rPr lang="it-IT" sz="2000" b="1" dirty="0">
                <a:solidFill>
                  <a:srgbClr val="C00000"/>
                </a:solidFill>
                <a:latin typeface="Comic Sans MS" panose="030F0702030302020204" pitchFamily="66" charset="0"/>
              </a:rPr>
              <a:t> dolge lase, si jih moraš speti.</a:t>
            </a:r>
          </a:p>
          <a:p>
            <a:pPr marL="285750" indent="-285750" algn="just">
              <a:buFont typeface="Wingdings" panose="05000000000000000000" pitchFamily="2" charset="2"/>
              <a:buChar char="Ø"/>
            </a:pPr>
            <a:endParaRPr lang="sl-SI" sz="1400" b="1" dirty="0" smtClean="0">
              <a:latin typeface="Comic Sans MS" panose="030F0702030302020204" pitchFamily="66" charset="0"/>
            </a:endParaRPr>
          </a:p>
          <a:p>
            <a:pPr marL="342900" indent="-342900" algn="just">
              <a:buFont typeface="Wingdings" panose="05000000000000000000" pitchFamily="2" charset="2"/>
              <a:buChar char="Ø"/>
            </a:pPr>
            <a:r>
              <a:rPr lang="sl-SI" sz="2000" b="1" dirty="0" smtClean="0">
                <a:solidFill>
                  <a:srgbClr val="008000"/>
                </a:solidFill>
                <a:latin typeface="Comic Sans MS" panose="030F0702030302020204" pitchFamily="66" charset="0"/>
              </a:rPr>
              <a:t>Nosi </a:t>
            </a:r>
            <a:r>
              <a:rPr lang="sl-SI" sz="2000" b="1" dirty="0">
                <a:solidFill>
                  <a:srgbClr val="008000"/>
                </a:solidFill>
                <a:latin typeface="Comic Sans MS" panose="030F0702030302020204" pitchFamily="66" charset="0"/>
              </a:rPr>
              <a:t>zaprte in udobne čevlje. </a:t>
            </a:r>
            <a:endParaRPr lang="sl-SI" sz="2000" b="1" dirty="0" smtClean="0">
              <a:solidFill>
                <a:srgbClr val="008000"/>
              </a:solidFill>
              <a:latin typeface="Comic Sans MS" panose="030F0702030302020204" pitchFamily="66" charset="0"/>
            </a:endParaRPr>
          </a:p>
          <a:p>
            <a:pPr marL="285750" indent="-285750" algn="just">
              <a:buFont typeface="Wingdings" panose="05000000000000000000" pitchFamily="2" charset="2"/>
              <a:buChar char="Ø"/>
            </a:pPr>
            <a:endParaRPr lang="sl-SI" sz="1400" b="1" dirty="0">
              <a:solidFill>
                <a:srgbClr val="008000"/>
              </a:solidFill>
              <a:latin typeface="Comic Sans MS" panose="030F0702030302020204" pitchFamily="66" charset="0"/>
            </a:endParaRPr>
          </a:p>
          <a:p>
            <a:pPr marL="342900" indent="-342900" algn="just">
              <a:buFont typeface="Wingdings" panose="05000000000000000000" pitchFamily="2" charset="2"/>
              <a:buChar char="ü"/>
            </a:pPr>
            <a:r>
              <a:rPr lang="sl-SI" sz="2000" b="1" dirty="0" smtClean="0">
                <a:solidFill>
                  <a:srgbClr val="008000"/>
                </a:solidFill>
                <a:latin typeface="Comic Sans MS" panose="030F0702030302020204" pitchFamily="66" charset="0"/>
              </a:rPr>
              <a:t>preprečiš </a:t>
            </a:r>
            <a:r>
              <a:rPr lang="sv-SE" sz="2000" b="1" dirty="0" smtClean="0">
                <a:solidFill>
                  <a:srgbClr val="008000"/>
                </a:solidFill>
                <a:latin typeface="Comic Sans MS" panose="030F0702030302020204" pitchFamily="66" charset="0"/>
              </a:rPr>
              <a:t>poškodbe </a:t>
            </a:r>
            <a:r>
              <a:rPr lang="sv-SE" sz="2000" b="1" dirty="0">
                <a:solidFill>
                  <a:srgbClr val="008000"/>
                </a:solidFill>
                <a:latin typeface="Comic Sans MS" panose="030F0702030302020204" pitchFamily="66" charset="0"/>
              </a:rPr>
              <a:t>nog in jih zavaruješ </a:t>
            </a:r>
            <a:r>
              <a:rPr lang="sv-SE" sz="2000" b="1" dirty="0" smtClean="0">
                <a:solidFill>
                  <a:srgbClr val="008000"/>
                </a:solidFill>
                <a:latin typeface="Comic Sans MS" panose="030F0702030302020204" pitchFamily="66" charset="0"/>
              </a:rPr>
              <a:t>pred</a:t>
            </a:r>
            <a:r>
              <a:rPr lang="sl-SI" sz="2000" b="1" dirty="0" smtClean="0">
                <a:solidFill>
                  <a:srgbClr val="008000"/>
                </a:solidFill>
                <a:latin typeface="Comic Sans MS" panose="030F0702030302020204" pitchFamily="66" charset="0"/>
              </a:rPr>
              <a:t> </a:t>
            </a:r>
            <a:r>
              <a:rPr lang="sv-SE" sz="2000" b="1" dirty="0" smtClean="0">
                <a:solidFill>
                  <a:srgbClr val="008000"/>
                </a:solidFill>
                <a:latin typeface="Comic Sans MS" panose="030F0702030302020204" pitchFamily="66" charset="0"/>
              </a:rPr>
              <a:t>padajočimi</a:t>
            </a:r>
            <a:r>
              <a:rPr lang="sl-SI" sz="2000" b="1" dirty="0" smtClean="0">
                <a:solidFill>
                  <a:srgbClr val="008000"/>
                </a:solidFill>
                <a:latin typeface="Comic Sans MS" panose="030F0702030302020204" pitchFamily="66" charset="0"/>
              </a:rPr>
              <a:t> predmeti </a:t>
            </a:r>
            <a:r>
              <a:rPr lang="sl-SI" sz="2000" b="1" dirty="0">
                <a:solidFill>
                  <a:srgbClr val="008000"/>
                </a:solidFill>
                <a:latin typeface="Comic Sans MS" panose="030F0702030302020204" pitchFamily="66" charset="0"/>
              </a:rPr>
              <a:t>ali drugimi nevarnostmi.</a:t>
            </a:r>
          </a:p>
          <a:p>
            <a:pPr marL="285750" indent="-285750" algn="just">
              <a:buFont typeface="Wingdings" panose="05000000000000000000" pitchFamily="2" charset="2"/>
              <a:buChar char="Ø"/>
            </a:pPr>
            <a:endParaRPr lang="sl-SI" sz="1400" b="1" dirty="0" smtClean="0">
              <a:latin typeface="Comic Sans MS" panose="030F0702030302020204" pitchFamily="66" charset="0"/>
            </a:endParaRPr>
          </a:p>
          <a:p>
            <a:pPr marL="342900" indent="-342900" algn="just">
              <a:buFont typeface="Wingdings" panose="05000000000000000000" pitchFamily="2" charset="2"/>
              <a:buChar char="ü"/>
            </a:pPr>
            <a:r>
              <a:rPr lang="sl-SI" sz="2000" b="1" dirty="0">
                <a:solidFill>
                  <a:srgbClr val="008000"/>
                </a:solidFill>
                <a:latin typeface="Comic Sans MS" panose="030F0702030302020204" pitchFamily="66" charset="0"/>
              </a:rPr>
              <a:t>u</a:t>
            </a:r>
            <a:r>
              <a:rPr lang="sl-SI" sz="2000" b="1" dirty="0" smtClean="0">
                <a:solidFill>
                  <a:srgbClr val="008000"/>
                </a:solidFill>
                <a:latin typeface="Comic Sans MS" panose="030F0702030302020204" pitchFamily="66" charset="0"/>
              </a:rPr>
              <a:t>dobni </a:t>
            </a:r>
            <a:r>
              <a:rPr lang="sl-SI" sz="2000" b="1" dirty="0">
                <a:solidFill>
                  <a:srgbClr val="008000"/>
                </a:solidFill>
                <a:latin typeface="Comic Sans MS" panose="030F0702030302020204" pitchFamily="66" charset="0"/>
              </a:rPr>
              <a:t>čevlji ti olajšajo hojo in stojo na </a:t>
            </a:r>
            <a:r>
              <a:rPr lang="sl-SI" sz="2000" b="1" dirty="0" smtClean="0">
                <a:solidFill>
                  <a:srgbClr val="008000"/>
                </a:solidFill>
                <a:latin typeface="Comic Sans MS" panose="030F0702030302020204" pitchFamily="66" charset="0"/>
              </a:rPr>
              <a:t>delovnem mestu</a:t>
            </a:r>
            <a:r>
              <a:rPr lang="sl-SI" sz="2000" b="1" dirty="0">
                <a:solidFill>
                  <a:srgbClr val="008000"/>
                </a:solidFill>
                <a:latin typeface="Comic Sans MS" panose="030F0702030302020204" pitchFamily="66" charset="0"/>
              </a:rPr>
              <a:t>.</a:t>
            </a:r>
          </a:p>
          <a:p>
            <a:pPr marL="285750" indent="-285750" algn="just">
              <a:buFont typeface="Wingdings" panose="05000000000000000000" pitchFamily="2" charset="2"/>
              <a:buChar char="Ø"/>
            </a:pPr>
            <a:endParaRPr lang="sl-SI" sz="1400" b="1" dirty="0" smtClean="0">
              <a:latin typeface="Comic Sans MS" panose="030F0702030302020204" pitchFamily="66" charset="0"/>
            </a:endParaRPr>
          </a:p>
          <a:p>
            <a:pPr marL="342900" indent="-342900" algn="just">
              <a:buFont typeface="Wingdings" panose="05000000000000000000" pitchFamily="2" charset="2"/>
              <a:buChar char="Ø"/>
            </a:pPr>
            <a:r>
              <a:rPr lang="sl-SI" sz="2000" b="1" dirty="0" smtClean="0">
                <a:solidFill>
                  <a:srgbClr val="0000FF"/>
                </a:solidFill>
                <a:latin typeface="Comic Sans MS" panose="030F0702030302020204" pitchFamily="66" charset="0"/>
              </a:rPr>
              <a:t>Oblačila </a:t>
            </a:r>
            <a:r>
              <a:rPr lang="sl-SI" sz="2000" b="1" dirty="0">
                <a:solidFill>
                  <a:srgbClr val="0000FF"/>
                </a:solidFill>
                <a:latin typeface="Comic Sans MS" panose="030F0702030302020204" pitchFamily="66" charset="0"/>
              </a:rPr>
              <a:t>morajo biti primerna razmeram na </a:t>
            </a:r>
            <a:r>
              <a:rPr lang="sl-SI" sz="2000" b="1" dirty="0" smtClean="0">
                <a:solidFill>
                  <a:srgbClr val="0000FF"/>
                </a:solidFill>
                <a:latin typeface="Comic Sans MS" panose="030F0702030302020204" pitchFamily="66" charset="0"/>
              </a:rPr>
              <a:t>delovnem mestu</a:t>
            </a:r>
            <a:r>
              <a:rPr lang="sl-SI" sz="2000" b="1" dirty="0">
                <a:solidFill>
                  <a:srgbClr val="0000FF"/>
                </a:solidFill>
                <a:latin typeface="Comic Sans MS" panose="030F0702030302020204" pitchFamily="66" charset="0"/>
              </a:rPr>
              <a:t>. </a:t>
            </a:r>
            <a:endParaRPr lang="sl-SI" sz="2000" b="1" dirty="0" smtClean="0">
              <a:solidFill>
                <a:srgbClr val="0000FF"/>
              </a:solidFill>
              <a:latin typeface="Comic Sans MS" panose="030F0702030302020204" pitchFamily="66" charset="0"/>
            </a:endParaRPr>
          </a:p>
          <a:p>
            <a:pPr marL="342900" indent="-342900" algn="just">
              <a:buFont typeface="Wingdings" panose="05000000000000000000" pitchFamily="2" charset="2"/>
              <a:buChar char="Ø"/>
            </a:pPr>
            <a:endParaRPr lang="sl-SI" sz="2000" b="1" dirty="0">
              <a:latin typeface="Comic Sans MS" panose="030F0702030302020204" pitchFamily="66" charset="0"/>
            </a:endParaRPr>
          </a:p>
          <a:p>
            <a:pPr marL="342900" indent="-342900" algn="just">
              <a:buFont typeface="Wingdings" panose="05000000000000000000" pitchFamily="2" charset="2"/>
              <a:buChar char="ü"/>
            </a:pPr>
            <a:r>
              <a:rPr lang="sl-SI" sz="2000" b="1" dirty="0" smtClean="0">
                <a:solidFill>
                  <a:srgbClr val="00B050"/>
                </a:solidFill>
                <a:latin typeface="Comic Sans MS" panose="030F0702030302020204" pitchFamily="66" charset="0"/>
              </a:rPr>
              <a:t>če </a:t>
            </a:r>
            <a:r>
              <a:rPr lang="sl-SI" sz="2000" b="1" dirty="0">
                <a:solidFill>
                  <a:srgbClr val="00B050"/>
                </a:solidFill>
                <a:latin typeface="Comic Sans MS" panose="030F0702030302020204" pitchFamily="66" charset="0"/>
              </a:rPr>
              <a:t>si izpostavljen soncu, vročini, mrazu </a:t>
            </a:r>
            <a:r>
              <a:rPr lang="sl-SI" sz="2000" b="1" dirty="0" smtClean="0">
                <a:solidFill>
                  <a:srgbClr val="00B050"/>
                </a:solidFill>
                <a:latin typeface="Comic Sans MS" panose="030F0702030302020204" pitchFamily="66" charset="0"/>
              </a:rPr>
              <a:t>in </a:t>
            </a:r>
            <a:r>
              <a:rPr lang="pl-PL" sz="2000" b="1" dirty="0" smtClean="0">
                <a:solidFill>
                  <a:srgbClr val="00B050"/>
                </a:solidFill>
                <a:latin typeface="Comic Sans MS" panose="030F0702030302020204" pitchFamily="66" charset="0"/>
              </a:rPr>
              <a:t>strupom</a:t>
            </a:r>
            <a:r>
              <a:rPr lang="pl-PL" sz="2000" b="1" dirty="0">
                <a:solidFill>
                  <a:srgbClr val="00B050"/>
                </a:solidFill>
                <a:latin typeface="Comic Sans MS" panose="030F0702030302020204" pitchFamily="66" charset="0"/>
              </a:rPr>
              <a:t>, naj te varuje obleka. </a:t>
            </a:r>
            <a:endParaRPr lang="pl-PL" sz="2000" b="1" dirty="0" smtClean="0">
              <a:solidFill>
                <a:srgbClr val="00B050"/>
              </a:solidFill>
              <a:latin typeface="Comic Sans MS" panose="030F0702030302020204" pitchFamily="66" charset="0"/>
            </a:endParaRPr>
          </a:p>
          <a:p>
            <a:pPr marL="285750" indent="-285750" algn="just">
              <a:buFont typeface="Wingdings" panose="05000000000000000000" pitchFamily="2" charset="2"/>
              <a:buChar char="ü"/>
            </a:pPr>
            <a:endParaRPr lang="pl-PL" sz="1400" b="1" dirty="0" smtClean="0">
              <a:solidFill>
                <a:srgbClr val="00B050"/>
              </a:solidFill>
              <a:latin typeface="Comic Sans MS" panose="030F0702030302020204" pitchFamily="66" charset="0"/>
            </a:endParaRPr>
          </a:p>
          <a:p>
            <a:pPr marL="342900" indent="-342900" algn="just">
              <a:buFont typeface="Wingdings" panose="05000000000000000000" pitchFamily="2" charset="2"/>
              <a:buChar char="ü"/>
            </a:pPr>
            <a:r>
              <a:rPr lang="pl-PL" sz="2000" b="1" dirty="0" smtClean="0">
                <a:solidFill>
                  <a:srgbClr val="00B050"/>
                </a:solidFill>
                <a:latin typeface="Comic Sans MS" panose="030F0702030302020204" pitchFamily="66" charset="0"/>
              </a:rPr>
              <a:t>ta </a:t>
            </a:r>
            <a:r>
              <a:rPr lang="pl-PL" sz="2000" b="1" dirty="0">
                <a:solidFill>
                  <a:srgbClr val="00B050"/>
                </a:solidFill>
                <a:latin typeface="Comic Sans MS" panose="030F0702030302020204" pitchFamily="66" charset="0"/>
              </a:rPr>
              <a:t>naj bo praktična </a:t>
            </a:r>
            <a:r>
              <a:rPr lang="pl-PL" sz="2000" b="1" dirty="0" smtClean="0">
                <a:solidFill>
                  <a:srgbClr val="00B050"/>
                </a:solidFill>
                <a:latin typeface="Comic Sans MS" panose="030F0702030302020204" pitchFamily="66" charset="0"/>
              </a:rPr>
              <a:t>in </a:t>
            </a:r>
            <a:r>
              <a:rPr lang="sl-SI" sz="2000" b="1" dirty="0" smtClean="0">
                <a:solidFill>
                  <a:srgbClr val="00B050"/>
                </a:solidFill>
                <a:latin typeface="Comic Sans MS" panose="030F0702030302020204" pitchFamily="66" charset="0"/>
              </a:rPr>
              <a:t>enostavna za vzdrževanje</a:t>
            </a:r>
            <a:r>
              <a:rPr lang="sl-SI" sz="2000" b="1" dirty="0">
                <a:solidFill>
                  <a:srgbClr val="00B050"/>
                </a:solidFill>
                <a:latin typeface="Comic Sans MS" panose="030F0702030302020204" pitchFamily="66" charset="0"/>
              </a:rPr>
              <a:t>.</a:t>
            </a:r>
          </a:p>
        </p:txBody>
      </p:sp>
    </p:spTree>
    <p:extLst>
      <p:ext uri="{BB962C8B-B14F-4D97-AF65-F5344CB8AC3E}">
        <p14:creationId xmlns:p14="http://schemas.microsoft.com/office/powerpoint/2010/main" val="246206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116632"/>
            <a:ext cx="8856217" cy="66961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wrap="square">
            <a:spAutoFit/>
          </a:bodyPr>
          <a:lstStyle/>
          <a:p>
            <a:pPr algn="ctr">
              <a:spcAft>
                <a:spcPts val="0"/>
              </a:spcAft>
            </a:pPr>
            <a:r>
              <a:rPr lang="sl-SI" sz="3200" b="1" dirty="0">
                <a:solidFill>
                  <a:srgbClr val="0000FF"/>
                </a:solidFill>
                <a:latin typeface="Comic Sans MS" panose="030F0702030302020204" pitchFamily="66" charset="0"/>
                <a:ea typeface="Calibri"/>
              </a:rPr>
              <a:t>Zagotavljanje in uporaba osebne varovalne opreme (OVO</a:t>
            </a:r>
            <a:r>
              <a:rPr lang="sl-SI" sz="3200" b="1" dirty="0" smtClean="0">
                <a:solidFill>
                  <a:srgbClr val="0000FF"/>
                </a:solidFill>
                <a:latin typeface="Comic Sans MS" panose="030F0702030302020204" pitchFamily="66" charset="0"/>
                <a:ea typeface="Calibri"/>
              </a:rPr>
              <a:t>) v 2016 </a:t>
            </a:r>
            <a:endParaRPr lang="sl-SI" sz="3200" b="1" dirty="0">
              <a:solidFill>
                <a:srgbClr val="0000FF"/>
              </a:solidFill>
              <a:latin typeface="Comic Sans MS" panose="030F0702030302020204" pitchFamily="66" charset="0"/>
              <a:ea typeface="Calibri"/>
            </a:endParaRPr>
          </a:p>
          <a:p>
            <a:pPr>
              <a:lnSpc>
                <a:spcPct val="115000"/>
              </a:lnSpc>
              <a:spcAft>
                <a:spcPts val="1000"/>
              </a:spcAft>
            </a:pPr>
            <a:r>
              <a:rPr lang="sl-SI" sz="3200" b="1" dirty="0">
                <a:latin typeface="Comic Sans MS" panose="030F0702030302020204" pitchFamily="66" charset="0"/>
                <a:ea typeface="Calibri"/>
                <a:cs typeface="Times New Roman"/>
              </a:rPr>
              <a:t> </a:t>
            </a:r>
          </a:p>
          <a:p>
            <a:pPr algn="ctr">
              <a:spcAft>
                <a:spcPts val="0"/>
              </a:spcAft>
            </a:pPr>
            <a:r>
              <a:rPr lang="sl-SI" sz="3200" b="1" dirty="0">
                <a:solidFill>
                  <a:srgbClr val="C00000"/>
                </a:solidFill>
                <a:latin typeface="Comic Sans MS" panose="030F0702030302020204" pitchFamily="66" charset="0"/>
                <a:ea typeface="Calibri"/>
              </a:rPr>
              <a:t>I</a:t>
            </a:r>
            <a:r>
              <a:rPr lang="sl-SI" sz="3200" b="1" dirty="0" smtClean="0">
                <a:solidFill>
                  <a:srgbClr val="C00000"/>
                </a:solidFill>
                <a:latin typeface="Comic Sans MS" panose="030F0702030302020204" pitchFamily="66" charset="0"/>
                <a:ea typeface="Calibri"/>
              </a:rPr>
              <a:t>nšpektorji </a:t>
            </a:r>
            <a:r>
              <a:rPr lang="sl-SI" sz="3200" b="1" dirty="0">
                <a:solidFill>
                  <a:srgbClr val="C00000"/>
                </a:solidFill>
                <a:latin typeface="Comic Sans MS" panose="030F0702030302020204" pitchFamily="66" charset="0"/>
                <a:ea typeface="Calibri"/>
              </a:rPr>
              <a:t>na področju zagotavljanja ustrezne in namenske OVO delavcem in njene uporabe ugotovili </a:t>
            </a:r>
            <a:r>
              <a:rPr lang="sl-SI" sz="3200" b="1" dirty="0" smtClean="0">
                <a:solidFill>
                  <a:srgbClr val="C00000"/>
                </a:solidFill>
                <a:latin typeface="Comic Sans MS" panose="030F0702030302020204" pitchFamily="66" charset="0"/>
                <a:ea typeface="Calibri"/>
              </a:rPr>
              <a:t>nepravilnosti </a:t>
            </a:r>
          </a:p>
          <a:p>
            <a:pPr>
              <a:spcAft>
                <a:spcPts val="0"/>
              </a:spcAft>
            </a:pPr>
            <a:endParaRPr lang="sl-SI" sz="3200" b="1" dirty="0">
              <a:solidFill>
                <a:srgbClr val="000000"/>
              </a:solidFill>
              <a:latin typeface="Comic Sans MS" panose="030F0702030302020204" pitchFamily="66" charset="0"/>
              <a:ea typeface="Calibri"/>
            </a:endParaRPr>
          </a:p>
          <a:p>
            <a:pPr marL="342900" indent="-342900">
              <a:spcAft>
                <a:spcPts val="0"/>
              </a:spcAft>
              <a:buFont typeface="Wingdings" panose="05000000000000000000" pitchFamily="2" charset="2"/>
              <a:buChar char="ü"/>
            </a:pPr>
            <a:r>
              <a:rPr lang="sl-SI" sz="3200" b="1" dirty="0" smtClean="0">
                <a:solidFill>
                  <a:srgbClr val="008000"/>
                </a:solidFill>
                <a:latin typeface="Comic Sans MS" panose="030F0702030302020204" pitchFamily="66" charset="0"/>
                <a:ea typeface="Calibri"/>
              </a:rPr>
              <a:t>2016: 1592 primerov; </a:t>
            </a:r>
          </a:p>
          <a:p>
            <a:pPr marL="342900" indent="-342900">
              <a:spcAft>
                <a:spcPts val="0"/>
              </a:spcAft>
              <a:buFont typeface="Wingdings" panose="05000000000000000000" pitchFamily="2" charset="2"/>
              <a:buChar char="ü"/>
            </a:pPr>
            <a:r>
              <a:rPr lang="sl-SI" sz="3200" b="1" dirty="0" smtClean="0">
                <a:solidFill>
                  <a:srgbClr val="008000"/>
                </a:solidFill>
                <a:latin typeface="Comic Sans MS" panose="030F0702030302020204" pitchFamily="66" charset="0"/>
                <a:ea typeface="Calibri"/>
              </a:rPr>
              <a:t>2015</a:t>
            </a:r>
            <a:r>
              <a:rPr lang="sl-SI" sz="3200" b="1" dirty="0">
                <a:solidFill>
                  <a:srgbClr val="008000"/>
                </a:solidFill>
                <a:latin typeface="Comic Sans MS" panose="030F0702030302020204" pitchFamily="66" charset="0"/>
                <a:ea typeface="Calibri"/>
              </a:rPr>
              <a:t>: 1661 primerov; </a:t>
            </a:r>
            <a:endParaRPr lang="sl-SI" sz="3200" b="1" dirty="0" smtClean="0">
              <a:solidFill>
                <a:srgbClr val="008000"/>
              </a:solidFill>
              <a:latin typeface="Comic Sans MS" panose="030F0702030302020204" pitchFamily="66" charset="0"/>
              <a:ea typeface="Calibri"/>
            </a:endParaRPr>
          </a:p>
          <a:p>
            <a:pPr marL="342900" indent="-342900">
              <a:spcAft>
                <a:spcPts val="0"/>
              </a:spcAft>
              <a:buFont typeface="Wingdings" panose="05000000000000000000" pitchFamily="2" charset="2"/>
              <a:buChar char="ü"/>
            </a:pPr>
            <a:r>
              <a:rPr lang="sl-SI" sz="3200" b="1" dirty="0" smtClean="0">
                <a:solidFill>
                  <a:srgbClr val="008000"/>
                </a:solidFill>
                <a:latin typeface="Comic Sans MS" panose="030F0702030302020204" pitchFamily="66" charset="0"/>
                <a:ea typeface="Calibri"/>
              </a:rPr>
              <a:t>2014</a:t>
            </a:r>
            <a:r>
              <a:rPr lang="sl-SI" sz="3200" b="1" dirty="0">
                <a:solidFill>
                  <a:srgbClr val="008000"/>
                </a:solidFill>
                <a:latin typeface="Comic Sans MS" panose="030F0702030302020204" pitchFamily="66" charset="0"/>
                <a:ea typeface="Calibri"/>
              </a:rPr>
              <a:t>: 1786 primerov</a:t>
            </a:r>
            <a:r>
              <a:rPr lang="sl-SI" sz="3200" b="1" dirty="0" smtClean="0">
                <a:solidFill>
                  <a:srgbClr val="008000"/>
                </a:solidFill>
                <a:latin typeface="Comic Sans MS" panose="030F0702030302020204" pitchFamily="66" charset="0"/>
                <a:ea typeface="Calibri"/>
              </a:rPr>
              <a:t>.</a:t>
            </a:r>
          </a:p>
          <a:p>
            <a:pPr>
              <a:spcAft>
                <a:spcPts val="0"/>
              </a:spcAft>
            </a:pPr>
            <a:endParaRPr lang="sl-SI" sz="3200" b="1" dirty="0">
              <a:solidFill>
                <a:srgbClr val="008000"/>
              </a:solidFill>
              <a:latin typeface="Comic Sans MS" panose="030F0702030302020204" pitchFamily="66" charset="0"/>
              <a:ea typeface="Calibri"/>
            </a:endParaRPr>
          </a:p>
          <a:p>
            <a:pPr algn="just"/>
            <a:r>
              <a:rPr lang="sl-SI" sz="3200" b="1" dirty="0">
                <a:solidFill>
                  <a:srgbClr val="0000FF"/>
                </a:solidFill>
                <a:latin typeface="Comic Sans MS" panose="030F0702030302020204" pitchFamily="66" charset="0"/>
                <a:ea typeface="Calibri"/>
                <a:cs typeface="Times New Roman"/>
              </a:rPr>
              <a:t>Najpogosteje se je </a:t>
            </a:r>
            <a:r>
              <a:rPr lang="sl-SI" sz="3200" b="1" dirty="0" smtClean="0">
                <a:solidFill>
                  <a:srgbClr val="0000FF"/>
                </a:solidFill>
                <a:latin typeface="Comic Sans MS" panose="030F0702030302020204" pitchFamily="66" charset="0"/>
                <a:ea typeface="Calibri"/>
                <a:cs typeface="Times New Roman"/>
              </a:rPr>
              <a:t>dogajalo </a:t>
            </a:r>
            <a:r>
              <a:rPr lang="sl-SI" sz="3200" b="1" dirty="0">
                <a:solidFill>
                  <a:srgbClr val="0000FF"/>
                </a:solidFill>
                <a:latin typeface="Comic Sans MS" panose="030F0702030302020204" pitchFamily="66" charset="0"/>
                <a:ea typeface="Calibri"/>
                <a:cs typeface="Times New Roman"/>
              </a:rPr>
              <a:t>na </a:t>
            </a:r>
            <a:r>
              <a:rPr lang="sl-SI" sz="3200" b="1" dirty="0" smtClean="0">
                <a:solidFill>
                  <a:srgbClr val="0000FF"/>
                </a:solidFill>
                <a:latin typeface="Comic Sans MS" panose="030F0702030302020204" pitchFamily="66" charset="0"/>
                <a:ea typeface="Calibri"/>
                <a:cs typeface="Times New Roman"/>
              </a:rPr>
              <a:t>gradbiščih v </a:t>
            </a:r>
            <a:r>
              <a:rPr lang="sl-SI" sz="3200" b="1" dirty="0">
                <a:solidFill>
                  <a:srgbClr val="0000FF"/>
                </a:solidFill>
                <a:latin typeface="Comic Sans MS" panose="030F0702030302020204" pitchFamily="66" charset="0"/>
                <a:ea typeface="Calibri"/>
                <a:cs typeface="Times New Roman"/>
              </a:rPr>
              <a:t>193 primerih</a:t>
            </a:r>
            <a:r>
              <a:rPr lang="sl-SI" sz="3200" b="1" dirty="0" smtClean="0">
                <a:solidFill>
                  <a:srgbClr val="0000FF"/>
                </a:solidFill>
                <a:latin typeface="Comic Sans MS" panose="030F0702030302020204" pitchFamily="66" charset="0"/>
                <a:ea typeface="Calibri"/>
                <a:cs typeface="Times New Roman"/>
              </a:rPr>
              <a:t>.</a:t>
            </a:r>
            <a:endParaRPr lang="sl-SI" sz="3200" b="1" dirty="0">
              <a:solidFill>
                <a:srgbClr val="0000FF"/>
              </a:solidFill>
              <a:latin typeface="Comic Sans MS" panose="030F0702030302020204" pitchFamily="66" charset="0"/>
              <a:ea typeface="Calibri"/>
              <a:cs typeface="Times New Roman"/>
            </a:endParaRPr>
          </a:p>
        </p:txBody>
      </p:sp>
    </p:spTree>
    <p:extLst>
      <p:ext uri="{BB962C8B-B14F-4D97-AF65-F5344CB8AC3E}">
        <p14:creationId xmlns:p14="http://schemas.microsoft.com/office/powerpoint/2010/main" val="150787504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88640"/>
            <a:ext cx="8784976" cy="657769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15000"/>
              </a:lnSpc>
              <a:spcAft>
                <a:spcPts val="1000"/>
              </a:spcAft>
            </a:pPr>
            <a:r>
              <a:rPr lang="sl-SI" sz="2800" b="1" dirty="0" smtClean="0">
                <a:solidFill>
                  <a:srgbClr val="008000"/>
                </a:solidFill>
                <a:latin typeface="Comic Sans MS" panose="030F0702030302020204" pitchFamily="66" charset="0"/>
                <a:ea typeface="Calibri"/>
                <a:cs typeface="Times New Roman"/>
              </a:rPr>
              <a:t>Inšpektorji </a:t>
            </a:r>
            <a:r>
              <a:rPr lang="sl-SI" sz="2800" b="1" dirty="0">
                <a:solidFill>
                  <a:srgbClr val="008000"/>
                </a:solidFill>
                <a:latin typeface="Comic Sans MS" panose="030F0702030302020204" pitchFamily="66" charset="0"/>
                <a:ea typeface="Calibri"/>
                <a:cs typeface="Times New Roman"/>
              </a:rPr>
              <a:t>so glede ustreznosti delovne opreme pri delodajalcih </a:t>
            </a:r>
            <a:r>
              <a:rPr lang="sl-SI" sz="2800" b="1" dirty="0" smtClean="0">
                <a:solidFill>
                  <a:srgbClr val="008000"/>
                </a:solidFill>
                <a:latin typeface="Comic Sans MS" panose="030F0702030302020204" pitchFamily="66" charset="0"/>
                <a:ea typeface="Calibri"/>
                <a:cs typeface="Times New Roman"/>
              </a:rPr>
              <a:t>ugotovili: </a:t>
            </a:r>
          </a:p>
          <a:p>
            <a:pPr>
              <a:lnSpc>
                <a:spcPct val="115000"/>
              </a:lnSpc>
              <a:spcAft>
                <a:spcPts val="1000"/>
              </a:spcAft>
            </a:pPr>
            <a:endParaRPr lang="sl-SI" sz="1200" b="1" dirty="0">
              <a:latin typeface="Comic Sans MS" panose="030F0702030302020204" pitchFamily="66" charset="0"/>
              <a:ea typeface="Calibri"/>
              <a:cs typeface="Times New Roman"/>
            </a:endParaRPr>
          </a:p>
          <a:p>
            <a:pPr marL="342900" indent="-342900">
              <a:lnSpc>
                <a:spcPct val="115000"/>
              </a:lnSpc>
              <a:spcAft>
                <a:spcPts val="1000"/>
              </a:spcAft>
              <a:buFont typeface="Wingdings" panose="05000000000000000000" pitchFamily="2" charset="2"/>
              <a:buChar char="ü"/>
            </a:pPr>
            <a:r>
              <a:rPr lang="sl-SI" sz="2400" b="1" dirty="0" smtClean="0">
                <a:solidFill>
                  <a:srgbClr val="0000FF"/>
                </a:solidFill>
                <a:latin typeface="Comic Sans MS" panose="030F0702030302020204" pitchFamily="66" charset="0"/>
                <a:ea typeface="Calibri"/>
                <a:cs typeface="Times New Roman"/>
              </a:rPr>
              <a:t>2016: </a:t>
            </a:r>
            <a:r>
              <a:rPr lang="sl-SI" sz="2400" b="1" dirty="0">
                <a:solidFill>
                  <a:srgbClr val="0000FF"/>
                </a:solidFill>
                <a:latin typeface="Comic Sans MS" panose="030F0702030302020204" pitchFamily="66" charset="0"/>
                <a:ea typeface="Calibri"/>
                <a:cs typeface="Times New Roman"/>
              </a:rPr>
              <a:t>1909 </a:t>
            </a:r>
            <a:r>
              <a:rPr lang="sl-SI" sz="2400" b="1" dirty="0" smtClean="0">
                <a:solidFill>
                  <a:srgbClr val="0000FF"/>
                </a:solidFill>
                <a:latin typeface="Comic Sans MS" panose="030F0702030302020204" pitchFamily="66" charset="0"/>
                <a:ea typeface="Calibri"/>
                <a:cs typeface="Times New Roman"/>
              </a:rPr>
              <a:t>kršitev; </a:t>
            </a:r>
          </a:p>
          <a:p>
            <a:pPr marL="342900" indent="-342900">
              <a:lnSpc>
                <a:spcPct val="115000"/>
              </a:lnSpc>
              <a:spcAft>
                <a:spcPts val="1000"/>
              </a:spcAft>
              <a:buFont typeface="Wingdings" panose="05000000000000000000" pitchFamily="2" charset="2"/>
              <a:buChar char="ü"/>
            </a:pPr>
            <a:r>
              <a:rPr lang="sl-SI" sz="2400" b="1" dirty="0" smtClean="0">
                <a:solidFill>
                  <a:srgbClr val="0000FF"/>
                </a:solidFill>
                <a:latin typeface="Comic Sans MS" panose="030F0702030302020204" pitchFamily="66" charset="0"/>
                <a:ea typeface="Calibri"/>
                <a:cs typeface="Times New Roman"/>
              </a:rPr>
              <a:t>2015</a:t>
            </a:r>
            <a:r>
              <a:rPr lang="sl-SI" sz="2400" b="1" dirty="0">
                <a:solidFill>
                  <a:srgbClr val="0000FF"/>
                </a:solidFill>
                <a:latin typeface="Comic Sans MS" panose="030F0702030302020204" pitchFamily="66" charset="0"/>
                <a:ea typeface="Calibri"/>
                <a:cs typeface="Times New Roman"/>
              </a:rPr>
              <a:t>: 1892 kršitev; </a:t>
            </a:r>
            <a:endParaRPr lang="sl-SI" sz="2400" b="1" dirty="0" smtClean="0">
              <a:solidFill>
                <a:srgbClr val="0000FF"/>
              </a:solidFill>
              <a:latin typeface="Comic Sans MS" panose="030F0702030302020204" pitchFamily="66" charset="0"/>
              <a:ea typeface="Calibri"/>
              <a:cs typeface="Times New Roman"/>
            </a:endParaRPr>
          </a:p>
          <a:p>
            <a:pPr marL="342900" indent="-342900">
              <a:lnSpc>
                <a:spcPct val="115000"/>
              </a:lnSpc>
              <a:spcAft>
                <a:spcPts val="1000"/>
              </a:spcAft>
              <a:buFont typeface="Wingdings" panose="05000000000000000000" pitchFamily="2" charset="2"/>
              <a:buChar char="ü"/>
            </a:pPr>
            <a:r>
              <a:rPr lang="sl-SI" sz="2400" b="1" dirty="0" smtClean="0">
                <a:solidFill>
                  <a:srgbClr val="0000FF"/>
                </a:solidFill>
                <a:latin typeface="Comic Sans MS" panose="030F0702030302020204" pitchFamily="66" charset="0"/>
                <a:ea typeface="Calibri"/>
                <a:cs typeface="Times New Roman"/>
              </a:rPr>
              <a:t>2014</a:t>
            </a:r>
            <a:r>
              <a:rPr lang="sl-SI" sz="2400" b="1" dirty="0">
                <a:solidFill>
                  <a:srgbClr val="0000FF"/>
                </a:solidFill>
                <a:latin typeface="Comic Sans MS" panose="030F0702030302020204" pitchFamily="66" charset="0"/>
                <a:ea typeface="Calibri"/>
                <a:cs typeface="Times New Roman"/>
              </a:rPr>
              <a:t>: 1252 </a:t>
            </a:r>
            <a:r>
              <a:rPr lang="sl-SI" sz="2400" b="1" dirty="0" smtClean="0">
                <a:solidFill>
                  <a:srgbClr val="0000FF"/>
                </a:solidFill>
                <a:latin typeface="Comic Sans MS" panose="030F0702030302020204" pitchFamily="66" charset="0"/>
                <a:ea typeface="Calibri"/>
                <a:cs typeface="Times New Roman"/>
              </a:rPr>
              <a:t>kršitev. </a:t>
            </a:r>
          </a:p>
          <a:p>
            <a:pPr>
              <a:lnSpc>
                <a:spcPct val="115000"/>
              </a:lnSpc>
              <a:spcAft>
                <a:spcPts val="1000"/>
              </a:spcAft>
            </a:pPr>
            <a:endParaRPr lang="sl-SI" sz="1200" b="1" dirty="0" smtClean="0">
              <a:solidFill>
                <a:srgbClr val="0000FF"/>
              </a:solidFill>
              <a:latin typeface="Comic Sans MS" panose="030F0702030302020204" pitchFamily="66" charset="0"/>
              <a:ea typeface="Calibri"/>
              <a:cs typeface="Times New Roman"/>
            </a:endParaRPr>
          </a:p>
          <a:p>
            <a:pPr algn="just">
              <a:lnSpc>
                <a:spcPct val="115000"/>
              </a:lnSpc>
              <a:spcAft>
                <a:spcPts val="1000"/>
              </a:spcAft>
            </a:pPr>
            <a:r>
              <a:rPr lang="sl-SI" sz="2800" b="1" dirty="0" smtClean="0">
                <a:solidFill>
                  <a:srgbClr val="008000"/>
                </a:solidFill>
                <a:latin typeface="Comic Sans MS" panose="030F0702030302020204" pitchFamily="66" charset="0"/>
                <a:ea typeface="Calibri"/>
                <a:cs typeface="Times New Roman"/>
              </a:rPr>
              <a:t>Največ </a:t>
            </a:r>
            <a:r>
              <a:rPr lang="sl-SI" sz="2800" b="1" dirty="0">
                <a:solidFill>
                  <a:srgbClr val="008000"/>
                </a:solidFill>
                <a:latin typeface="Comic Sans MS" panose="030F0702030302020204" pitchFamily="66" charset="0"/>
                <a:ea typeface="Calibri"/>
                <a:cs typeface="Times New Roman"/>
              </a:rPr>
              <a:t>kršitev so ugotovili glede pregledov in preizkusov delovne </a:t>
            </a:r>
            <a:r>
              <a:rPr lang="sl-SI" sz="2800" b="1" dirty="0" smtClean="0">
                <a:solidFill>
                  <a:srgbClr val="008000"/>
                </a:solidFill>
                <a:latin typeface="Comic Sans MS" panose="030F0702030302020204" pitchFamily="66" charset="0"/>
                <a:ea typeface="Calibri"/>
                <a:cs typeface="Times New Roman"/>
              </a:rPr>
              <a:t>opreme:</a:t>
            </a:r>
          </a:p>
          <a:p>
            <a:pPr>
              <a:lnSpc>
                <a:spcPct val="115000"/>
              </a:lnSpc>
              <a:spcAft>
                <a:spcPts val="1000"/>
              </a:spcAft>
            </a:pPr>
            <a:endParaRPr lang="sl-SI" sz="1200" b="1" dirty="0" smtClean="0">
              <a:latin typeface="Comic Sans MS" panose="030F0702030302020204" pitchFamily="66" charset="0"/>
              <a:ea typeface="Calibri"/>
              <a:cs typeface="Times New Roman"/>
            </a:endParaRPr>
          </a:p>
          <a:p>
            <a:pPr marL="342900" indent="-342900">
              <a:lnSpc>
                <a:spcPct val="115000"/>
              </a:lnSpc>
              <a:spcAft>
                <a:spcPts val="1000"/>
              </a:spcAft>
              <a:buFont typeface="Wingdings" panose="05000000000000000000" pitchFamily="2" charset="2"/>
              <a:buChar char="ü"/>
            </a:pPr>
            <a:r>
              <a:rPr lang="sl-SI" sz="2400" b="1" dirty="0" smtClean="0">
                <a:solidFill>
                  <a:srgbClr val="0000FF"/>
                </a:solidFill>
                <a:latin typeface="Comic Sans MS" panose="030F0702030302020204" pitchFamily="66" charset="0"/>
                <a:ea typeface="Calibri"/>
                <a:cs typeface="Times New Roman"/>
              </a:rPr>
              <a:t>2016: </a:t>
            </a:r>
            <a:r>
              <a:rPr lang="sl-SI" sz="2400" b="1" dirty="0">
                <a:solidFill>
                  <a:srgbClr val="0000FF"/>
                </a:solidFill>
                <a:latin typeface="Comic Sans MS" panose="030F0702030302020204" pitchFamily="66" charset="0"/>
                <a:ea typeface="Calibri"/>
                <a:cs typeface="Times New Roman"/>
              </a:rPr>
              <a:t>612 </a:t>
            </a:r>
            <a:r>
              <a:rPr lang="sl-SI" sz="2400" b="1" dirty="0" smtClean="0">
                <a:solidFill>
                  <a:srgbClr val="0000FF"/>
                </a:solidFill>
                <a:latin typeface="Comic Sans MS" panose="030F0702030302020204" pitchFamily="66" charset="0"/>
                <a:ea typeface="Calibri"/>
                <a:cs typeface="Times New Roman"/>
              </a:rPr>
              <a:t>primerih; </a:t>
            </a:r>
          </a:p>
          <a:p>
            <a:pPr marL="342900" indent="-342900">
              <a:lnSpc>
                <a:spcPct val="115000"/>
              </a:lnSpc>
              <a:spcAft>
                <a:spcPts val="1000"/>
              </a:spcAft>
              <a:buFont typeface="Wingdings" panose="05000000000000000000" pitchFamily="2" charset="2"/>
              <a:buChar char="ü"/>
            </a:pPr>
            <a:r>
              <a:rPr lang="sl-SI" sz="2400" b="1" dirty="0" smtClean="0">
                <a:solidFill>
                  <a:srgbClr val="0000FF"/>
                </a:solidFill>
                <a:latin typeface="Comic Sans MS" panose="030F0702030302020204" pitchFamily="66" charset="0"/>
                <a:ea typeface="Calibri"/>
                <a:cs typeface="Times New Roman"/>
              </a:rPr>
              <a:t>2015</a:t>
            </a:r>
            <a:r>
              <a:rPr lang="sl-SI" sz="2400" b="1" dirty="0">
                <a:solidFill>
                  <a:srgbClr val="0000FF"/>
                </a:solidFill>
                <a:latin typeface="Comic Sans MS" panose="030F0702030302020204" pitchFamily="66" charset="0"/>
                <a:ea typeface="Calibri"/>
                <a:cs typeface="Times New Roman"/>
              </a:rPr>
              <a:t>: 716 primerov; </a:t>
            </a:r>
            <a:endParaRPr lang="sl-SI" sz="2400" b="1" dirty="0" smtClean="0">
              <a:solidFill>
                <a:srgbClr val="0000FF"/>
              </a:solidFill>
              <a:latin typeface="Comic Sans MS" panose="030F0702030302020204" pitchFamily="66" charset="0"/>
              <a:ea typeface="Calibri"/>
              <a:cs typeface="Times New Roman"/>
            </a:endParaRPr>
          </a:p>
          <a:p>
            <a:pPr marL="342900" indent="-342900">
              <a:lnSpc>
                <a:spcPct val="115000"/>
              </a:lnSpc>
              <a:spcAft>
                <a:spcPts val="1000"/>
              </a:spcAft>
              <a:buFont typeface="Wingdings" panose="05000000000000000000" pitchFamily="2" charset="2"/>
              <a:buChar char="ü"/>
            </a:pPr>
            <a:r>
              <a:rPr lang="sl-SI" sz="2400" b="1" dirty="0" smtClean="0">
                <a:solidFill>
                  <a:srgbClr val="0000FF"/>
                </a:solidFill>
                <a:latin typeface="Comic Sans MS" panose="030F0702030302020204" pitchFamily="66" charset="0"/>
                <a:ea typeface="Calibri"/>
                <a:cs typeface="Times New Roman"/>
              </a:rPr>
              <a:t>2014</a:t>
            </a:r>
            <a:r>
              <a:rPr lang="sl-SI" sz="2400" b="1" dirty="0">
                <a:solidFill>
                  <a:srgbClr val="0000FF"/>
                </a:solidFill>
                <a:latin typeface="Comic Sans MS" panose="030F0702030302020204" pitchFamily="66" charset="0"/>
                <a:ea typeface="Calibri"/>
                <a:cs typeface="Times New Roman"/>
              </a:rPr>
              <a:t>: 741 </a:t>
            </a:r>
            <a:r>
              <a:rPr lang="sl-SI" sz="2400" b="1" dirty="0" smtClean="0">
                <a:solidFill>
                  <a:srgbClr val="0000FF"/>
                </a:solidFill>
                <a:latin typeface="Comic Sans MS" panose="030F0702030302020204" pitchFamily="66" charset="0"/>
                <a:ea typeface="Calibri"/>
                <a:cs typeface="Times New Roman"/>
              </a:rPr>
              <a:t>primerov.</a:t>
            </a:r>
          </a:p>
        </p:txBody>
      </p:sp>
    </p:spTree>
    <p:extLst>
      <p:ext uri="{BB962C8B-B14F-4D97-AF65-F5344CB8AC3E}">
        <p14:creationId xmlns:p14="http://schemas.microsoft.com/office/powerpoint/2010/main" val="86246449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p:cNvSpPr>
            <a:spLocks noGrp="1" noChangeArrowheads="1"/>
          </p:cNvSpPr>
          <p:nvPr>
            <p:ph type="body" idx="4294967295"/>
          </p:nvPr>
        </p:nvSpPr>
        <p:spPr>
          <a:xfrm>
            <a:off x="250825" y="134938"/>
            <a:ext cx="8893175" cy="6470650"/>
          </a:xfrm>
        </p:spPr>
        <p:style>
          <a:lnRef idx="1">
            <a:schemeClr val="accent3"/>
          </a:lnRef>
          <a:fillRef idx="2">
            <a:schemeClr val="accent3"/>
          </a:fillRef>
          <a:effectRef idx="1">
            <a:schemeClr val="accent3"/>
          </a:effectRef>
          <a:fontRef idx="minor">
            <a:schemeClr val="dk1"/>
          </a:fontRef>
        </p:style>
        <p:txBody>
          <a:bodyPr>
            <a:normAutofit lnSpcReduction="10000"/>
          </a:bodyPr>
          <a:lstStyle/>
          <a:p>
            <a:pPr marL="0" indent="0" algn="ctr">
              <a:buNone/>
            </a:pPr>
            <a:r>
              <a:rPr lang="sl-SI" altLang="zh-CN" b="1" dirty="0" smtClean="0">
                <a:solidFill>
                  <a:srgbClr val="CC00FF"/>
                </a:solidFill>
                <a:latin typeface="Comic Sans MS" panose="030F0702030302020204" pitchFamily="66" charset="0"/>
              </a:rPr>
              <a:t>POŽARNA VARNOST</a:t>
            </a:r>
          </a:p>
          <a:p>
            <a:pPr marL="0" indent="0" algn="just">
              <a:lnSpc>
                <a:spcPct val="90000"/>
              </a:lnSpc>
              <a:buNone/>
            </a:pPr>
            <a:r>
              <a:rPr lang="sl-SI" altLang="zh-CN" sz="3000" b="1" dirty="0" smtClean="0">
                <a:latin typeface="Comic Sans MS" panose="030F0702030302020204" pitchFamily="66" charset="0"/>
              </a:rPr>
              <a:t>Področje </a:t>
            </a:r>
            <a:r>
              <a:rPr lang="sl-SI" altLang="zh-CN" sz="3000" b="1" dirty="0">
                <a:latin typeface="Comic Sans MS" panose="030F0702030302020204" pitchFamily="66" charset="0"/>
              </a:rPr>
              <a:t>varstva pred požarom ureja </a:t>
            </a:r>
            <a:r>
              <a:rPr lang="sl-SI" altLang="zh-CN" sz="2600" b="1" dirty="0">
                <a:latin typeface="Comic Sans MS" panose="030F0702030302020204" pitchFamily="66" charset="0"/>
              </a:rPr>
              <a:t>Zakon o varstvu pred požarom </a:t>
            </a:r>
            <a:r>
              <a:rPr lang="sl-SI" sz="2600" b="1" dirty="0" smtClean="0">
                <a:latin typeface="Comic Sans MS" panose="030F0702030302020204" pitchFamily="66" charset="0"/>
              </a:rPr>
              <a:t>(Ur.l. RS, št. 3/2007-</a:t>
            </a:r>
            <a:r>
              <a:rPr lang="sl-SI" sz="2600" b="1" u="sng" dirty="0" smtClean="0">
                <a:latin typeface="Comic Sans MS" panose="030F0702030302020204" pitchFamily="66" charset="0"/>
                <a:hlinkClick r:id="rId3" action="ppaction://hlinkfile"/>
              </a:rPr>
              <a:t>87/2001</a:t>
            </a:r>
            <a:r>
              <a:rPr lang="sl-SI" sz="2600" b="1" dirty="0" smtClean="0">
                <a:latin typeface="Comic Sans MS" panose="030F0702030302020204" pitchFamily="66" charset="0"/>
              </a:rPr>
              <a:t>, </a:t>
            </a:r>
            <a:r>
              <a:rPr lang="sl-SI" sz="2600" b="1" u="sng" dirty="0" smtClean="0">
                <a:latin typeface="Comic Sans MS" panose="030F0702030302020204" pitchFamily="66" charset="0"/>
                <a:hlinkClick r:id="rId4" action="ppaction://hlinkfile"/>
              </a:rPr>
              <a:t>110/2002</a:t>
            </a:r>
            <a:r>
              <a:rPr lang="sl-SI" sz="2600" b="1" dirty="0" smtClean="0">
                <a:latin typeface="Comic Sans MS" panose="030F0702030302020204" pitchFamily="66" charset="0"/>
              </a:rPr>
              <a:t>-ZGO-,</a:t>
            </a:r>
            <a:r>
              <a:rPr lang="sl-SI" sz="2600" b="1" u="sng" dirty="0" smtClean="0">
                <a:latin typeface="Comic Sans MS" panose="030F0702030302020204" pitchFamily="66" charset="0"/>
                <a:hlinkClick r:id="rId5" action="ppaction://hlinkfile"/>
              </a:rPr>
              <a:t>105/2006</a:t>
            </a:r>
            <a:r>
              <a:rPr lang="sl-SI" sz="2600" b="1" dirty="0" smtClean="0">
                <a:latin typeface="Comic Sans MS" panose="030F0702030302020204" pitchFamily="66" charset="0"/>
              </a:rPr>
              <a:t>,</a:t>
            </a:r>
            <a:r>
              <a:rPr lang="sl-SI" sz="2600" b="1" u="sng" dirty="0" smtClean="0">
                <a:latin typeface="Comic Sans MS" panose="030F0702030302020204" pitchFamily="66" charset="0"/>
                <a:hlinkClick r:id="rId6" action="ppaction://hlinkfile"/>
              </a:rPr>
              <a:t>3/2007</a:t>
            </a:r>
            <a:r>
              <a:rPr lang="sl-SI" sz="2600" b="1" dirty="0" smtClean="0">
                <a:latin typeface="Comic Sans MS" panose="030F0702030302020204" pitchFamily="66" charset="0"/>
              </a:rPr>
              <a:t>-UPB1,</a:t>
            </a:r>
            <a:r>
              <a:rPr lang="sl-SI" sz="2600" dirty="0" smtClean="0"/>
              <a:t> </a:t>
            </a:r>
            <a:r>
              <a:rPr lang="sl-SI" sz="2600" b="1" u="sng" dirty="0" smtClean="0">
                <a:latin typeface="Comic Sans MS" panose="030F0702030302020204" pitchFamily="66" charset="0"/>
                <a:hlinkClick r:id="rId7" action="ppaction://hlinkfile"/>
              </a:rPr>
              <a:t>9/2011</a:t>
            </a:r>
            <a:r>
              <a:rPr lang="sl-SI" sz="2600" b="1" dirty="0" smtClean="0">
                <a:latin typeface="Comic Sans MS" panose="030F0702030302020204" pitchFamily="66" charset="0"/>
              </a:rPr>
              <a:t>).</a:t>
            </a:r>
          </a:p>
          <a:p>
            <a:pPr marL="0" indent="0" algn="just">
              <a:lnSpc>
                <a:spcPct val="90000"/>
              </a:lnSpc>
              <a:buNone/>
            </a:pPr>
            <a:endParaRPr lang="sl-SI" altLang="zh-CN" sz="3000" b="1" dirty="0" smtClean="0">
              <a:latin typeface="Comic Sans MS" panose="030F0702030302020204" pitchFamily="66" charset="0"/>
            </a:endParaRPr>
          </a:p>
          <a:p>
            <a:pPr marL="0" indent="0" algn="just">
              <a:lnSpc>
                <a:spcPct val="90000"/>
              </a:lnSpc>
              <a:buNone/>
            </a:pPr>
            <a:endParaRPr lang="sl-SI" altLang="zh-CN" sz="1400" b="1" dirty="0">
              <a:latin typeface="Comic Sans MS" panose="030F0702030302020204" pitchFamily="66" charset="0"/>
            </a:endParaRPr>
          </a:p>
          <a:p>
            <a:pPr marL="0" indent="0">
              <a:lnSpc>
                <a:spcPct val="90000"/>
              </a:lnSpc>
              <a:buNone/>
            </a:pPr>
            <a:r>
              <a:rPr lang="sl-SI" altLang="zh-CN" sz="2800" b="1" dirty="0" smtClean="0">
                <a:solidFill>
                  <a:srgbClr val="CC00FF"/>
                </a:solidFill>
                <a:latin typeface="Comic Sans MS" panose="030F0702030302020204" pitchFamily="66" charset="0"/>
              </a:rPr>
              <a:t>To </a:t>
            </a:r>
            <a:r>
              <a:rPr lang="sl-SI" altLang="zh-CN" sz="2800" b="1" dirty="0">
                <a:solidFill>
                  <a:srgbClr val="CC00FF"/>
                </a:solidFill>
                <a:latin typeface="Comic Sans MS" panose="030F0702030302020204" pitchFamily="66" charset="0"/>
              </a:rPr>
              <a:t>področje obsega</a:t>
            </a:r>
            <a:r>
              <a:rPr lang="sl-SI" altLang="zh-CN" sz="2800" b="1" dirty="0" smtClean="0">
                <a:solidFill>
                  <a:srgbClr val="CC00FF"/>
                </a:solidFill>
                <a:latin typeface="Comic Sans MS" panose="030F0702030302020204" pitchFamily="66" charset="0"/>
              </a:rPr>
              <a:t>:</a:t>
            </a:r>
          </a:p>
          <a:p>
            <a:pPr marL="0" indent="0">
              <a:lnSpc>
                <a:spcPct val="90000"/>
              </a:lnSpc>
              <a:buNone/>
            </a:pPr>
            <a:r>
              <a:rPr lang="sl-SI" altLang="zh-CN" sz="1400" b="1" dirty="0" smtClean="0">
                <a:latin typeface="Comic Sans MS" panose="030F0702030302020204" pitchFamily="66" charset="0"/>
              </a:rPr>
              <a:t> </a:t>
            </a:r>
          </a:p>
          <a:p>
            <a:pPr>
              <a:lnSpc>
                <a:spcPct val="90000"/>
              </a:lnSpc>
              <a:buFont typeface="Wingdings" panose="05000000000000000000" pitchFamily="2" charset="2"/>
              <a:buChar char="Ø"/>
            </a:pPr>
            <a:r>
              <a:rPr lang="sl-SI" altLang="zh-CN" sz="2400" b="1" dirty="0" smtClean="0">
                <a:latin typeface="Comic Sans MS" panose="030F0702030302020204" pitchFamily="66" charset="0"/>
              </a:rPr>
              <a:t>organiziranje</a:t>
            </a:r>
            <a:r>
              <a:rPr lang="sl-SI" altLang="zh-CN" sz="2400" b="1" dirty="0">
                <a:latin typeface="Comic Sans MS" panose="030F0702030302020204" pitchFamily="66" charset="0"/>
              </a:rPr>
              <a:t>, </a:t>
            </a:r>
            <a:endParaRPr lang="sl-SI" altLang="zh-CN" sz="2400" b="1" dirty="0" smtClean="0">
              <a:latin typeface="Comic Sans MS" panose="030F0702030302020204" pitchFamily="66" charset="0"/>
            </a:endParaRPr>
          </a:p>
          <a:p>
            <a:pPr>
              <a:lnSpc>
                <a:spcPct val="90000"/>
              </a:lnSpc>
              <a:buFont typeface="Wingdings" panose="05000000000000000000" pitchFamily="2" charset="2"/>
              <a:buChar char="Ø"/>
            </a:pPr>
            <a:r>
              <a:rPr lang="sl-SI" altLang="zh-CN" sz="2400" b="1" dirty="0" smtClean="0">
                <a:latin typeface="Comic Sans MS" panose="030F0702030302020204" pitchFamily="66" charset="0"/>
              </a:rPr>
              <a:t>načrtovanje</a:t>
            </a:r>
            <a:r>
              <a:rPr lang="sl-SI" altLang="zh-CN" sz="2400" b="1" dirty="0">
                <a:latin typeface="Comic Sans MS" panose="030F0702030302020204" pitchFamily="66" charset="0"/>
              </a:rPr>
              <a:t>, </a:t>
            </a:r>
            <a:endParaRPr lang="sl-SI" altLang="zh-CN" sz="2400" b="1" dirty="0" smtClean="0">
              <a:latin typeface="Comic Sans MS" panose="030F0702030302020204" pitchFamily="66" charset="0"/>
            </a:endParaRPr>
          </a:p>
          <a:p>
            <a:pPr>
              <a:lnSpc>
                <a:spcPct val="90000"/>
              </a:lnSpc>
              <a:buFont typeface="Wingdings" panose="05000000000000000000" pitchFamily="2" charset="2"/>
              <a:buChar char="Ø"/>
            </a:pPr>
            <a:r>
              <a:rPr lang="sl-SI" altLang="zh-CN" sz="2400" b="1" dirty="0" smtClean="0">
                <a:latin typeface="Comic Sans MS" panose="030F0702030302020204" pitchFamily="66" charset="0"/>
              </a:rPr>
              <a:t>izvajanje</a:t>
            </a:r>
            <a:r>
              <a:rPr lang="sl-SI" altLang="zh-CN" sz="2400" b="1" dirty="0">
                <a:latin typeface="Comic Sans MS" panose="030F0702030302020204" pitchFamily="66" charset="0"/>
              </a:rPr>
              <a:t>, </a:t>
            </a:r>
            <a:endParaRPr lang="sl-SI" altLang="zh-CN" sz="2400" b="1" dirty="0" smtClean="0">
              <a:latin typeface="Comic Sans MS" panose="030F0702030302020204" pitchFamily="66" charset="0"/>
            </a:endParaRPr>
          </a:p>
          <a:p>
            <a:pPr>
              <a:lnSpc>
                <a:spcPct val="90000"/>
              </a:lnSpc>
              <a:buFont typeface="Wingdings" panose="05000000000000000000" pitchFamily="2" charset="2"/>
              <a:buChar char="Ø"/>
            </a:pPr>
            <a:r>
              <a:rPr lang="sl-SI" altLang="zh-CN" sz="2400" b="1" dirty="0" smtClean="0">
                <a:latin typeface="Comic Sans MS" panose="030F0702030302020204" pitchFamily="66" charset="0"/>
              </a:rPr>
              <a:t>nadzor </a:t>
            </a:r>
            <a:r>
              <a:rPr lang="sl-SI" altLang="zh-CN" sz="2400" b="1" dirty="0">
                <a:latin typeface="Comic Sans MS" panose="030F0702030302020204" pitchFamily="66" charset="0"/>
              </a:rPr>
              <a:t>ter </a:t>
            </a:r>
            <a:endParaRPr lang="sl-SI" altLang="zh-CN" sz="2400" b="1" dirty="0" smtClean="0">
              <a:latin typeface="Comic Sans MS" panose="030F0702030302020204" pitchFamily="66" charset="0"/>
            </a:endParaRPr>
          </a:p>
          <a:p>
            <a:pPr>
              <a:lnSpc>
                <a:spcPct val="90000"/>
              </a:lnSpc>
              <a:buFont typeface="Wingdings" panose="05000000000000000000" pitchFamily="2" charset="2"/>
              <a:buChar char="Ø"/>
            </a:pPr>
            <a:r>
              <a:rPr lang="sl-SI" altLang="zh-CN" sz="2400" b="1" dirty="0" smtClean="0">
                <a:latin typeface="Comic Sans MS" panose="030F0702030302020204" pitchFamily="66" charset="0"/>
              </a:rPr>
              <a:t>financiranje </a:t>
            </a:r>
            <a:r>
              <a:rPr lang="sl-SI" altLang="zh-CN" sz="2400" b="1" dirty="0">
                <a:latin typeface="Comic Sans MS" panose="030F0702030302020204" pitchFamily="66" charset="0"/>
              </a:rPr>
              <a:t>dejavnosti in ukrepov varstva pred požarom.</a:t>
            </a:r>
          </a:p>
          <a:p>
            <a:pPr marL="0" indent="0" algn="ctr">
              <a:buNone/>
            </a:pPr>
            <a:endParaRPr lang="sl-SI" altLang="zh-CN" sz="1400" b="1" dirty="0" smtClean="0">
              <a:solidFill>
                <a:srgbClr val="CC00FF"/>
              </a:solidFill>
              <a:latin typeface="Comic Sans MS" panose="030F0702030302020204" pitchFamily="66" charset="0"/>
            </a:endParaRPr>
          </a:p>
          <a:p>
            <a:pPr marL="0" lvl="0" indent="0" algn="ctr">
              <a:buNone/>
            </a:pPr>
            <a:r>
              <a:rPr lang="sl-SI" altLang="zh-CN" sz="2400" b="1" dirty="0">
                <a:solidFill>
                  <a:srgbClr val="0000FF"/>
                </a:solidFill>
                <a:latin typeface="Comic Sans MS" panose="030F0702030302020204" pitchFamily="66" charset="0"/>
              </a:rPr>
              <a:t>Ploščad družbe </a:t>
            </a:r>
            <a:r>
              <a:rPr lang="sl-SI" altLang="zh-CN" sz="2400" b="1" dirty="0" err="1">
                <a:solidFill>
                  <a:srgbClr val="0000FF"/>
                </a:solidFill>
                <a:latin typeface="Comic Sans MS" panose="030F0702030302020204" pitchFamily="66" charset="0"/>
              </a:rPr>
              <a:t>British</a:t>
            </a:r>
            <a:r>
              <a:rPr lang="sl-SI" altLang="zh-CN" sz="2400" b="1" dirty="0">
                <a:solidFill>
                  <a:srgbClr val="0000FF"/>
                </a:solidFill>
                <a:latin typeface="Comic Sans MS" panose="030F0702030302020204" pitchFamily="66" charset="0"/>
              </a:rPr>
              <a:t> Petrol (BP) je 20. aprila 2010 po eksploziji in požaru potonila. V tragediji je umrlo 11 ljudi, v Mehiški zaliv pa je izteklo okrog 25 mio litrov </a:t>
            </a:r>
            <a:r>
              <a:rPr lang="sl-SI" altLang="zh-CN" sz="2400" b="1" dirty="0" smtClean="0">
                <a:solidFill>
                  <a:srgbClr val="0000FF"/>
                </a:solidFill>
                <a:latin typeface="Comic Sans MS" panose="030F0702030302020204" pitchFamily="66" charset="0"/>
              </a:rPr>
              <a:t>nafte.</a:t>
            </a:r>
            <a:r>
              <a:rPr lang="sl-SI" altLang="zh-CN" sz="2400" dirty="0" smtClean="0">
                <a:solidFill>
                  <a:srgbClr val="0000FF"/>
                </a:solidFill>
                <a:latin typeface="Comic Sans MS" panose="030F0702030302020204" pitchFamily="66" charset="0"/>
              </a:rPr>
              <a:t> </a:t>
            </a:r>
            <a:endParaRPr lang="sl-SI" altLang="zh-CN" sz="2400" dirty="0">
              <a:solidFill>
                <a:srgbClr val="0000FF"/>
              </a:solidFill>
              <a:latin typeface="Comic Sans MS" panose="030F0702030302020204" pitchFamily="66" charset="0"/>
            </a:endParaRPr>
          </a:p>
          <a:p>
            <a:pPr marL="609600" indent="-609600"/>
            <a:endParaRPr lang="sl-SI" altLang="sl-SI" dirty="0" smtClean="0"/>
          </a:p>
        </p:txBody>
      </p:sp>
      <p:pic>
        <p:nvPicPr>
          <p:cNvPr id="67379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1375" y="2132856"/>
            <a:ext cx="3783240" cy="2449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3501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558671801"/>
              </p:ext>
            </p:extLst>
          </p:nvPr>
        </p:nvGraphicFramePr>
        <p:xfrm>
          <a:off x="179512" y="116632"/>
          <a:ext cx="8728645" cy="6408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5737676"/>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p:cNvSpPr>
            <a:spLocks noGrp="1" noChangeArrowheads="1"/>
          </p:cNvSpPr>
          <p:nvPr>
            <p:ph type="body" idx="4294967295"/>
          </p:nvPr>
        </p:nvSpPr>
        <p:spPr>
          <a:xfrm>
            <a:off x="107504" y="188640"/>
            <a:ext cx="8820150" cy="6480175"/>
          </a:xfrm>
        </p:spPr>
        <p:style>
          <a:lnRef idx="1">
            <a:schemeClr val="accent3"/>
          </a:lnRef>
          <a:fillRef idx="2">
            <a:schemeClr val="accent3"/>
          </a:fillRef>
          <a:effectRef idx="1">
            <a:schemeClr val="accent3"/>
          </a:effectRef>
          <a:fontRef idx="minor">
            <a:schemeClr val="dk1"/>
          </a:fontRef>
        </p:style>
        <p:txBody>
          <a:bodyPr>
            <a:normAutofit fontScale="85000" lnSpcReduction="20000"/>
          </a:bodyPr>
          <a:lstStyle/>
          <a:p>
            <a:pPr marL="0" indent="0" algn="ctr">
              <a:lnSpc>
                <a:spcPct val="90000"/>
              </a:lnSpc>
              <a:buNone/>
            </a:pPr>
            <a:r>
              <a:rPr lang="sl-SI" altLang="zh-CN" sz="3300" b="1" dirty="0" smtClean="0">
                <a:solidFill>
                  <a:srgbClr val="CC00FF"/>
                </a:solidFill>
                <a:latin typeface="Comic Sans MS" panose="030F0702030302020204" pitchFamily="66" charset="0"/>
              </a:rPr>
              <a:t>Cilj dejavnosti in ukrepov varstva pred požarom      </a:t>
            </a:r>
          </a:p>
          <a:p>
            <a:pPr marL="0" indent="0" algn="ctr">
              <a:lnSpc>
                <a:spcPct val="90000"/>
              </a:lnSpc>
              <a:buNone/>
            </a:pPr>
            <a:r>
              <a:rPr lang="sl-SI" altLang="zh-CN" sz="3300" b="1" dirty="0" smtClean="0">
                <a:solidFill>
                  <a:srgbClr val="0000FF"/>
                </a:solidFill>
                <a:latin typeface="Comic Sans MS" panose="030F0702030302020204" pitchFamily="66" charset="0"/>
              </a:rPr>
              <a:t>(v nadaljevanju VPP) </a:t>
            </a:r>
            <a:r>
              <a:rPr lang="sl-SI" altLang="zh-CN" sz="3300" b="1" dirty="0" smtClean="0">
                <a:solidFill>
                  <a:srgbClr val="CC00FF"/>
                </a:solidFill>
                <a:latin typeface="Comic Sans MS" panose="030F0702030302020204" pitchFamily="66" charset="0"/>
              </a:rPr>
              <a:t>je: </a:t>
            </a:r>
          </a:p>
          <a:p>
            <a:pPr marL="0" indent="0">
              <a:lnSpc>
                <a:spcPct val="90000"/>
              </a:lnSpc>
              <a:buNone/>
            </a:pPr>
            <a:endParaRPr lang="sl-SI" altLang="zh-CN" sz="2800" b="1" dirty="0" smtClean="0">
              <a:latin typeface="Comic Sans MS" panose="030F0702030302020204" pitchFamily="66" charset="0"/>
            </a:endParaRPr>
          </a:p>
          <a:p>
            <a:pPr>
              <a:lnSpc>
                <a:spcPct val="90000"/>
              </a:lnSpc>
              <a:buFont typeface="Wingdings" panose="05000000000000000000" pitchFamily="2" charset="2"/>
              <a:buChar char="ü"/>
            </a:pPr>
            <a:r>
              <a:rPr lang="sl-SI" altLang="zh-CN" sz="2800" b="1" dirty="0" smtClean="0">
                <a:solidFill>
                  <a:srgbClr val="0000FF"/>
                </a:solidFill>
                <a:latin typeface="Comic Sans MS" panose="030F0702030302020204" pitchFamily="66" charset="0"/>
              </a:rPr>
              <a:t>varovanje ljudi, </a:t>
            </a:r>
          </a:p>
          <a:p>
            <a:pPr>
              <a:lnSpc>
                <a:spcPct val="90000"/>
              </a:lnSpc>
              <a:buFont typeface="Wingdings" panose="05000000000000000000" pitchFamily="2" charset="2"/>
              <a:buChar char="ü"/>
            </a:pPr>
            <a:r>
              <a:rPr lang="sl-SI" altLang="zh-CN" sz="2800" b="1" dirty="0" smtClean="0">
                <a:solidFill>
                  <a:srgbClr val="0000FF"/>
                </a:solidFill>
                <a:latin typeface="Comic Sans MS" panose="030F0702030302020204" pitchFamily="66" charset="0"/>
              </a:rPr>
              <a:t>živali, </a:t>
            </a:r>
          </a:p>
          <a:p>
            <a:pPr>
              <a:lnSpc>
                <a:spcPct val="90000"/>
              </a:lnSpc>
              <a:buFont typeface="Wingdings" panose="05000000000000000000" pitchFamily="2" charset="2"/>
              <a:buChar char="ü"/>
            </a:pPr>
            <a:r>
              <a:rPr lang="sl-SI" altLang="zh-CN" sz="2800" b="1" dirty="0" smtClean="0">
                <a:solidFill>
                  <a:srgbClr val="0000FF"/>
                </a:solidFill>
                <a:latin typeface="Comic Sans MS" panose="030F0702030302020204" pitchFamily="66" charset="0"/>
              </a:rPr>
              <a:t>premoženja in okolja pred požarom in eksplozijo. </a:t>
            </a:r>
          </a:p>
          <a:p>
            <a:pPr marL="0" indent="0">
              <a:lnSpc>
                <a:spcPct val="90000"/>
              </a:lnSpc>
              <a:buNone/>
            </a:pPr>
            <a:endParaRPr lang="sl-SI" altLang="zh-CN" sz="2800" b="1" dirty="0">
              <a:latin typeface="Comic Sans MS" panose="030F0702030302020204" pitchFamily="66" charset="0"/>
            </a:endParaRPr>
          </a:p>
          <a:p>
            <a:pPr marL="0" indent="0" algn="ctr">
              <a:lnSpc>
                <a:spcPct val="90000"/>
              </a:lnSpc>
              <a:buNone/>
            </a:pPr>
            <a:r>
              <a:rPr lang="sl-SI" altLang="zh-CN" sz="2800" b="1" dirty="0" smtClean="0">
                <a:latin typeface="Comic Sans MS" panose="030F0702030302020204" pitchFamily="66" charset="0"/>
              </a:rPr>
              <a:t>Za to potrebujemo ustrezno načrtovanje in upoštevanje preventivnih ukrepov VPP: </a:t>
            </a:r>
          </a:p>
          <a:p>
            <a:pPr marL="0" indent="0" algn="just">
              <a:lnSpc>
                <a:spcPct val="90000"/>
              </a:lnSpc>
              <a:buNone/>
            </a:pPr>
            <a:endParaRPr lang="sl-SI" altLang="zh-CN" sz="2800" b="1" dirty="0" smtClean="0">
              <a:latin typeface="Comic Sans MS" panose="030F0702030302020204" pitchFamily="66" charset="0"/>
            </a:endParaRPr>
          </a:p>
          <a:p>
            <a:pPr algn="just">
              <a:lnSpc>
                <a:spcPct val="90000"/>
              </a:lnSpc>
              <a:buFont typeface="Wingdings" panose="05000000000000000000" pitchFamily="2" charset="2"/>
              <a:buChar char="ü"/>
            </a:pPr>
            <a:r>
              <a:rPr lang="sl-SI" altLang="zh-CN" sz="2800" b="1" dirty="0" smtClean="0">
                <a:solidFill>
                  <a:srgbClr val="CC00FF"/>
                </a:solidFill>
                <a:latin typeface="Comic Sans MS" panose="030F0702030302020204" pitchFamily="66" charset="0"/>
              </a:rPr>
              <a:t>odkrivanje, </a:t>
            </a:r>
          </a:p>
          <a:p>
            <a:pPr algn="just">
              <a:lnSpc>
                <a:spcPct val="90000"/>
              </a:lnSpc>
              <a:buFont typeface="Wingdings" panose="05000000000000000000" pitchFamily="2" charset="2"/>
              <a:buChar char="ü"/>
            </a:pPr>
            <a:r>
              <a:rPr lang="sl-SI" altLang="zh-CN" sz="2800" b="1" dirty="0" smtClean="0">
                <a:solidFill>
                  <a:srgbClr val="CC00FF"/>
                </a:solidFill>
                <a:latin typeface="Comic Sans MS" panose="030F0702030302020204" pitchFamily="66" charset="0"/>
              </a:rPr>
              <a:t>obveščanje, </a:t>
            </a:r>
          </a:p>
          <a:p>
            <a:pPr algn="just">
              <a:lnSpc>
                <a:spcPct val="90000"/>
              </a:lnSpc>
              <a:buFont typeface="Wingdings" panose="05000000000000000000" pitchFamily="2" charset="2"/>
              <a:buChar char="ü"/>
            </a:pPr>
            <a:r>
              <a:rPr lang="sl-SI" altLang="zh-CN" sz="2800" b="1" dirty="0" smtClean="0">
                <a:solidFill>
                  <a:srgbClr val="CC00FF"/>
                </a:solidFill>
                <a:latin typeface="Comic Sans MS" panose="030F0702030302020204" pitchFamily="66" charset="0"/>
              </a:rPr>
              <a:t>omejitev širjenja ter </a:t>
            </a:r>
          </a:p>
          <a:p>
            <a:pPr algn="just">
              <a:lnSpc>
                <a:spcPct val="90000"/>
              </a:lnSpc>
              <a:buFont typeface="Wingdings" panose="05000000000000000000" pitchFamily="2" charset="2"/>
              <a:buChar char="ü"/>
            </a:pPr>
            <a:r>
              <a:rPr lang="sl-SI" altLang="zh-CN" sz="2800" b="1" dirty="0" smtClean="0">
                <a:solidFill>
                  <a:srgbClr val="CC00FF"/>
                </a:solidFill>
                <a:latin typeface="Comic Sans MS" panose="030F0702030302020204" pitchFamily="66" charset="0"/>
              </a:rPr>
              <a:t>učinkovito gašenje požara. </a:t>
            </a:r>
            <a:endParaRPr lang="sl-SI" altLang="zh-CN" sz="2800" b="1" dirty="0">
              <a:solidFill>
                <a:srgbClr val="CC00FF"/>
              </a:solidFill>
              <a:latin typeface="Comic Sans MS" panose="030F0702030302020204" pitchFamily="66" charset="0"/>
            </a:endParaRPr>
          </a:p>
          <a:p>
            <a:pPr algn="just">
              <a:lnSpc>
                <a:spcPct val="90000"/>
              </a:lnSpc>
              <a:buFont typeface="Wingdings" panose="05000000000000000000" pitchFamily="2" charset="2"/>
              <a:buChar char="ü"/>
            </a:pPr>
            <a:endParaRPr lang="sl-SI" altLang="zh-CN" sz="2800" b="1" dirty="0" smtClean="0">
              <a:solidFill>
                <a:srgbClr val="CC00FF"/>
              </a:solidFill>
              <a:latin typeface="Comic Sans MS" panose="030F0702030302020204" pitchFamily="66" charset="0"/>
            </a:endParaRPr>
          </a:p>
          <a:p>
            <a:pPr marL="0" indent="0">
              <a:lnSpc>
                <a:spcPct val="90000"/>
              </a:lnSpc>
              <a:buNone/>
            </a:pPr>
            <a:r>
              <a:rPr lang="sl-SI" altLang="zh-CN" sz="2800" b="1" dirty="0" smtClean="0">
                <a:solidFill>
                  <a:srgbClr val="0000FF"/>
                </a:solidFill>
                <a:latin typeface="Comic Sans MS" panose="030F0702030302020204" pitchFamily="66" charset="0"/>
              </a:rPr>
              <a:t>Potrebno je zagotoviti varen umik ljudi in živali s požarno ogroženega območja. </a:t>
            </a:r>
          </a:p>
          <a:p>
            <a:pPr marL="0" indent="0" algn="ctr">
              <a:lnSpc>
                <a:spcPct val="90000"/>
              </a:lnSpc>
              <a:buNone/>
            </a:pPr>
            <a:endParaRPr lang="sl-SI" altLang="zh-CN" sz="2800" b="1" dirty="0">
              <a:solidFill>
                <a:srgbClr val="0000FF"/>
              </a:solidFill>
              <a:latin typeface="Comic Sans MS" panose="030F0702030302020204" pitchFamily="66" charset="0"/>
            </a:endParaRPr>
          </a:p>
          <a:p>
            <a:pPr marL="0" indent="0">
              <a:lnSpc>
                <a:spcPct val="90000"/>
              </a:lnSpc>
              <a:buNone/>
            </a:pPr>
            <a:r>
              <a:rPr lang="sl-SI" altLang="zh-CN" sz="2800" b="1" dirty="0" smtClean="0">
                <a:latin typeface="Comic Sans MS" panose="030F0702030302020204" pitchFamily="66" charset="0"/>
              </a:rPr>
              <a:t>Škodljive posledice požara ali eksplozije pa preprečiti ali vsaj zmanjšati.</a:t>
            </a:r>
            <a:endParaRPr lang="sl-SI" altLang="sl-SI" sz="2800" b="1" dirty="0" smtClean="0">
              <a:latin typeface="Comic Sans MS" panose="030F0702030302020204" pitchFamily="66" charset="0"/>
            </a:endParaRPr>
          </a:p>
        </p:txBody>
      </p:sp>
    </p:spTree>
    <p:extLst>
      <p:ext uri="{BB962C8B-B14F-4D97-AF65-F5344CB8AC3E}">
        <p14:creationId xmlns:p14="http://schemas.microsoft.com/office/powerpoint/2010/main" val="744078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95251" y="435729"/>
            <a:ext cx="8848377" cy="646330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algn="just">
              <a:buAutoNum type="arabicPeriod"/>
            </a:pPr>
            <a:r>
              <a:rPr lang="sl-SI" b="1" dirty="0" smtClean="0">
                <a:latin typeface="Comic Sans MS" panose="030F0702030302020204" pitchFamily="66" charset="0"/>
              </a:rPr>
              <a:t>Zakon </a:t>
            </a:r>
            <a:r>
              <a:rPr lang="sl-SI" b="1" dirty="0">
                <a:latin typeface="Comic Sans MS" panose="030F0702030302020204" pitchFamily="66" charset="0"/>
              </a:rPr>
              <a:t>o varstvu pred požarom (Ur.l. RS, št. </a:t>
            </a:r>
            <a:r>
              <a:rPr lang="sl-SI" b="1" dirty="0" smtClean="0">
                <a:latin typeface="Comic Sans MS" panose="030F0702030302020204" pitchFamily="66" charset="0"/>
              </a:rPr>
              <a:t>3/2007-</a:t>
            </a:r>
            <a:r>
              <a:rPr lang="sl-SI" b="1" u="sng" dirty="0" smtClean="0">
                <a:latin typeface="Comic Sans MS" panose="030F0702030302020204" pitchFamily="66" charset="0"/>
                <a:hlinkClick r:id="rId3" action="ppaction://hlinkfile"/>
              </a:rPr>
              <a:t>87/2001</a:t>
            </a:r>
            <a:r>
              <a:rPr lang="sl-SI" b="1" dirty="0" smtClean="0">
                <a:latin typeface="Comic Sans MS" panose="030F0702030302020204" pitchFamily="66" charset="0"/>
              </a:rPr>
              <a:t>, </a:t>
            </a:r>
            <a:r>
              <a:rPr lang="sl-SI" b="1" u="sng" dirty="0" smtClean="0">
                <a:latin typeface="Comic Sans MS" panose="030F0702030302020204" pitchFamily="66" charset="0"/>
                <a:hlinkClick r:id="rId4" action="ppaction://hlinkfile"/>
              </a:rPr>
              <a:t>110/2002</a:t>
            </a:r>
            <a:r>
              <a:rPr lang="sl-SI" b="1" dirty="0" smtClean="0">
                <a:latin typeface="Comic Sans MS" panose="030F0702030302020204" pitchFamily="66" charset="0"/>
              </a:rPr>
              <a:t>-ZGO-1</a:t>
            </a:r>
            <a:r>
              <a:rPr lang="sl-SI" b="1" dirty="0">
                <a:latin typeface="Comic Sans MS" panose="030F0702030302020204" pitchFamily="66" charset="0"/>
              </a:rPr>
              <a:t>, </a:t>
            </a:r>
            <a:r>
              <a:rPr lang="sl-SI" b="1" u="sng" dirty="0">
                <a:latin typeface="Comic Sans MS" panose="030F0702030302020204" pitchFamily="66" charset="0"/>
                <a:hlinkClick r:id="rId5" action="ppaction://hlinkfile"/>
              </a:rPr>
              <a:t>105/2006</a:t>
            </a:r>
            <a:r>
              <a:rPr lang="sl-SI" b="1" dirty="0">
                <a:latin typeface="Comic Sans MS" panose="030F0702030302020204" pitchFamily="66" charset="0"/>
              </a:rPr>
              <a:t>, </a:t>
            </a:r>
            <a:r>
              <a:rPr lang="sl-SI" b="1" u="sng" dirty="0">
                <a:latin typeface="Comic Sans MS" panose="030F0702030302020204" pitchFamily="66" charset="0"/>
                <a:hlinkClick r:id="rId6" action="ppaction://hlinkfile"/>
              </a:rPr>
              <a:t>3/2007</a:t>
            </a:r>
            <a:r>
              <a:rPr lang="sl-SI" b="1" dirty="0">
                <a:latin typeface="Comic Sans MS" panose="030F0702030302020204" pitchFamily="66" charset="0"/>
              </a:rPr>
              <a:t>-UPB1, </a:t>
            </a:r>
            <a:r>
              <a:rPr lang="sl-SI" b="1" u="sng" dirty="0">
                <a:latin typeface="Comic Sans MS" panose="030F0702030302020204" pitchFamily="66" charset="0"/>
                <a:hlinkClick r:id="rId7" action="ppaction://hlinkfile"/>
              </a:rPr>
              <a:t>9/2011</a:t>
            </a:r>
            <a:r>
              <a:rPr lang="sl-SI" b="1" dirty="0" smtClean="0">
                <a:latin typeface="Comic Sans MS" panose="030F0702030302020204" pitchFamily="66" charset="0"/>
              </a:rPr>
              <a:t>).</a:t>
            </a:r>
          </a:p>
          <a:p>
            <a:pPr algn="just"/>
            <a:endParaRPr lang="sl-SI" sz="1000" b="1" dirty="0">
              <a:latin typeface="Comic Sans MS" panose="030F0702030302020204" pitchFamily="66" charset="0"/>
            </a:endParaRPr>
          </a:p>
          <a:p>
            <a:pPr algn="just"/>
            <a:r>
              <a:rPr lang="sl-SI" b="1" dirty="0">
                <a:latin typeface="Comic Sans MS" panose="030F0702030302020204" pitchFamily="66" charset="0"/>
              </a:rPr>
              <a:t>2</a:t>
            </a:r>
            <a:r>
              <a:rPr lang="sl-SI" b="1" dirty="0" smtClean="0">
                <a:latin typeface="Comic Sans MS" panose="030F0702030302020204" pitchFamily="66" charset="0"/>
              </a:rPr>
              <a:t>. </a:t>
            </a:r>
            <a:r>
              <a:rPr lang="sl-SI" b="1" dirty="0">
                <a:latin typeface="Comic Sans MS" panose="030F0702030302020204" pitchFamily="66" charset="0"/>
              </a:rPr>
              <a:t>Pravilnik o Požarnem redu, (Ur.l. RS, št. </a:t>
            </a:r>
            <a:r>
              <a:rPr lang="sl-SI" b="1" u="sng" dirty="0">
                <a:latin typeface="Comic Sans MS" panose="030F0702030302020204" pitchFamily="66" charset="0"/>
                <a:hlinkClick r:id="rId8" action="ppaction://hlinkfile"/>
              </a:rPr>
              <a:t>52/2007</a:t>
            </a:r>
            <a:r>
              <a:rPr lang="sl-SI" b="1" dirty="0">
                <a:latin typeface="Comic Sans MS" panose="030F0702030302020204" pitchFamily="66" charset="0"/>
              </a:rPr>
              <a:t>, 34/2011, 101/11</a:t>
            </a:r>
            <a:r>
              <a:rPr lang="sl-SI" b="1" dirty="0" smtClean="0">
                <a:latin typeface="Comic Sans MS" panose="030F0702030302020204" pitchFamily="66" charset="0"/>
              </a:rPr>
              <a:t>).</a:t>
            </a:r>
          </a:p>
          <a:p>
            <a:pPr algn="just"/>
            <a:endParaRPr lang="sl-SI" sz="1000" b="1" dirty="0">
              <a:latin typeface="Comic Sans MS" panose="030F0702030302020204" pitchFamily="66" charset="0"/>
            </a:endParaRPr>
          </a:p>
          <a:p>
            <a:pPr algn="just">
              <a:tabLst>
                <a:tab pos="542925" algn="l"/>
              </a:tabLst>
            </a:pPr>
            <a:r>
              <a:rPr lang="sl-SI" b="1" dirty="0" smtClean="0">
                <a:latin typeface="Comic Sans MS" panose="030F0702030302020204" pitchFamily="66" charset="0"/>
              </a:rPr>
              <a:t>3. Pravilnik </a:t>
            </a:r>
            <a:r>
              <a:rPr lang="sl-SI" b="1" dirty="0">
                <a:latin typeface="Comic Sans MS" panose="030F0702030302020204" pitchFamily="66" charset="0"/>
              </a:rPr>
              <a:t>o pregledovanju in preizkušanju vgrajenih sistemov </a:t>
            </a:r>
            <a:r>
              <a:rPr lang="sl-SI" b="1" dirty="0" smtClean="0">
                <a:latin typeface="Comic Sans MS" panose="030F0702030302020204" pitchFamily="66" charset="0"/>
              </a:rPr>
              <a:t>aktivne</a:t>
            </a:r>
          </a:p>
          <a:p>
            <a:pPr algn="just">
              <a:tabLst>
                <a:tab pos="542925" algn="l"/>
              </a:tabLst>
            </a:pPr>
            <a:r>
              <a:rPr lang="sl-SI" b="1" dirty="0">
                <a:latin typeface="Comic Sans MS" panose="030F0702030302020204" pitchFamily="66" charset="0"/>
              </a:rPr>
              <a:t> </a:t>
            </a:r>
            <a:r>
              <a:rPr lang="sl-SI" b="1" dirty="0" smtClean="0">
                <a:latin typeface="Comic Sans MS" panose="030F0702030302020204" pitchFamily="66" charset="0"/>
              </a:rPr>
              <a:t>  požarne </a:t>
            </a:r>
            <a:r>
              <a:rPr lang="sl-SI" b="1" dirty="0">
                <a:latin typeface="Comic Sans MS" panose="030F0702030302020204" pitchFamily="66" charset="0"/>
              </a:rPr>
              <a:t>zaščite (Ur.l. RS, št. 45/2007</a:t>
            </a:r>
            <a:r>
              <a:rPr lang="sl-SI" b="1" dirty="0" smtClean="0">
                <a:latin typeface="Comic Sans MS" panose="030F0702030302020204" pitchFamily="66" charset="0"/>
              </a:rPr>
              <a:t>).</a:t>
            </a:r>
          </a:p>
          <a:p>
            <a:pPr algn="just">
              <a:tabLst>
                <a:tab pos="542925" algn="l"/>
              </a:tabLst>
            </a:pPr>
            <a:endParaRPr lang="sl-SI" sz="1000" b="1" dirty="0">
              <a:latin typeface="Comic Sans MS" panose="030F0702030302020204" pitchFamily="66" charset="0"/>
            </a:endParaRPr>
          </a:p>
          <a:p>
            <a:pPr algn="just"/>
            <a:r>
              <a:rPr lang="sl-SI" b="1" dirty="0" smtClean="0">
                <a:latin typeface="Comic Sans MS" panose="030F0702030302020204" pitchFamily="66" charset="0"/>
              </a:rPr>
              <a:t>4. Pravilnik </a:t>
            </a:r>
            <a:r>
              <a:rPr lang="sl-SI" b="1" dirty="0">
                <a:latin typeface="Comic Sans MS" panose="030F0702030302020204" pitchFamily="66" charset="0"/>
              </a:rPr>
              <a:t>o minimalnih tehničnih in drugih pogojih za vzdrževanje </a:t>
            </a:r>
            <a:r>
              <a:rPr lang="sl-SI" b="1" dirty="0" smtClean="0">
                <a:latin typeface="Comic Sans MS" panose="030F0702030302020204" pitchFamily="66" charset="0"/>
              </a:rPr>
              <a:t>ročnih</a:t>
            </a:r>
          </a:p>
          <a:p>
            <a:pPr algn="just"/>
            <a:r>
              <a:rPr lang="sl-SI" b="1" dirty="0">
                <a:latin typeface="Comic Sans MS" panose="030F0702030302020204" pitchFamily="66" charset="0"/>
              </a:rPr>
              <a:t> </a:t>
            </a:r>
            <a:r>
              <a:rPr lang="sl-SI" b="1" dirty="0" smtClean="0">
                <a:latin typeface="Comic Sans MS" panose="030F0702030302020204" pitchFamily="66" charset="0"/>
              </a:rPr>
              <a:t>  in </a:t>
            </a:r>
            <a:r>
              <a:rPr lang="sl-SI" b="1" dirty="0">
                <a:latin typeface="Comic Sans MS" panose="030F0702030302020204" pitchFamily="66" charset="0"/>
              </a:rPr>
              <a:t>prevoznih gasilnih aparatov ( Ur. l. RS št. </a:t>
            </a:r>
            <a:r>
              <a:rPr lang="sl-SI" b="1" u="sng" dirty="0" smtClean="0">
                <a:latin typeface="Comic Sans MS" panose="030F0702030302020204" pitchFamily="66" charset="0"/>
                <a:hlinkClick r:id="rId9" action="ppaction://hlinkfile"/>
              </a:rPr>
              <a:t>108/2004</a:t>
            </a:r>
            <a:r>
              <a:rPr lang="sl-SI" b="1" dirty="0" smtClean="0">
                <a:latin typeface="Comic Sans MS" panose="030F0702030302020204" pitchFamily="66" charset="0"/>
              </a:rPr>
              <a:t>, </a:t>
            </a:r>
            <a:r>
              <a:rPr lang="sl-SI" b="1" u="sng" dirty="0">
                <a:latin typeface="Comic Sans MS" panose="030F0702030302020204" pitchFamily="66" charset="0"/>
                <a:hlinkClick r:id="rId10" action="ppaction://hlinkfile"/>
              </a:rPr>
              <a:t>116/2007</a:t>
            </a:r>
            <a:r>
              <a:rPr lang="sl-SI" b="1" dirty="0" smtClean="0">
                <a:latin typeface="Comic Sans MS" panose="030F0702030302020204" pitchFamily="66" charset="0"/>
              </a:rPr>
              <a:t>,</a:t>
            </a:r>
          </a:p>
          <a:p>
            <a:pPr algn="just"/>
            <a:r>
              <a:rPr lang="sl-SI" b="1" dirty="0">
                <a:latin typeface="Comic Sans MS" panose="030F0702030302020204" pitchFamily="66" charset="0"/>
              </a:rPr>
              <a:t> </a:t>
            </a:r>
            <a:r>
              <a:rPr lang="sl-SI" b="1" dirty="0" smtClean="0">
                <a:latin typeface="Comic Sans MS" panose="030F0702030302020204" pitchFamily="66" charset="0"/>
              </a:rPr>
              <a:t>  </a:t>
            </a:r>
            <a:r>
              <a:rPr lang="sl-SI" b="1" u="sng" dirty="0" smtClean="0">
                <a:latin typeface="Comic Sans MS" panose="030F0702030302020204" pitchFamily="66" charset="0"/>
                <a:hlinkClick r:id="rId11" action="ppaction://hlinkfile"/>
              </a:rPr>
              <a:t>102/2009</a:t>
            </a:r>
            <a:r>
              <a:rPr lang="sl-SI" b="1" dirty="0">
                <a:latin typeface="Comic Sans MS" panose="030F0702030302020204" pitchFamily="66" charset="0"/>
              </a:rPr>
              <a:t>).</a:t>
            </a:r>
          </a:p>
          <a:p>
            <a:pPr algn="just"/>
            <a:endParaRPr lang="sl-SI" sz="1000" b="1" dirty="0" smtClean="0">
              <a:latin typeface="Comic Sans MS" panose="030F0702030302020204" pitchFamily="66" charset="0"/>
            </a:endParaRPr>
          </a:p>
          <a:p>
            <a:pPr algn="just"/>
            <a:r>
              <a:rPr lang="sl-SI" b="1" dirty="0" smtClean="0">
                <a:latin typeface="Comic Sans MS" panose="030F0702030302020204" pitchFamily="66" charset="0"/>
              </a:rPr>
              <a:t>5</a:t>
            </a:r>
            <a:r>
              <a:rPr lang="sl-SI" b="1" dirty="0">
                <a:latin typeface="Comic Sans MS" panose="030F0702030302020204" pitchFamily="66" charset="0"/>
              </a:rPr>
              <a:t>. </a:t>
            </a:r>
            <a:r>
              <a:rPr lang="sl-SI" b="1" u="sng" dirty="0" smtClean="0">
                <a:latin typeface="Comic Sans MS" panose="030F0702030302020204" pitchFamily="66" charset="0"/>
                <a:hlinkClick r:id="rId12" action="ppaction://hlinkfile"/>
              </a:rPr>
              <a:t>Pravilnik </a:t>
            </a:r>
            <a:r>
              <a:rPr lang="sl-SI" b="1" u="sng" dirty="0">
                <a:latin typeface="Comic Sans MS" panose="030F0702030302020204" pitchFamily="66" charset="0"/>
                <a:hlinkClick r:id="rId12" action="ppaction://hlinkfile"/>
              </a:rPr>
              <a:t>o izbiri in namestitvi gasilnih aparatov</a:t>
            </a:r>
            <a:r>
              <a:rPr lang="sl-SI" b="1" dirty="0">
                <a:latin typeface="Comic Sans MS" panose="030F0702030302020204" pitchFamily="66" charset="0"/>
              </a:rPr>
              <a:t> (Ur.l. RS, št. </a:t>
            </a:r>
            <a:r>
              <a:rPr lang="sl-SI" b="1" u="sng" dirty="0">
                <a:latin typeface="Comic Sans MS" panose="030F0702030302020204" pitchFamily="66" charset="0"/>
                <a:hlinkClick r:id="rId13" action="ppaction://hlinkfile"/>
              </a:rPr>
              <a:t>67/2005</a:t>
            </a:r>
            <a:r>
              <a:rPr lang="sl-SI" b="1" dirty="0" smtClean="0">
                <a:latin typeface="Comic Sans MS" panose="030F0702030302020204" pitchFamily="66" charset="0"/>
              </a:rPr>
              <a:t>).</a:t>
            </a:r>
          </a:p>
          <a:p>
            <a:pPr algn="just"/>
            <a:endParaRPr lang="sl-SI" sz="1000" b="1" dirty="0">
              <a:latin typeface="Comic Sans MS" panose="030F0702030302020204" pitchFamily="66" charset="0"/>
            </a:endParaRPr>
          </a:p>
          <a:p>
            <a:pPr algn="just"/>
            <a:r>
              <a:rPr lang="sl-SI" b="1" dirty="0">
                <a:latin typeface="Comic Sans MS" panose="030F0702030302020204" pitchFamily="66" charset="0"/>
              </a:rPr>
              <a:t>6. </a:t>
            </a:r>
            <a:r>
              <a:rPr lang="sl-SI" b="1" u="sng" dirty="0" smtClean="0">
                <a:latin typeface="Comic Sans MS" panose="030F0702030302020204" pitchFamily="66" charset="0"/>
                <a:hlinkClick r:id="rId12" action="ppaction://hlinkfile"/>
              </a:rPr>
              <a:t>Pravilnik</a:t>
            </a:r>
            <a:r>
              <a:rPr lang="sl-SI" b="1" dirty="0" smtClean="0">
                <a:latin typeface="Comic Sans MS" panose="030F0702030302020204" pitchFamily="66" charset="0"/>
              </a:rPr>
              <a:t> </a:t>
            </a:r>
            <a:r>
              <a:rPr lang="sl-SI" b="1" dirty="0">
                <a:latin typeface="Comic Sans MS" panose="030F0702030302020204" pitchFamily="66" charset="0"/>
              </a:rPr>
              <a:t>o pregledovanju in preizkušanju opreme pod tlakom (Ur.l. RS</a:t>
            </a:r>
            <a:r>
              <a:rPr lang="sl-SI" b="1" dirty="0" smtClean="0">
                <a:latin typeface="Comic Sans MS" panose="030F0702030302020204" pitchFamily="66" charset="0"/>
              </a:rPr>
              <a:t>,</a:t>
            </a:r>
          </a:p>
          <a:p>
            <a:pPr algn="just"/>
            <a:r>
              <a:rPr lang="sl-SI" b="1" dirty="0">
                <a:latin typeface="Comic Sans MS" panose="030F0702030302020204" pitchFamily="66" charset="0"/>
              </a:rPr>
              <a:t> </a:t>
            </a:r>
            <a:r>
              <a:rPr lang="sl-SI" b="1" dirty="0" smtClean="0">
                <a:latin typeface="Comic Sans MS" panose="030F0702030302020204" pitchFamily="66" charset="0"/>
              </a:rPr>
              <a:t>  št</a:t>
            </a:r>
            <a:r>
              <a:rPr lang="sl-SI" b="1" dirty="0">
                <a:latin typeface="Comic Sans MS" panose="030F0702030302020204" pitchFamily="66" charset="0"/>
              </a:rPr>
              <a:t>. </a:t>
            </a:r>
            <a:r>
              <a:rPr lang="sl-SI" b="1" u="sng" dirty="0">
                <a:latin typeface="Comic Sans MS" panose="030F0702030302020204" pitchFamily="66" charset="0"/>
                <a:hlinkClick r:id="rId13" action="ppaction://hlinkfile"/>
              </a:rPr>
              <a:t>45/2004</a:t>
            </a:r>
            <a:r>
              <a:rPr lang="sl-SI" b="1" dirty="0">
                <a:latin typeface="Comic Sans MS" panose="030F0702030302020204" pitchFamily="66" charset="0"/>
              </a:rPr>
              <a:t>, </a:t>
            </a:r>
            <a:r>
              <a:rPr lang="sl-SI" b="1" u="sng" dirty="0">
                <a:latin typeface="Comic Sans MS" panose="030F0702030302020204" pitchFamily="66" charset="0"/>
                <a:hlinkClick r:id="rId14" action="ppaction://hlinkfile"/>
              </a:rPr>
              <a:t>92/2008</a:t>
            </a:r>
            <a:r>
              <a:rPr lang="sl-SI" b="1" dirty="0" smtClean="0">
                <a:latin typeface="Comic Sans MS" panose="030F0702030302020204" pitchFamily="66" charset="0"/>
              </a:rPr>
              <a:t>).</a:t>
            </a:r>
          </a:p>
          <a:p>
            <a:pPr algn="just"/>
            <a:endParaRPr lang="sl-SI" sz="1000" b="1" dirty="0">
              <a:latin typeface="Comic Sans MS" panose="030F0702030302020204" pitchFamily="66" charset="0"/>
            </a:endParaRPr>
          </a:p>
          <a:p>
            <a:pPr algn="just"/>
            <a:r>
              <a:rPr lang="sl-SI" b="1" dirty="0" smtClean="0">
                <a:latin typeface="Comic Sans MS" panose="030F0702030302020204" pitchFamily="66" charset="0"/>
              </a:rPr>
              <a:t>7. Pravilnik </a:t>
            </a:r>
            <a:r>
              <a:rPr lang="sl-SI" b="1" dirty="0">
                <a:latin typeface="Comic Sans MS" panose="030F0702030302020204" pitchFamily="66" charset="0"/>
              </a:rPr>
              <a:t>o preizkušanju hidrantnih omrežij, ( Ur. list RS št. 22/95</a:t>
            </a:r>
            <a:r>
              <a:rPr lang="sl-SI" b="1" dirty="0" smtClean="0">
                <a:latin typeface="Comic Sans MS" panose="030F0702030302020204" pitchFamily="66" charset="0"/>
              </a:rPr>
              <a:t>,</a:t>
            </a:r>
          </a:p>
          <a:p>
            <a:pPr algn="just"/>
            <a:r>
              <a:rPr lang="sl-SI" b="1" dirty="0">
                <a:latin typeface="Comic Sans MS" panose="030F0702030302020204" pitchFamily="66" charset="0"/>
              </a:rPr>
              <a:t> </a:t>
            </a:r>
            <a:r>
              <a:rPr lang="sl-SI" b="1" dirty="0" smtClean="0">
                <a:latin typeface="Comic Sans MS" panose="030F0702030302020204" pitchFamily="66" charset="0"/>
              </a:rPr>
              <a:t>  </a:t>
            </a:r>
            <a:r>
              <a:rPr lang="sl-SI" b="1" u="sng" dirty="0">
                <a:latin typeface="Comic Sans MS" panose="030F0702030302020204" pitchFamily="66" charset="0"/>
                <a:hlinkClick r:id="rId15" action="ppaction://hlinkfile"/>
              </a:rPr>
              <a:t>102/2009</a:t>
            </a:r>
            <a:r>
              <a:rPr lang="sl-SI" b="1" dirty="0" smtClean="0">
                <a:latin typeface="Comic Sans MS" panose="030F0702030302020204" pitchFamily="66" charset="0"/>
              </a:rPr>
              <a:t>).</a:t>
            </a:r>
          </a:p>
          <a:p>
            <a:pPr algn="just"/>
            <a:endParaRPr lang="sl-SI" sz="1000" b="1" dirty="0">
              <a:latin typeface="Comic Sans MS" panose="030F0702030302020204" pitchFamily="66" charset="0"/>
            </a:endParaRPr>
          </a:p>
          <a:p>
            <a:pPr algn="just"/>
            <a:r>
              <a:rPr lang="sl-SI" b="1" dirty="0" smtClean="0">
                <a:latin typeface="Comic Sans MS" panose="030F0702030302020204" pitchFamily="66" charset="0"/>
              </a:rPr>
              <a:t>8. </a:t>
            </a:r>
            <a:r>
              <a:rPr lang="sl-SI" b="1" u="sng" dirty="0" smtClean="0">
                <a:latin typeface="Comic Sans MS" panose="030F0702030302020204" pitchFamily="66" charset="0"/>
                <a:hlinkClick r:id="rId16" action="ppaction://hlinkfile"/>
              </a:rPr>
              <a:t>Pravilnik </a:t>
            </a:r>
            <a:r>
              <a:rPr lang="sl-SI" b="1" u="sng" dirty="0">
                <a:latin typeface="Comic Sans MS" panose="030F0702030302020204" pitchFamily="66" charset="0"/>
                <a:hlinkClick r:id="rId16" action="ppaction://hlinkfile"/>
              </a:rPr>
              <a:t>o usposabljanju in pooblastilih za izvajanje ukrepov </a:t>
            </a:r>
            <a:r>
              <a:rPr lang="sl-SI" b="1" u="sng" dirty="0" smtClean="0">
                <a:latin typeface="Comic Sans MS" panose="030F0702030302020204" pitchFamily="66" charset="0"/>
                <a:hlinkClick r:id="rId16" action="ppaction://hlinkfile"/>
              </a:rPr>
              <a:t>varstva</a:t>
            </a:r>
            <a:endParaRPr lang="sl-SI" b="1" u="sng" dirty="0" smtClean="0">
              <a:latin typeface="Comic Sans MS" panose="030F0702030302020204" pitchFamily="66" charset="0"/>
            </a:endParaRPr>
          </a:p>
          <a:p>
            <a:pPr indent="361950" algn="just"/>
            <a:r>
              <a:rPr lang="sl-SI" b="1" u="sng" dirty="0" smtClean="0">
                <a:latin typeface="Comic Sans MS" panose="030F0702030302020204" pitchFamily="66" charset="0"/>
                <a:hlinkClick r:id="rId16" action="ppaction://hlinkfile"/>
              </a:rPr>
              <a:t>požarom</a:t>
            </a:r>
            <a:r>
              <a:rPr lang="sl-SI" b="1" dirty="0">
                <a:latin typeface="Comic Sans MS" panose="030F0702030302020204" pitchFamily="66" charset="0"/>
              </a:rPr>
              <a:t>, (Ur.l. RS, št. </a:t>
            </a:r>
            <a:r>
              <a:rPr lang="sl-SI" b="1" u="sng" dirty="0">
                <a:latin typeface="Comic Sans MS" panose="030F0702030302020204" pitchFamily="66" charset="0"/>
                <a:hlinkClick r:id="rId17" action="ppaction://hlinkfile"/>
              </a:rPr>
              <a:t>32/2011</a:t>
            </a:r>
            <a:r>
              <a:rPr lang="sl-SI" b="1" dirty="0">
                <a:latin typeface="Comic Sans MS" panose="030F0702030302020204" pitchFamily="66" charset="0"/>
              </a:rPr>
              <a:t>, </a:t>
            </a:r>
            <a:r>
              <a:rPr lang="sl-SI" b="1" u="sng" dirty="0">
                <a:latin typeface="Comic Sans MS" panose="030F0702030302020204" pitchFamily="66" charset="0"/>
                <a:hlinkClick r:id="rId18" action="ppaction://hlinkfile"/>
              </a:rPr>
              <a:t>61/2011</a:t>
            </a:r>
            <a:r>
              <a:rPr lang="sl-SI" b="1" dirty="0" smtClean="0">
                <a:latin typeface="Comic Sans MS" panose="030F0702030302020204" pitchFamily="66" charset="0"/>
              </a:rPr>
              <a:t>).</a:t>
            </a:r>
          </a:p>
          <a:p>
            <a:pPr indent="361950" algn="just"/>
            <a:endParaRPr lang="sl-SI" sz="1000" b="1" dirty="0">
              <a:latin typeface="Comic Sans MS" panose="030F0702030302020204" pitchFamily="66" charset="0"/>
            </a:endParaRPr>
          </a:p>
          <a:p>
            <a:pPr algn="just"/>
            <a:r>
              <a:rPr lang="sl-SI" b="1" dirty="0">
                <a:latin typeface="Comic Sans MS" panose="030F0702030302020204" pitchFamily="66" charset="0"/>
              </a:rPr>
              <a:t>9. </a:t>
            </a:r>
            <a:r>
              <a:rPr lang="sl-SI" b="1" dirty="0" smtClean="0">
                <a:latin typeface="Comic Sans MS" panose="030F0702030302020204" pitchFamily="66" charset="0"/>
              </a:rPr>
              <a:t>Pravilnik </a:t>
            </a:r>
            <a:r>
              <a:rPr lang="sl-SI" b="1" dirty="0">
                <a:latin typeface="Comic Sans MS" panose="030F0702030302020204" pitchFamily="66" charset="0"/>
              </a:rPr>
              <a:t>o študiji požarne varnosti (Ur.l. RS, št. </a:t>
            </a:r>
            <a:r>
              <a:rPr lang="sl-SI" b="1" u="sng" dirty="0">
                <a:latin typeface="Comic Sans MS" panose="030F0702030302020204" pitchFamily="66" charset="0"/>
                <a:hlinkClick r:id="rId19" action="ppaction://hlinkfile"/>
              </a:rPr>
              <a:t>28/2005</a:t>
            </a:r>
            <a:r>
              <a:rPr lang="sl-SI" b="1" dirty="0" smtClean="0">
                <a:latin typeface="Comic Sans MS" panose="030F0702030302020204" pitchFamily="66" charset="0"/>
              </a:rPr>
              <a:t>).</a:t>
            </a:r>
          </a:p>
          <a:p>
            <a:pPr algn="just"/>
            <a:endParaRPr lang="sl-SI" sz="1000" b="1" dirty="0">
              <a:latin typeface="Comic Sans MS" panose="030F0702030302020204" pitchFamily="66" charset="0"/>
            </a:endParaRPr>
          </a:p>
          <a:p>
            <a:pPr algn="just"/>
            <a:r>
              <a:rPr lang="sl-SI" b="1" dirty="0">
                <a:latin typeface="Comic Sans MS" panose="030F0702030302020204" pitchFamily="66" charset="0"/>
              </a:rPr>
              <a:t>10. </a:t>
            </a:r>
            <a:r>
              <a:rPr lang="sl-SI" b="1" u="sng" dirty="0" smtClean="0">
                <a:latin typeface="Comic Sans MS" panose="030F0702030302020204" pitchFamily="66" charset="0"/>
                <a:hlinkClick r:id="rId20" action="ppaction://hlinkfile"/>
              </a:rPr>
              <a:t>Pravilnik </a:t>
            </a:r>
            <a:r>
              <a:rPr lang="sl-SI" b="1" u="sng" dirty="0">
                <a:latin typeface="Comic Sans MS" panose="030F0702030302020204" pitchFamily="66" charset="0"/>
                <a:hlinkClick r:id="rId20" action="ppaction://hlinkfile"/>
              </a:rPr>
              <a:t>o grafičnih znakih za izdelavo prilog študij požarne varnosti </a:t>
            </a:r>
            <a:r>
              <a:rPr lang="sl-SI" b="1" u="sng" dirty="0" smtClean="0">
                <a:latin typeface="Comic Sans MS" panose="030F0702030302020204" pitchFamily="66" charset="0"/>
                <a:hlinkClick r:id="rId20" action="ppaction://hlinkfile"/>
              </a:rPr>
              <a:t>in</a:t>
            </a:r>
            <a:r>
              <a:rPr lang="sl-SI" b="1" u="sng" dirty="0" smtClean="0">
                <a:latin typeface="Comic Sans MS" panose="030F0702030302020204" pitchFamily="66" charset="0"/>
              </a:rPr>
              <a:t> </a:t>
            </a:r>
            <a:r>
              <a:rPr lang="sl-SI" b="1" u="sng" dirty="0" smtClean="0">
                <a:latin typeface="Comic Sans MS" panose="030F0702030302020204" pitchFamily="66" charset="0"/>
                <a:hlinkClick r:id="rId20" action="ppaction://hlinkfile"/>
              </a:rPr>
              <a:t>požarnih </a:t>
            </a:r>
            <a:r>
              <a:rPr lang="sl-SI" b="1" u="sng" dirty="0">
                <a:latin typeface="Comic Sans MS" panose="030F0702030302020204" pitchFamily="66" charset="0"/>
                <a:hlinkClick r:id="rId20" action="ppaction://hlinkfile"/>
              </a:rPr>
              <a:t>redov</a:t>
            </a:r>
            <a:r>
              <a:rPr lang="sl-SI" b="1" u="sng" dirty="0">
                <a:latin typeface="Comic Sans MS" panose="030F0702030302020204" pitchFamily="66" charset="0"/>
              </a:rPr>
              <a:t> </a:t>
            </a:r>
            <a:r>
              <a:rPr lang="sl-SI" b="1" dirty="0">
                <a:latin typeface="Comic Sans MS" panose="030F0702030302020204" pitchFamily="66" charset="0"/>
              </a:rPr>
              <a:t>(Ur.l. RS, št. </a:t>
            </a:r>
            <a:r>
              <a:rPr lang="sl-SI" b="1" u="sng" dirty="0">
                <a:latin typeface="Comic Sans MS" panose="030F0702030302020204" pitchFamily="66" charset="0"/>
                <a:hlinkClick r:id="rId21" action="ppaction://hlinkfile"/>
              </a:rPr>
              <a:t>138/2004</a:t>
            </a:r>
            <a:r>
              <a:rPr lang="sl-SI" b="1" dirty="0" smtClean="0">
                <a:latin typeface="Comic Sans MS" panose="030F0702030302020204" pitchFamily="66" charset="0"/>
              </a:rPr>
              <a:t>).</a:t>
            </a:r>
            <a:endParaRPr lang="sl-SI" b="1" u="sng" dirty="0" smtClean="0">
              <a:latin typeface="Comic Sans MS" panose="030F0702030302020204" pitchFamily="66" charset="0"/>
              <a:hlinkClick r:id="rId20" action="ppaction://hlinkfile"/>
            </a:endParaRPr>
          </a:p>
        </p:txBody>
      </p:sp>
      <p:sp>
        <p:nvSpPr>
          <p:cNvPr id="3" name="Pravokotnik 2"/>
          <p:cNvSpPr/>
          <p:nvPr/>
        </p:nvSpPr>
        <p:spPr>
          <a:xfrm>
            <a:off x="95251" y="15007"/>
            <a:ext cx="8848377" cy="4001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sl-SI" sz="2000" b="1" dirty="0" smtClean="0">
                <a:latin typeface="Comic Sans MS" panose="030F0702030302020204" pitchFamily="66" charset="0"/>
              </a:rPr>
              <a:t>Zakonodaja s področja varstva pred požarom </a:t>
            </a:r>
            <a:endParaRPr lang="sl-SI" sz="2000" dirty="0"/>
          </a:p>
        </p:txBody>
      </p:sp>
    </p:spTree>
    <p:extLst>
      <p:ext uri="{BB962C8B-B14F-4D97-AF65-F5344CB8AC3E}">
        <p14:creationId xmlns:p14="http://schemas.microsoft.com/office/powerpoint/2010/main" val="3296933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22" y="2184673"/>
            <a:ext cx="5590357" cy="238461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7085" y="2010307"/>
            <a:ext cx="3189336" cy="240574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68723" y="116632"/>
            <a:ext cx="8807698" cy="190205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85725" lvl="1" algn="ctr">
              <a:lnSpc>
                <a:spcPct val="90000"/>
              </a:lnSpc>
              <a:spcBef>
                <a:spcPct val="20000"/>
              </a:spcBef>
            </a:pPr>
            <a:r>
              <a:rPr lang="sl-SI" altLang="zh-CN" sz="2400" b="1" dirty="0" smtClean="0">
                <a:solidFill>
                  <a:schemeClr val="tx1"/>
                </a:solidFill>
                <a:latin typeface="Comic Sans MS" pitchFamily="66" charset="0"/>
              </a:rPr>
              <a:t>OSNOVE GORENJA</a:t>
            </a:r>
          </a:p>
          <a:p>
            <a:pPr marL="85725" lvl="1" algn="just">
              <a:lnSpc>
                <a:spcPct val="90000"/>
              </a:lnSpc>
              <a:spcBef>
                <a:spcPct val="20000"/>
              </a:spcBef>
            </a:pPr>
            <a:endParaRPr lang="sl-SI" altLang="zh-CN" sz="2400" b="1" dirty="0">
              <a:solidFill>
                <a:srgbClr val="00B050"/>
              </a:solidFill>
              <a:latin typeface="Comic Sans MS" pitchFamily="66" charset="0"/>
            </a:endParaRPr>
          </a:p>
          <a:p>
            <a:pPr marL="85725" lvl="1" algn="just">
              <a:lnSpc>
                <a:spcPct val="90000"/>
              </a:lnSpc>
              <a:spcBef>
                <a:spcPct val="20000"/>
              </a:spcBef>
            </a:pPr>
            <a:r>
              <a:rPr lang="sl-SI" altLang="zh-CN" sz="2400" b="1" dirty="0" smtClean="0">
                <a:solidFill>
                  <a:srgbClr val="0000FF"/>
                </a:solidFill>
                <a:latin typeface="Comic Sans MS" pitchFamily="66" charset="0"/>
              </a:rPr>
              <a:t>Gorenje </a:t>
            </a:r>
            <a:r>
              <a:rPr lang="sl-SI" altLang="zh-CN" sz="2400" b="1" dirty="0">
                <a:solidFill>
                  <a:srgbClr val="0000FF"/>
                </a:solidFill>
                <a:latin typeface="Comic Sans MS" pitchFamily="66" charset="0"/>
              </a:rPr>
              <a:t>je eksotermna kemijska reakcija med gorljivo snovjo </a:t>
            </a:r>
            <a:r>
              <a:rPr lang="sl-SI" altLang="zh-CN" sz="2400" b="1" dirty="0" smtClean="0">
                <a:solidFill>
                  <a:srgbClr val="0000FF"/>
                </a:solidFill>
                <a:latin typeface="Comic Sans MS" pitchFamily="66" charset="0"/>
              </a:rPr>
              <a:t>in oksidacijskim </a:t>
            </a:r>
            <a:r>
              <a:rPr lang="sl-SI" altLang="zh-CN" sz="2400" b="1" dirty="0">
                <a:solidFill>
                  <a:srgbClr val="0000FF"/>
                </a:solidFill>
                <a:latin typeface="Comic Sans MS" pitchFamily="66" charset="0"/>
              </a:rPr>
              <a:t>sredstvom, večinoma kisikom iz zraka. </a:t>
            </a:r>
          </a:p>
        </p:txBody>
      </p:sp>
      <p:sp>
        <p:nvSpPr>
          <p:cNvPr id="3" name="Rectangle 2"/>
          <p:cNvSpPr/>
          <p:nvPr/>
        </p:nvSpPr>
        <p:spPr>
          <a:xfrm>
            <a:off x="267718" y="4590219"/>
            <a:ext cx="8708678" cy="221291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85725" lvl="1" algn="just">
              <a:lnSpc>
                <a:spcPct val="90000"/>
              </a:lnSpc>
              <a:spcBef>
                <a:spcPct val="20000"/>
              </a:spcBef>
            </a:pPr>
            <a:r>
              <a:rPr lang="sl-SI" altLang="zh-CN" sz="2400" b="1" dirty="0">
                <a:solidFill>
                  <a:srgbClr val="0000FF"/>
                </a:solidFill>
                <a:latin typeface="Comic Sans MS" panose="030F0702030302020204" pitchFamily="66" charset="0"/>
              </a:rPr>
              <a:t>Tri bistvena elementa gorenja, ki tvorijo trikotnik gorenja ali požarni trikotnik  so: </a:t>
            </a:r>
          </a:p>
          <a:p>
            <a:pPr lvl="0">
              <a:lnSpc>
                <a:spcPct val="90000"/>
              </a:lnSpc>
              <a:spcBef>
                <a:spcPct val="20000"/>
              </a:spcBef>
            </a:pPr>
            <a:endParaRPr lang="sl-SI" altLang="zh-CN" sz="1400" b="1" dirty="0">
              <a:solidFill>
                <a:prstClr val="black"/>
              </a:solidFill>
              <a:latin typeface="Comic Sans MS" pitchFamily="66" charset="0"/>
            </a:endParaRPr>
          </a:p>
          <a:p>
            <a:pPr marL="428625" lvl="2" indent="-342900" algn="just">
              <a:lnSpc>
                <a:spcPct val="90000"/>
              </a:lnSpc>
              <a:spcBef>
                <a:spcPct val="20000"/>
              </a:spcBef>
              <a:buFont typeface="Wingdings" panose="05000000000000000000" pitchFamily="2" charset="2"/>
              <a:buChar char="ü"/>
            </a:pPr>
            <a:r>
              <a:rPr lang="sl-SI" altLang="zh-CN" sz="2400" b="1" dirty="0">
                <a:solidFill>
                  <a:srgbClr val="0000FF"/>
                </a:solidFill>
                <a:latin typeface="Comic Sans MS" panose="030F0702030302020204" pitchFamily="66" charset="0"/>
              </a:rPr>
              <a:t>gorivo, </a:t>
            </a:r>
          </a:p>
          <a:p>
            <a:pPr marL="428625" lvl="2" indent="-342900" algn="just">
              <a:lnSpc>
                <a:spcPct val="90000"/>
              </a:lnSpc>
              <a:spcBef>
                <a:spcPct val="20000"/>
              </a:spcBef>
              <a:buFont typeface="Wingdings" panose="05000000000000000000" pitchFamily="2" charset="2"/>
              <a:buChar char="ü"/>
            </a:pPr>
            <a:r>
              <a:rPr lang="sl-SI" altLang="zh-CN" sz="2400" b="1" dirty="0">
                <a:solidFill>
                  <a:srgbClr val="0000FF"/>
                </a:solidFill>
                <a:latin typeface="Comic Sans MS" panose="030F0702030302020204" pitchFamily="66" charset="0"/>
              </a:rPr>
              <a:t>kisik (iz zraka) in </a:t>
            </a:r>
          </a:p>
          <a:p>
            <a:pPr marL="428625" lvl="2" indent="-342900" algn="just">
              <a:lnSpc>
                <a:spcPct val="90000"/>
              </a:lnSpc>
              <a:spcBef>
                <a:spcPct val="20000"/>
              </a:spcBef>
              <a:buFont typeface="Wingdings" panose="05000000000000000000" pitchFamily="2" charset="2"/>
              <a:buChar char="ü"/>
            </a:pPr>
            <a:r>
              <a:rPr lang="sl-SI" altLang="zh-CN" sz="2400" b="1" dirty="0">
                <a:solidFill>
                  <a:srgbClr val="0000FF"/>
                </a:solidFill>
                <a:latin typeface="Comic Sans MS" panose="030F0702030302020204" pitchFamily="66" charset="0"/>
              </a:rPr>
              <a:t>toplota </a:t>
            </a:r>
          </a:p>
        </p:txBody>
      </p:sp>
    </p:spTree>
    <p:extLst>
      <p:ext uri="{BB962C8B-B14F-4D97-AF65-F5344CB8AC3E}">
        <p14:creationId xmlns:p14="http://schemas.microsoft.com/office/powerpoint/2010/main" val="2036877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9571" name="Picture 3"/>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467544" y="1340768"/>
            <a:ext cx="8208912" cy="5448378"/>
          </a:xfrm>
          <a:ln/>
        </p:spPr>
      </p:pic>
      <p:sp>
        <p:nvSpPr>
          <p:cNvPr id="2" name="Rectangle 1"/>
          <p:cNvSpPr/>
          <p:nvPr/>
        </p:nvSpPr>
        <p:spPr>
          <a:xfrm>
            <a:off x="467544" y="38100"/>
            <a:ext cx="8208912" cy="123110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lgn="ctr"/>
            <a:r>
              <a:rPr lang="sl-SI" sz="2000" b="1" dirty="0" smtClean="0">
                <a:solidFill>
                  <a:schemeClr val="tx1"/>
                </a:solidFill>
                <a:latin typeface="Comic Sans MS" panose="030F0702030302020204" pitchFamily="66" charset="0"/>
                <a:ea typeface="Times New Roman"/>
              </a:rPr>
              <a:t>Gorenje </a:t>
            </a:r>
            <a:r>
              <a:rPr lang="sl-SI" sz="2000" b="1" dirty="0">
                <a:solidFill>
                  <a:schemeClr val="tx1"/>
                </a:solidFill>
                <a:latin typeface="Comic Sans MS" panose="030F0702030302020204" pitchFamily="66" charset="0"/>
                <a:ea typeface="Times New Roman"/>
              </a:rPr>
              <a:t>se bo nadaljevalo, dokler ne odvzamemo enega od elementov, ki tvorijo trikotnik gorenja</a:t>
            </a:r>
            <a:r>
              <a:rPr lang="sl-SI" sz="2000" b="1" dirty="0" smtClean="0">
                <a:solidFill>
                  <a:schemeClr val="tx1"/>
                </a:solidFill>
                <a:latin typeface="Comic Sans MS" panose="030F0702030302020204" pitchFamily="66" charset="0"/>
                <a:ea typeface="Times New Roman"/>
              </a:rPr>
              <a:t>.</a:t>
            </a:r>
          </a:p>
          <a:p>
            <a:pPr lvl="0" algn="ctr"/>
            <a:r>
              <a:rPr lang="sl-SI" sz="1400" b="1" dirty="0" smtClean="0">
                <a:solidFill>
                  <a:srgbClr val="0000FF"/>
                </a:solidFill>
                <a:latin typeface="Comic Sans MS" panose="030F0702030302020204" pitchFamily="66" charset="0"/>
                <a:ea typeface="Times New Roman"/>
              </a:rPr>
              <a:t> </a:t>
            </a:r>
            <a:r>
              <a:rPr lang="sl-SI" sz="2000" b="1" dirty="0">
                <a:solidFill>
                  <a:srgbClr val="CC00FF"/>
                </a:solidFill>
                <a:latin typeface="Comic Sans MS" panose="030F0702030302020204" pitchFamily="66" charset="0"/>
                <a:ea typeface="Times New Roman"/>
              </a:rPr>
              <a:t/>
            </a:r>
            <a:br>
              <a:rPr lang="sl-SI" sz="2000" b="1" dirty="0">
                <a:solidFill>
                  <a:srgbClr val="CC00FF"/>
                </a:solidFill>
                <a:latin typeface="Comic Sans MS" panose="030F0702030302020204" pitchFamily="66" charset="0"/>
                <a:ea typeface="Times New Roman"/>
              </a:rPr>
            </a:br>
            <a:r>
              <a:rPr lang="sl-SI" sz="2000" b="1" dirty="0">
                <a:solidFill>
                  <a:srgbClr val="0000FF"/>
                </a:solidFill>
                <a:latin typeface="Comic Sans MS" panose="030F0702030302020204" pitchFamily="66" charset="0"/>
                <a:ea typeface="Times New Roman"/>
              </a:rPr>
              <a:t>Odvzemanje elementov trikotnika gorenja imenujemo gašenje.</a:t>
            </a:r>
          </a:p>
        </p:txBody>
      </p:sp>
    </p:spTree>
    <p:extLst>
      <p:ext uri="{BB962C8B-B14F-4D97-AF65-F5344CB8AC3E}">
        <p14:creationId xmlns:p14="http://schemas.microsoft.com/office/powerpoint/2010/main" val="171754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2"/>
          <p:cNvSpPr>
            <a:spLocks noGrp="1" noChangeArrowheads="1"/>
          </p:cNvSpPr>
          <p:nvPr>
            <p:ph type="body" idx="4294967295"/>
          </p:nvPr>
        </p:nvSpPr>
        <p:spPr>
          <a:xfrm>
            <a:off x="395288" y="188913"/>
            <a:ext cx="8748712" cy="6480175"/>
          </a:xfrm>
        </p:spPr>
        <p:style>
          <a:lnRef idx="1">
            <a:schemeClr val="accent2"/>
          </a:lnRef>
          <a:fillRef idx="2">
            <a:schemeClr val="accent2"/>
          </a:fillRef>
          <a:effectRef idx="1">
            <a:schemeClr val="accent2"/>
          </a:effectRef>
          <a:fontRef idx="minor">
            <a:schemeClr val="dk1"/>
          </a:fontRef>
        </p:style>
        <p:txBody>
          <a:bodyPr>
            <a:normAutofit lnSpcReduction="10000"/>
          </a:bodyPr>
          <a:lstStyle/>
          <a:p>
            <a:pPr marL="1828800" lvl="4" indent="0">
              <a:buNone/>
            </a:pPr>
            <a:r>
              <a:rPr lang="sl-SI" altLang="zh-CN" sz="2800" b="1" dirty="0" smtClean="0">
                <a:latin typeface="Comic Sans MS" panose="030F0702030302020204" pitchFamily="66" charset="0"/>
              </a:rPr>
              <a:t>Produkti gorenja </a:t>
            </a:r>
          </a:p>
          <a:p>
            <a:pPr marL="1828800" lvl="4" indent="0">
              <a:buNone/>
            </a:pPr>
            <a:endParaRPr lang="sl-SI" altLang="zh-CN" sz="2800" b="1" dirty="0" smtClean="0">
              <a:latin typeface="Comic Sans MS" panose="030F0702030302020204" pitchFamily="66" charset="0"/>
            </a:endParaRPr>
          </a:p>
          <a:p>
            <a:pPr marL="0" indent="0">
              <a:buNone/>
            </a:pPr>
            <a:r>
              <a:rPr lang="sl-SI" altLang="zh-CN" sz="2600" b="1" dirty="0" smtClean="0">
                <a:latin typeface="Comic Sans MS" panose="030F0702030302020204" pitchFamily="66" charset="0"/>
              </a:rPr>
              <a:t>Pri gorenju se sproščajo: </a:t>
            </a:r>
          </a:p>
          <a:p>
            <a:pPr marL="0" indent="0">
              <a:buNone/>
            </a:pPr>
            <a:endParaRPr lang="sl-SI" altLang="zh-CN" sz="2400" b="1" dirty="0" smtClean="0">
              <a:latin typeface="Comic Sans MS" panose="030F0702030302020204" pitchFamily="66" charset="0"/>
            </a:endParaRPr>
          </a:p>
          <a:p>
            <a:r>
              <a:rPr lang="sl-SI" altLang="zh-CN" sz="2400" b="1" dirty="0" smtClean="0">
                <a:latin typeface="Comic Sans MS" panose="030F0702030302020204" pitchFamily="66" charset="0"/>
              </a:rPr>
              <a:t>toplota, </a:t>
            </a:r>
          </a:p>
          <a:p>
            <a:r>
              <a:rPr lang="sl-SI" altLang="zh-CN" sz="2400" b="1" dirty="0" smtClean="0">
                <a:latin typeface="Comic Sans MS" panose="030F0702030302020204" pitchFamily="66" charset="0"/>
              </a:rPr>
              <a:t>svetloba in dim ter</a:t>
            </a:r>
          </a:p>
          <a:p>
            <a:r>
              <a:rPr lang="sl-SI" altLang="zh-CN" sz="2400" b="1" dirty="0" smtClean="0">
                <a:latin typeface="Comic Sans MS" panose="030F0702030302020204" pitchFamily="66" charset="0"/>
              </a:rPr>
              <a:t>plinasti zgorevalni produkti. </a:t>
            </a:r>
          </a:p>
          <a:p>
            <a:pPr marL="0" indent="0">
              <a:buNone/>
            </a:pPr>
            <a:endParaRPr lang="sl-SI" altLang="zh-CN" sz="2400" b="1" dirty="0">
              <a:latin typeface="Comic Sans MS" panose="030F0702030302020204" pitchFamily="66" charset="0"/>
            </a:endParaRPr>
          </a:p>
          <a:p>
            <a:pPr marL="0" indent="0">
              <a:buNone/>
            </a:pPr>
            <a:r>
              <a:rPr lang="sl-SI" altLang="zh-CN" sz="2400" b="1" dirty="0" smtClean="0">
                <a:latin typeface="Comic Sans MS" panose="030F0702030302020204" pitchFamily="66" charset="0"/>
              </a:rPr>
              <a:t>Pri gorenju potekajo tako endotermne (toplota se porablja) kot tudi </a:t>
            </a:r>
          </a:p>
          <a:p>
            <a:pPr marL="0" indent="0">
              <a:buNone/>
            </a:pPr>
            <a:r>
              <a:rPr lang="sl-SI" altLang="zh-CN" sz="2400" b="1" dirty="0" smtClean="0">
                <a:latin typeface="Comic Sans MS" panose="030F0702030302020204" pitchFamily="66" charset="0"/>
              </a:rPr>
              <a:t>eksotermne reakcije (toplota se sprošča), vendar se več toplote sprosti, kot se je porabi, zato je gorenje eksotermna reakcija. </a:t>
            </a:r>
          </a:p>
          <a:p>
            <a:pPr marL="0" indent="0">
              <a:buNone/>
            </a:pPr>
            <a:endParaRPr lang="sl-SI" altLang="zh-CN" sz="2400" b="1" dirty="0">
              <a:latin typeface="Comic Sans MS" panose="030F0702030302020204" pitchFamily="66" charset="0"/>
            </a:endParaRPr>
          </a:p>
          <a:p>
            <a:pPr marL="0" indent="0">
              <a:buNone/>
            </a:pPr>
            <a:r>
              <a:rPr lang="sl-SI" altLang="zh-CN" sz="2400" b="1" dirty="0" smtClean="0">
                <a:latin typeface="Comic Sans MS" panose="030F0702030302020204" pitchFamily="66" charset="0"/>
              </a:rPr>
              <a:t>Proces gorenja poteka zelo hitro.</a:t>
            </a:r>
            <a:r>
              <a:rPr lang="sl-SI" altLang="zh-CN" sz="2400" dirty="0" smtClean="0">
                <a:latin typeface="Comic Sans MS" panose="030F0702030302020204" pitchFamily="66" charset="0"/>
              </a:rPr>
              <a:t> </a:t>
            </a:r>
            <a:endParaRPr lang="sl-SI" altLang="sl-SI" sz="2400" dirty="0" smtClean="0">
              <a:latin typeface="Comic Sans MS" panose="030F0702030302020204" pitchFamily="66" charset="0"/>
            </a:endParaRPr>
          </a:p>
        </p:txBody>
      </p:sp>
    </p:spTree>
    <p:extLst>
      <p:ext uri="{BB962C8B-B14F-4D97-AF65-F5344CB8AC3E}">
        <p14:creationId xmlns:p14="http://schemas.microsoft.com/office/powerpoint/2010/main" val="2645962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2"/>
          <p:cNvSpPr>
            <a:spLocks noGrp="1" noChangeArrowheads="1"/>
          </p:cNvSpPr>
          <p:nvPr>
            <p:ph type="body" idx="4294967295"/>
          </p:nvPr>
        </p:nvSpPr>
        <p:spPr>
          <a:xfrm>
            <a:off x="192088" y="260648"/>
            <a:ext cx="8748712" cy="6480175"/>
          </a:xfrm>
        </p:spPr>
        <p:style>
          <a:lnRef idx="1">
            <a:schemeClr val="accent3"/>
          </a:lnRef>
          <a:fillRef idx="2">
            <a:schemeClr val="accent3"/>
          </a:fillRef>
          <a:effectRef idx="1">
            <a:schemeClr val="accent3"/>
          </a:effectRef>
          <a:fontRef idx="minor">
            <a:schemeClr val="dk1"/>
          </a:fontRef>
        </p:style>
        <p:txBody>
          <a:bodyPr>
            <a:normAutofit/>
          </a:bodyPr>
          <a:lstStyle/>
          <a:p>
            <a:pPr algn="ctr" eaLnBrk="1" hangingPunct="1">
              <a:lnSpc>
                <a:spcPct val="80000"/>
              </a:lnSpc>
              <a:spcBef>
                <a:spcPct val="50000"/>
              </a:spcBef>
              <a:buClr>
                <a:srgbClr val="008000"/>
              </a:buClr>
              <a:buFont typeface="Wingdings" pitchFamily="2" charset="2"/>
              <a:buNone/>
            </a:pPr>
            <a:r>
              <a:rPr lang="sl-SI" altLang="zh-CN" sz="2800" b="1" dirty="0" smtClean="0">
                <a:solidFill>
                  <a:srgbClr val="0000FF"/>
                </a:solidFill>
                <a:latin typeface="Comic Sans MS" panose="030F0702030302020204" pitchFamily="66" charset="0"/>
              </a:rPr>
              <a:t>Pri nepopolnem sežigu nekaterih materialov nastajajo različni vmesni razkrojni produkti</a:t>
            </a:r>
            <a:r>
              <a:rPr lang="sl-SI" altLang="zh-CN" sz="2800" dirty="0" smtClean="0">
                <a:solidFill>
                  <a:srgbClr val="0000FF"/>
                </a:solidFill>
                <a:latin typeface="Comic Sans MS" panose="030F0702030302020204" pitchFamily="66" charset="0"/>
              </a:rPr>
              <a:t> </a:t>
            </a:r>
          </a:p>
          <a:p>
            <a:pPr algn="ctr" eaLnBrk="1" hangingPunct="1">
              <a:lnSpc>
                <a:spcPct val="80000"/>
              </a:lnSpc>
              <a:spcBef>
                <a:spcPct val="50000"/>
              </a:spcBef>
              <a:buClr>
                <a:srgbClr val="008000"/>
              </a:buClr>
              <a:buFont typeface="Wingdings" pitchFamily="2" charset="2"/>
              <a:buNone/>
            </a:pPr>
            <a:r>
              <a:rPr lang="sl-SI" altLang="zh-CN" sz="2800" b="1" dirty="0" smtClean="0">
                <a:solidFill>
                  <a:srgbClr val="CC00FF"/>
                </a:solidFill>
                <a:latin typeface="Comic Sans MS" panose="030F0702030302020204" pitchFamily="66" charset="0"/>
              </a:rPr>
              <a:t>Pri poteku požara običajno temperatura raste, zato se večina teh produktov, pogosto toksičnih, razkroji. </a:t>
            </a:r>
            <a:endParaRPr lang="sl-SI" altLang="sl-SI" sz="2800" b="1" dirty="0" smtClean="0">
              <a:solidFill>
                <a:srgbClr val="CC00FF"/>
              </a:solidFill>
              <a:latin typeface="Comic Sans MS" panose="030F0702030302020204" pitchFamily="66" charset="0"/>
            </a:endParaRPr>
          </a:p>
        </p:txBody>
      </p:sp>
      <p:pic>
        <p:nvPicPr>
          <p:cNvPr id="68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996952"/>
            <a:ext cx="8761412" cy="310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0959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p:cNvSpPr>
            <a:spLocks noGrp="1" noChangeArrowheads="1"/>
          </p:cNvSpPr>
          <p:nvPr>
            <p:ph type="body" idx="4294967295"/>
          </p:nvPr>
        </p:nvSpPr>
        <p:spPr>
          <a:xfrm>
            <a:off x="251520" y="188640"/>
            <a:ext cx="8675687" cy="6480175"/>
          </a:xfrm>
        </p:spPr>
        <p:style>
          <a:lnRef idx="1">
            <a:schemeClr val="accent2"/>
          </a:lnRef>
          <a:fillRef idx="2">
            <a:schemeClr val="accent2"/>
          </a:fillRef>
          <a:effectRef idx="1">
            <a:schemeClr val="accent2"/>
          </a:effectRef>
          <a:fontRef idx="minor">
            <a:schemeClr val="dk1"/>
          </a:fontRef>
        </p:style>
        <p:txBody>
          <a:bodyPr>
            <a:normAutofit lnSpcReduction="10000"/>
          </a:bodyPr>
          <a:lstStyle/>
          <a:p>
            <a:pPr marL="914400" lvl="2" indent="0" algn="ctr">
              <a:buNone/>
            </a:pPr>
            <a:r>
              <a:rPr lang="sl-SI" altLang="zh-CN" sz="2800" b="1" dirty="0" smtClean="0">
                <a:latin typeface="Comic Sans MS" panose="030F0702030302020204" pitchFamily="66" charset="0"/>
              </a:rPr>
              <a:t>Mehanizmi gorenja</a:t>
            </a:r>
          </a:p>
          <a:p>
            <a:pPr marL="914400" lvl="2" indent="0" algn="ctr">
              <a:buNone/>
            </a:pPr>
            <a:endParaRPr lang="sl-SI" altLang="zh-CN" sz="2800" b="1" dirty="0" smtClean="0">
              <a:latin typeface="Comic Sans MS" panose="030F0702030302020204" pitchFamily="66" charset="0"/>
            </a:endParaRPr>
          </a:p>
          <a:p>
            <a:pPr>
              <a:buFont typeface="Wingdings" panose="05000000000000000000" pitchFamily="2" charset="2"/>
              <a:buChar char="Ø"/>
            </a:pPr>
            <a:r>
              <a:rPr lang="sl-SI" altLang="zh-CN" sz="2800" b="1" dirty="0" smtClean="0">
                <a:latin typeface="Comic Sans MS" panose="030F0702030302020204" pitchFamily="66" charset="0"/>
              </a:rPr>
              <a:t>gorenje s plamenom </a:t>
            </a:r>
          </a:p>
          <a:p>
            <a:pPr>
              <a:buFont typeface="Wingdings" panose="05000000000000000000" pitchFamily="2" charset="2"/>
              <a:buChar char="Ø"/>
            </a:pPr>
            <a:r>
              <a:rPr lang="sl-SI" altLang="zh-CN" sz="2800" b="1" dirty="0" smtClean="0">
                <a:latin typeface="Comic Sans MS" panose="030F0702030302020204" pitchFamily="66" charset="0"/>
              </a:rPr>
              <a:t>gorenje s tlenjem oz. z žarenjem.</a:t>
            </a:r>
          </a:p>
          <a:p>
            <a:pPr marL="0" indent="0">
              <a:buNone/>
            </a:pPr>
            <a:r>
              <a:rPr lang="sl-SI" altLang="zh-CN" sz="2800" b="1" dirty="0" smtClean="0">
                <a:latin typeface="Comic Sans MS" panose="030F0702030302020204" pitchFamily="66" charset="0"/>
              </a:rPr>
              <a:t> </a:t>
            </a:r>
            <a:endParaRPr lang="sl-SI" altLang="zh-CN" sz="2800" dirty="0" smtClean="0">
              <a:latin typeface="Comic Sans MS" panose="030F0702030302020204" pitchFamily="66" charset="0"/>
            </a:endParaRPr>
          </a:p>
          <a:p>
            <a:pPr marL="0" indent="0">
              <a:buNone/>
            </a:pPr>
            <a:r>
              <a:rPr lang="sl-SI" altLang="zh-CN" sz="2800" b="1" dirty="0" smtClean="0">
                <a:latin typeface="Comic Sans MS" panose="030F0702030302020204" pitchFamily="66" charset="0"/>
              </a:rPr>
              <a:t>S plamenom gorijo:</a:t>
            </a:r>
          </a:p>
          <a:p>
            <a:pPr marL="609600" indent="-609600"/>
            <a:r>
              <a:rPr lang="sl-SI" altLang="zh-CN" sz="2800" b="1" dirty="0" smtClean="0">
                <a:latin typeface="Comic Sans MS" panose="030F0702030302020204" pitchFamily="66" charset="0"/>
              </a:rPr>
              <a:t>plini in hlapi ter tudi tekočine in trdne snovi (gorenje v plinski fazi). </a:t>
            </a:r>
          </a:p>
          <a:p>
            <a:pPr marL="609600" indent="-609600"/>
            <a:r>
              <a:rPr lang="sl-SI" altLang="zh-CN" sz="2800" b="1" dirty="0" smtClean="0">
                <a:latin typeface="Comic Sans MS" panose="030F0702030302020204" pitchFamily="66" charset="0"/>
              </a:rPr>
              <a:t>pri tekočinah gorijo hlapi in ne tekočine, ker zaradi delovanja toplote pride </a:t>
            </a:r>
            <a:r>
              <a:rPr lang="sl-SI" altLang="zh-CN" sz="2800" b="1" dirty="0">
                <a:latin typeface="Comic Sans MS" panose="030F0702030302020204" pitchFamily="66" charset="0"/>
              </a:rPr>
              <a:t>do nastanka zadostne količine hlapov</a:t>
            </a:r>
            <a:r>
              <a:rPr lang="sl-SI" altLang="zh-CN" sz="2800" b="1" dirty="0" smtClean="0">
                <a:latin typeface="Comic Sans MS" panose="030F0702030302020204" pitchFamily="66" charset="0"/>
              </a:rPr>
              <a:t>. </a:t>
            </a:r>
          </a:p>
          <a:p>
            <a:pPr marL="609600" indent="-609600"/>
            <a:r>
              <a:rPr lang="sl-SI" altLang="zh-CN" sz="2800" b="1" dirty="0" smtClean="0">
                <a:latin typeface="Comic Sans MS" panose="030F0702030302020204" pitchFamily="66" charset="0"/>
              </a:rPr>
              <a:t>pri trdnih snoveh večinoma (izjema je žarenje) poteka gorenje plinastih produktov, ki nastanejo pri </a:t>
            </a:r>
            <a:r>
              <a:rPr lang="sl-SI" altLang="zh-CN" sz="2800" b="1" dirty="0" err="1" smtClean="0">
                <a:latin typeface="Comic Sans MS" panose="030F0702030302020204" pitchFamily="66" charset="0"/>
              </a:rPr>
              <a:t>uparevanju</a:t>
            </a:r>
            <a:r>
              <a:rPr lang="sl-SI" altLang="zh-CN" sz="2800" b="1" dirty="0" smtClean="0">
                <a:latin typeface="Comic Sans MS" panose="030F0702030302020204" pitchFamily="66" charset="0"/>
              </a:rPr>
              <a:t> in pirolizi.</a:t>
            </a:r>
            <a:endParaRPr lang="sl-SI" altLang="sl-SI" sz="2800" b="1" dirty="0" smtClean="0">
              <a:latin typeface="Comic Sans MS" panose="030F0702030302020204" pitchFamily="66" charset="0"/>
            </a:endParaRPr>
          </a:p>
        </p:txBody>
      </p:sp>
    </p:spTree>
    <p:extLst>
      <p:ext uri="{BB962C8B-B14F-4D97-AF65-F5344CB8AC3E}">
        <p14:creationId xmlns:p14="http://schemas.microsoft.com/office/powerpoint/2010/main" val="3721899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body" idx="4294967295"/>
          </p:nvPr>
        </p:nvSpPr>
        <p:spPr>
          <a:xfrm>
            <a:off x="225525" y="179933"/>
            <a:ext cx="8675687" cy="6480175"/>
          </a:xfrm>
        </p:spPr>
        <p:style>
          <a:lnRef idx="1">
            <a:schemeClr val="accent2"/>
          </a:lnRef>
          <a:fillRef idx="2">
            <a:schemeClr val="accent2"/>
          </a:fillRef>
          <a:effectRef idx="1">
            <a:schemeClr val="accent2"/>
          </a:effectRef>
          <a:fontRef idx="minor">
            <a:schemeClr val="dk1"/>
          </a:fontRef>
        </p:style>
        <p:txBody>
          <a:bodyPr/>
          <a:lstStyle/>
          <a:p>
            <a:pPr marL="1828800" lvl="4" indent="0">
              <a:buNone/>
            </a:pPr>
            <a:r>
              <a:rPr lang="sl-SI" altLang="zh-CN" sz="2800" b="1" dirty="0" smtClean="0">
                <a:solidFill>
                  <a:srgbClr val="0000FF"/>
                </a:solidFill>
                <a:latin typeface="Comic Sans MS" panose="030F0702030302020204" pitchFamily="66" charset="0"/>
              </a:rPr>
              <a:t>Gorenje plinov in tekočin </a:t>
            </a:r>
          </a:p>
          <a:p>
            <a:pPr marL="0" indent="0">
              <a:buNone/>
            </a:pPr>
            <a:r>
              <a:rPr lang="sl-SI" altLang="zh-CN" b="1" dirty="0" smtClean="0"/>
              <a:t> </a:t>
            </a:r>
            <a:endParaRPr lang="sl-SI" altLang="sl-SI" sz="2000" dirty="0" smtClean="0"/>
          </a:p>
        </p:txBody>
      </p:sp>
      <p:pic>
        <p:nvPicPr>
          <p:cNvPr id="69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25" y="692696"/>
            <a:ext cx="8713787"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3573463"/>
            <a:ext cx="7777162" cy="298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7826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body" idx="4294967295"/>
          </p:nvPr>
        </p:nvSpPr>
        <p:spPr>
          <a:xfrm>
            <a:off x="179512" y="188640"/>
            <a:ext cx="8748712" cy="6480175"/>
          </a:xfrm>
        </p:spPr>
        <p:style>
          <a:lnRef idx="1">
            <a:schemeClr val="accent2"/>
          </a:lnRef>
          <a:fillRef idx="2">
            <a:schemeClr val="accent2"/>
          </a:fillRef>
          <a:effectRef idx="1">
            <a:schemeClr val="accent2"/>
          </a:effectRef>
          <a:fontRef idx="minor">
            <a:schemeClr val="dk1"/>
          </a:fontRef>
        </p:style>
        <p:txBody>
          <a:bodyPr/>
          <a:lstStyle/>
          <a:p>
            <a:pPr marL="914400" lvl="2" indent="0">
              <a:buNone/>
            </a:pPr>
            <a:r>
              <a:rPr lang="sl-SI" altLang="zh-CN" sz="2800" b="1" dirty="0" smtClean="0">
                <a:solidFill>
                  <a:srgbClr val="0000FF"/>
                </a:solidFill>
                <a:latin typeface="Comic Sans MS" panose="030F0702030302020204" pitchFamily="66" charset="0"/>
              </a:rPr>
              <a:t>Gorenje trdnih snovi </a:t>
            </a:r>
          </a:p>
          <a:p>
            <a:pPr marL="0" indent="0">
              <a:buNone/>
            </a:pPr>
            <a:endParaRPr lang="sl-SI" altLang="zh-CN" sz="2400" b="1" dirty="0" smtClean="0">
              <a:latin typeface="Comic Sans MS" panose="030F0702030302020204" pitchFamily="66" charset="0"/>
            </a:endParaRPr>
          </a:p>
          <a:p>
            <a:pPr marL="0" indent="0" algn="ctr">
              <a:buNone/>
            </a:pPr>
            <a:r>
              <a:rPr lang="sl-SI" altLang="zh-CN" sz="2800" b="1" dirty="0" smtClean="0">
                <a:latin typeface="Comic Sans MS" panose="030F0702030302020204" pitchFamily="66" charset="0"/>
              </a:rPr>
              <a:t>Glede na potek gorenja oz. spremembe, ki spremljajo potek gorenja trdnih snovi, ločimo tri osnovne mehanizme.</a:t>
            </a:r>
            <a:endParaRPr lang="sl-SI" altLang="zh-CN" sz="2800" dirty="0" smtClean="0">
              <a:latin typeface="Comic Sans MS" panose="030F0702030302020204" pitchFamily="66" charset="0"/>
            </a:endParaRPr>
          </a:p>
          <a:p>
            <a:pPr marL="609600" indent="-609600"/>
            <a:endParaRPr lang="sl-SI" altLang="zh-CN" sz="2400" dirty="0" smtClean="0"/>
          </a:p>
          <a:p>
            <a:pPr marL="609600" indent="-609600"/>
            <a:endParaRPr lang="sl-SI" altLang="zh-CN" sz="2400" dirty="0" smtClean="0"/>
          </a:p>
          <a:p>
            <a:pPr marL="609600" indent="-609600"/>
            <a:endParaRPr lang="sl-SI" altLang="zh-CN" sz="2400" dirty="0" smtClean="0"/>
          </a:p>
          <a:p>
            <a:pPr marL="609600" indent="-609600"/>
            <a:endParaRPr lang="sl-SI" altLang="sl-SI" sz="2400" dirty="0" smtClean="0"/>
          </a:p>
        </p:txBody>
      </p:sp>
      <p:pic>
        <p:nvPicPr>
          <p:cNvPr id="69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852936"/>
            <a:ext cx="8056562" cy="26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3842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ChangeArrowheads="1"/>
          </p:cNvSpPr>
          <p:nvPr>
            <p:ph type="body" idx="4294967295"/>
          </p:nvPr>
        </p:nvSpPr>
        <p:spPr>
          <a:xfrm>
            <a:off x="224631" y="188640"/>
            <a:ext cx="8820150" cy="6480175"/>
          </a:xfrm>
        </p:spPr>
        <p:style>
          <a:lnRef idx="1">
            <a:schemeClr val="accent2"/>
          </a:lnRef>
          <a:fillRef idx="2">
            <a:schemeClr val="accent2"/>
          </a:fillRef>
          <a:effectRef idx="1">
            <a:schemeClr val="accent2"/>
          </a:effectRef>
          <a:fontRef idx="minor">
            <a:schemeClr val="dk1"/>
          </a:fontRef>
        </p:style>
        <p:txBody>
          <a:bodyPr/>
          <a:lstStyle/>
          <a:p>
            <a:pPr marL="914400" lvl="2" indent="0" algn="ctr">
              <a:buNone/>
            </a:pPr>
            <a:r>
              <a:rPr lang="sl-SI" altLang="zh-CN" sz="2800" b="1" dirty="0" smtClean="0">
                <a:solidFill>
                  <a:srgbClr val="0000FF"/>
                </a:solidFill>
                <a:latin typeface="Comic Sans MS" pitchFamily="66" charset="0"/>
              </a:rPr>
              <a:t>Samodejno segrevanje in samovžig trdnih in tekočih snovi </a:t>
            </a:r>
          </a:p>
          <a:p>
            <a:pPr marL="609600" indent="-609600"/>
            <a:endParaRPr lang="sl-SI" altLang="zh-CN" sz="2000" b="1" dirty="0" smtClean="0">
              <a:latin typeface="Comic Sans MS" pitchFamily="66" charset="0"/>
            </a:endParaRPr>
          </a:p>
          <a:p>
            <a:pPr marL="0" indent="0" algn="just">
              <a:buNone/>
            </a:pPr>
            <a:r>
              <a:rPr lang="sl-SI" altLang="zh-CN" sz="2000" b="1" dirty="0" smtClean="0">
                <a:latin typeface="Comic Sans MS" pitchFamily="66" charset="0"/>
              </a:rPr>
              <a:t>Pri nekaterih trdnih in tekočih snoveh lahko pride pri normalni temperaturi skladiščenja do spontanega segrevanja in, ko se te snovi segrejejo do dovolj visoke temperature, do vžiga brez prisotnosti zunanjega vira vžiga. </a:t>
            </a:r>
            <a:endParaRPr lang="sl-SI" altLang="zh-CN" sz="2000" dirty="0" smtClean="0">
              <a:latin typeface="Comic Sans MS" pitchFamily="66" charset="0"/>
            </a:endParaRPr>
          </a:p>
          <a:p>
            <a:pPr marL="609600" indent="-609600"/>
            <a:endParaRPr lang="sl-SI" altLang="zh-CN" sz="2000" dirty="0" smtClean="0">
              <a:latin typeface="Comic Sans MS" pitchFamily="66" charset="0"/>
            </a:endParaRPr>
          </a:p>
          <a:p>
            <a:pPr marL="609600" indent="-609600"/>
            <a:endParaRPr lang="sl-SI" altLang="sl-SI" sz="2000" dirty="0" smtClean="0">
              <a:latin typeface="Comic Sans MS" pitchFamily="66" charset="0"/>
            </a:endParaRPr>
          </a:p>
        </p:txBody>
      </p:sp>
      <p:pic>
        <p:nvPicPr>
          <p:cNvPr id="70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997200"/>
            <a:ext cx="8047037" cy="351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115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79512" y="980728"/>
            <a:ext cx="5184576" cy="5726807"/>
          </a:xfrm>
          <a:prstGeom prst="rect">
            <a:avLst/>
          </a:prstGeom>
          <a:noFill/>
          <a:ln>
            <a:no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72889"/>
            <a:ext cx="8689269" cy="807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1052736"/>
            <a:ext cx="3648709"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3386550"/>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65" y="260648"/>
            <a:ext cx="8784976" cy="649408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1371600" lvl="2" indent="-457200" algn="ctr">
              <a:lnSpc>
                <a:spcPct val="80000"/>
              </a:lnSpc>
            </a:pPr>
            <a:r>
              <a:rPr lang="sl-SI" altLang="zh-CN" sz="2800" b="1" dirty="0">
                <a:solidFill>
                  <a:srgbClr val="0000FF"/>
                </a:solidFill>
                <a:latin typeface="Comic Sans MS" panose="030F0702030302020204" pitchFamily="66" charset="0"/>
              </a:rPr>
              <a:t>OCENA POŽARNIH NEVARNOSTI IN OCENA OGROŽENOSTI </a:t>
            </a:r>
            <a:endParaRPr lang="sl-SI" altLang="zh-CN" sz="2800" b="1" dirty="0" smtClean="0">
              <a:solidFill>
                <a:srgbClr val="0000FF"/>
              </a:solidFill>
              <a:latin typeface="Comic Sans MS" panose="030F0702030302020204" pitchFamily="66" charset="0"/>
            </a:endParaRPr>
          </a:p>
          <a:p>
            <a:pPr marL="1371600" lvl="2" indent="-457200">
              <a:lnSpc>
                <a:spcPct val="80000"/>
              </a:lnSpc>
            </a:pPr>
            <a:endParaRPr lang="sl-SI" altLang="zh-CN" sz="2400" b="1" dirty="0">
              <a:latin typeface="Comic Sans MS" panose="030F0702030302020204" pitchFamily="66" charset="0"/>
            </a:endParaRPr>
          </a:p>
          <a:p>
            <a:pPr marL="609600" indent="-609600" algn="just">
              <a:lnSpc>
                <a:spcPct val="80000"/>
              </a:lnSpc>
            </a:pPr>
            <a:r>
              <a:rPr lang="sl-SI" altLang="zh-CN" sz="2600" b="1" dirty="0">
                <a:latin typeface="Comic Sans MS" panose="030F0702030302020204" pitchFamily="66" charset="0"/>
              </a:rPr>
              <a:t>Požarna nevarnost predstavlja razmerje med </a:t>
            </a:r>
            <a:r>
              <a:rPr lang="sl-SI" altLang="zh-CN" sz="2600" b="1" dirty="0" smtClean="0">
                <a:latin typeface="Comic Sans MS" panose="030F0702030302020204" pitchFamily="66" charset="0"/>
              </a:rPr>
              <a:t>neko </a:t>
            </a:r>
          </a:p>
          <a:p>
            <a:pPr marL="609600" indent="-609600" algn="just">
              <a:lnSpc>
                <a:spcPct val="80000"/>
              </a:lnSpc>
            </a:pPr>
            <a:r>
              <a:rPr lang="sl-SI" altLang="zh-CN" sz="2600" b="1" dirty="0" smtClean="0">
                <a:latin typeface="Comic Sans MS" panose="030F0702030302020204" pitchFamily="66" charset="0"/>
              </a:rPr>
              <a:t>potencialno nevarnostjo in ukrepi, s katerimi lahko to</a:t>
            </a:r>
          </a:p>
          <a:p>
            <a:pPr marL="609600" indent="-609600" algn="just">
              <a:lnSpc>
                <a:spcPct val="80000"/>
              </a:lnSpc>
            </a:pPr>
            <a:r>
              <a:rPr lang="sl-SI" altLang="zh-CN" sz="2600" b="1" dirty="0" smtClean="0">
                <a:latin typeface="Comic Sans MS" panose="030F0702030302020204" pitchFamily="66" charset="0"/>
              </a:rPr>
              <a:t>nevarnost </a:t>
            </a:r>
            <a:r>
              <a:rPr lang="sl-SI" altLang="zh-CN" sz="2600" b="1" dirty="0">
                <a:latin typeface="Comic Sans MS" panose="030F0702030302020204" pitchFamily="66" charset="0"/>
              </a:rPr>
              <a:t>preprečujemo</a:t>
            </a:r>
            <a:r>
              <a:rPr lang="sl-SI" altLang="zh-CN" sz="2600" b="1" dirty="0" smtClean="0">
                <a:latin typeface="Comic Sans MS" panose="030F0702030302020204" pitchFamily="66" charset="0"/>
              </a:rPr>
              <a:t>.</a:t>
            </a:r>
          </a:p>
          <a:p>
            <a:pPr marL="609600" indent="-609600" algn="just">
              <a:lnSpc>
                <a:spcPct val="80000"/>
              </a:lnSpc>
            </a:pPr>
            <a:r>
              <a:rPr lang="sl-SI" altLang="zh-CN" sz="2600" b="1" dirty="0" smtClean="0">
                <a:latin typeface="Comic Sans MS" panose="030F0702030302020204" pitchFamily="66" charset="0"/>
              </a:rPr>
              <a:t> </a:t>
            </a:r>
            <a:endParaRPr lang="sl-SI" altLang="zh-CN" sz="2600" b="1" dirty="0">
              <a:latin typeface="Comic Sans MS" panose="030F0702030302020204" pitchFamily="66" charset="0"/>
            </a:endParaRPr>
          </a:p>
          <a:p>
            <a:pPr marL="609600" indent="-609600" algn="just">
              <a:lnSpc>
                <a:spcPct val="80000"/>
              </a:lnSpc>
            </a:pPr>
            <a:r>
              <a:rPr lang="sl-SI" altLang="zh-CN" sz="2600" b="1" dirty="0">
                <a:latin typeface="Comic Sans MS" panose="030F0702030302020204" pitchFamily="66" charset="0"/>
              </a:rPr>
              <a:t>Ocena požarne ogroženosti pomeni določanje različnih </a:t>
            </a:r>
            <a:endParaRPr lang="sl-SI" altLang="zh-CN" sz="2600" b="1" dirty="0" smtClean="0">
              <a:latin typeface="Comic Sans MS" panose="030F0702030302020204" pitchFamily="66" charset="0"/>
            </a:endParaRPr>
          </a:p>
          <a:p>
            <a:pPr marL="609600" indent="-609600" algn="just">
              <a:lnSpc>
                <a:spcPct val="80000"/>
              </a:lnSpc>
            </a:pPr>
            <a:r>
              <a:rPr lang="sl-SI" altLang="zh-CN" sz="2600" b="1" dirty="0" smtClean="0">
                <a:latin typeface="Comic Sans MS" panose="030F0702030302020204" pitchFamily="66" charset="0"/>
              </a:rPr>
              <a:t>vplivov </a:t>
            </a:r>
            <a:r>
              <a:rPr lang="sl-SI" altLang="zh-CN" sz="2600" b="1" dirty="0">
                <a:latin typeface="Comic Sans MS" panose="030F0702030302020204" pitchFamily="66" charset="0"/>
              </a:rPr>
              <a:t>na ljudi oz. okolje. </a:t>
            </a:r>
            <a:endParaRPr lang="sl-SI" altLang="zh-CN" sz="2600" b="1" dirty="0" smtClean="0">
              <a:latin typeface="Comic Sans MS" panose="030F0702030302020204" pitchFamily="66" charset="0"/>
            </a:endParaRPr>
          </a:p>
          <a:p>
            <a:pPr marL="609600" indent="-609600" algn="just">
              <a:lnSpc>
                <a:spcPct val="80000"/>
              </a:lnSpc>
            </a:pPr>
            <a:endParaRPr lang="sl-SI" altLang="zh-CN" sz="2600" b="1" dirty="0" smtClean="0">
              <a:latin typeface="Comic Sans MS" panose="030F0702030302020204" pitchFamily="66" charset="0"/>
            </a:endParaRPr>
          </a:p>
          <a:p>
            <a:pPr marL="609600" indent="-609600" algn="just">
              <a:lnSpc>
                <a:spcPct val="80000"/>
              </a:lnSpc>
            </a:pPr>
            <a:r>
              <a:rPr lang="sl-SI" altLang="zh-CN" sz="2600" b="1" dirty="0" smtClean="0">
                <a:latin typeface="Comic Sans MS" panose="030F0702030302020204" pitchFamily="66" charset="0"/>
              </a:rPr>
              <a:t>Na </a:t>
            </a:r>
            <a:r>
              <a:rPr lang="sl-SI" altLang="zh-CN" sz="2600" b="1" dirty="0">
                <a:latin typeface="Comic Sans MS" panose="030F0702030302020204" pitchFamily="66" charset="0"/>
              </a:rPr>
              <a:t>področju požarnega varstva zajema: vplive </a:t>
            </a:r>
            <a:r>
              <a:rPr lang="sl-SI" altLang="zh-CN" sz="2600" b="1" dirty="0" smtClean="0">
                <a:latin typeface="Comic Sans MS" panose="030F0702030302020204" pitchFamily="66" charset="0"/>
              </a:rPr>
              <a:t>okolja</a:t>
            </a:r>
          </a:p>
          <a:p>
            <a:pPr marL="609600" indent="-609600" algn="just">
              <a:lnSpc>
                <a:spcPct val="80000"/>
              </a:lnSpc>
            </a:pPr>
            <a:r>
              <a:rPr lang="sl-SI" altLang="zh-CN" sz="2600" b="1" dirty="0" smtClean="0">
                <a:latin typeface="Comic Sans MS" panose="030F0702030302020204" pitchFamily="66" charset="0"/>
              </a:rPr>
              <a:t>(</a:t>
            </a:r>
            <a:r>
              <a:rPr lang="sl-SI" altLang="zh-CN" sz="2600" b="1" dirty="0">
                <a:latin typeface="Comic Sans MS" panose="030F0702030302020204" pitchFamily="66" charset="0"/>
              </a:rPr>
              <a:t>naravnega in bivalnega) in prometa ter obremenjenosti </a:t>
            </a:r>
            <a:r>
              <a:rPr lang="sl-SI" altLang="zh-CN" sz="2600" b="1" dirty="0" smtClean="0">
                <a:latin typeface="Comic Sans MS" panose="030F0702030302020204" pitchFamily="66" charset="0"/>
              </a:rPr>
              <a:t>z</a:t>
            </a:r>
          </a:p>
          <a:p>
            <a:pPr marL="609600" indent="-609600" algn="just">
              <a:lnSpc>
                <a:spcPct val="80000"/>
              </a:lnSpc>
            </a:pPr>
            <a:r>
              <a:rPr lang="sl-SI" altLang="zh-CN" sz="2600" b="1" dirty="0" smtClean="0">
                <a:latin typeface="Comic Sans MS" panose="030F0702030302020204" pitchFamily="66" charset="0"/>
              </a:rPr>
              <a:t>nevarnimi </a:t>
            </a:r>
            <a:r>
              <a:rPr lang="sl-SI" altLang="zh-CN" sz="2600" b="1" dirty="0">
                <a:latin typeface="Comic Sans MS" panose="030F0702030302020204" pitchFamily="66" charset="0"/>
              </a:rPr>
              <a:t>snovmi. </a:t>
            </a:r>
            <a:endParaRPr lang="sl-SI" altLang="zh-CN" sz="2600" b="1" dirty="0" smtClean="0">
              <a:latin typeface="Comic Sans MS" panose="030F0702030302020204" pitchFamily="66" charset="0"/>
            </a:endParaRPr>
          </a:p>
          <a:p>
            <a:pPr marL="609600" indent="-609600" algn="just">
              <a:lnSpc>
                <a:spcPct val="80000"/>
              </a:lnSpc>
            </a:pPr>
            <a:endParaRPr lang="sl-SI" altLang="zh-CN" sz="2600" b="1" dirty="0">
              <a:latin typeface="Comic Sans MS" panose="030F0702030302020204" pitchFamily="66" charset="0"/>
            </a:endParaRPr>
          </a:p>
          <a:p>
            <a:pPr marL="609600" indent="-609600" algn="just">
              <a:lnSpc>
                <a:spcPct val="80000"/>
              </a:lnSpc>
            </a:pPr>
            <a:r>
              <a:rPr lang="sl-SI" altLang="zh-CN" sz="2600" b="1" dirty="0" smtClean="0">
                <a:latin typeface="Comic Sans MS" panose="030F0702030302020204" pitchFamily="66" charset="0"/>
              </a:rPr>
              <a:t>V </a:t>
            </a:r>
            <a:r>
              <a:rPr lang="sl-SI" altLang="zh-CN" sz="2600" b="1" dirty="0">
                <a:latin typeface="Comic Sans MS" panose="030F0702030302020204" pitchFamily="66" charset="0"/>
              </a:rPr>
              <a:t>Sloveniji opredeljuje oceno ogroženosti Pravilnik </a:t>
            </a:r>
            <a:r>
              <a:rPr lang="sl-SI" altLang="zh-CN" sz="2600" b="1" dirty="0" smtClean="0">
                <a:latin typeface="Comic Sans MS" panose="030F0702030302020204" pitchFamily="66" charset="0"/>
              </a:rPr>
              <a:t>o</a:t>
            </a:r>
          </a:p>
          <a:p>
            <a:pPr marL="609600" indent="-609600" algn="just">
              <a:lnSpc>
                <a:spcPct val="80000"/>
              </a:lnSpc>
            </a:pPr>
            <a:r>
              <a:rPr lang="sl-SI" altLang="zh-CN" sz="2600" b="1" dirty="0" smtClean="0">
                <a:latin typeface="Comic Sans MS" panose="030F0702030302020204" pitchFamily="66" charset="0"/>
              </a:rPr>
              <a:t>metodologiji </a:t>
            </a:r>
            <a:r>
              <a:rPr lang="sl-SI" altLang="zh-CN" sz="2600" b="1" dirty="0">
                <a:latin typeface="Comic Sans MS" panose="030F0702030302020204" pitchFamily="66" charset="0"/>
              </a:rPr>
              <a:t>za ugotavljanje ocene požarne ogroženosti </a:t>
            </a:r>
            <a:endParaRPr lang="sl-SI" altLang="zh-CN" sz="2600" b="1" dirty="0" smtClean="0">
              <a:latin typeface="Comic Sans MS" panose="030F0702030302020204" pitchFamily="66" charset="0"/>
            </a:endParaRPr>
          </a:p>
          <a:p>
            <a:pPr marL="609600" indent="-609600" algn="just">
              <a:lnSpc>
                <a:spcPct val="80000"/>
              </a:lnSpc>
            </a:pPr>
            <a:r>
              <a:rPr lang="sl-SI" altLang="zh-CN" sz="2600" b="1" dirty="0" smtClean="0">
                <a:latin typeface="Comic Sans MS" panose="030F0702030302020204" pitchFamily="66" charset="0"/>
              </a:rPr>
              <a:t>(</a:t>
            </a:r>
            <a:r>
              <a:rPr lang="sl-SI" altLang="zh-CN" sz="2600" b="1" dirty="0">
                <a:latin typeface="Comic Sans MS" panose="030F0702030302020204" pitchFamily="66" charset="0"/>
                <a:hlinkClick r:id="rId3"/>
              </a:rPr>
              <a:t>Uradni list RS, št. 70/1996 z dne 6. 12. 1996</a:t>
            </a:r>
            <a:r>
              <a:rPr lang="sl-SI" altLang="zh-CN" sz="2600" b="1" dirty="0">
                <a:latin typeface="Comic Sans MS" panose="030F0702030302020204" pitchFamily="66" charset="0"/>
              </a:rPr>
              <a:t>). </a:t>
            </a:r>
            <a:endParaRPr lang="sl-SI" altLang="zh-CN" sz="2600" b="1" dirty="0" smtClean="0">
              <a:latin typeface="Comic Sans MS" panose="030F0702030302020204" pitchFamily="66" charset="0"/>
            </a:endParaRPr>
          </a:p>
          <a:p>
            <a:pPr marL="609600" indent="-609600" algn="just">
              <a:lnSpc>
                <a:spcPct val="80000"/>
              </a:lnSpc>
            </a:pPr>
            <a:endParaRPr lang="sl-SI" altLang="zh-CN" sz="2400" b="1" dirty="0" smtClean="0">
              <a:latin typeface="Comic Sans MS" panose="030F0702030302020204" pitchFamily="66" charset="0"/>
            </a:endParaRPr>
          </a:p>
        </p:txBody>
      </p:sp>
    </p:spTree>
    <p:extLst>
      <p:ext uri="{BB962C8B-B14F-4D97-AF65-F5344CB8AC3E}">
        <p14:creationId xmlns:p14="http://schemas.microsoft.com/office/powerpoint/2010/main" val="3535002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Grp="1" noChangeArrowheads="1"/>
          </p:cNvSpPr>
          <p:nvPr>
            <p:ph type="body" idx="4294967295"/>
          </p:nvPr>
        </p:nvSpPr>
        <p:spPr>
          <a:xfrm>
            <a:off x="179512" y="188640"/>
            <a:ext cx="8748712" cy="6480175"/>
          </a:xfrm>
        </p:spPr>
        <p:style>
          <a:lnRef idx="1">
            <a:schemeClr val="accent3"/>
          </a:lnRef>
          <a:fillRef idx="2">
            <a:schemeClr val="accent3"/>
          </a:fillRef>
          <a:effectRef idx="1">
            <a:schemeClr val="accent3"/>
          </a:effectRef>
          <a:fontRef idx="minor">
            <a:schemeClr val="dk1"/>
          </a:fontRef>
        </p:style>
        <p:txBody>
          <a:bodyPr>
            <a:normAutofit/>
          </a:bodyPr>
          <a:lstStyle/>
          <a:p>
            <a:pPr algn="just">
              <a:lnSpc>
                <a:spcPct val="80000"/>
              </a:lnSpc>
            </a:pPr>
            <a:r>
              <a:rPr lang="sl-SI" altLang="zh-CN" sz="2400" b="1" dirty="0">
                <a:latin typeface="Comic Sans MS" panose="030F0702030302020204" pitchFamily="66" charset="0"/>
              </a:rPr>
              <a:t>Požarno tveganje predstavlja produkt med verjetnostjo </a:t>
            </a:r>
            <a:r>
              <a:rPr lang="sl-SI" altLang="zh-CN" sz="2400" b="1" dirty="0" smtClean="0">
                <a:latin typeface="Comic Sans MS" panose="030F0702030302020204" pitchFamily="66" charset="0"/>
              </a:rPr>
              <a:t>nastanka </a:t>
            </a:r>
            <a:r>
              <a:rPr lang="sl-SI" altLang="zh-CN" sz="2400" b="1" dirty="0">
                <a:latin typeface="Comic Sans MS" panose="030F0702030302020204" pitchFamily="66" charset="0"/>
              </a:rPr>
              <a:t>dogodka in pričakovanimi posledicami oz</a:t>
            </a:r>
            <a:r>
              <a:rPr lang="sl-SI" altLang="zh-CN" sz="2400" b="1" dirty="0" smtClean="0">
                <a:latin typeface="Comic Sans MS" panose="030F0702030302020204" pitchFamily="66" charset="0"/>
              </a:rPr>
              <a:t>. pričakovano </a:t>
            </a:r>
            <a:r>
              <a:rPr lang="sl-SI" altLang="zh-CN" sz="2400" b="1" dirty="0">
                <a:latin typeface="Comic Sans MS" panose="030F0702030302020204" pitchFamily="66" charset="0"/>
              </a:rPr>
              <a:t>škodo. </a:t>
            </a:r>
          </a:p>
          <a:p>
            <a:pPr marL="609600" indent="-609600">
              <a:lnSpc>
                <a:spcPct val="80000"/>
              </a:lnSpc>
            </a:pPr>
            <a:endParaRPr lang="sl-SI" altLang="zh-CN" sz="2000" b="1" dirty="0" smtClean="0"/>
          </a:p>
          <a:p>
            <a:pPr marL="609600" indent="-609600">
              <a:lnSpc>
                <a:spcPct val="80000"/>
              </a:lnSpc>
            </a:pPr>
            <a:r>
              <a:rPr lang="sl-SI" altLang="zh-CN" sz="2400" b="1" dirty="0" smtClean="0">
                <a:latin typeface="Comic Sans MS" panose="030F0702030302020204" pitchFamily="66" charset="0"/>
              </a:rPr>
              <a:t>Ocena požarnih nevarnosti predstavlja torej povezavo med: </a:t>
            </a:r>
          </a:p>
          <a:p>
            <a:pPr marL="0" indent="0">
              <a:lnSpc>
                <a:spcPct val="80000"/>
              </a:lnSpc>
              <a:buNone/>
            </a:pPr>
            <a:endParaRPr lang="sl-SI" altLang="zh-CN" sz="2400" b="1" dirty="0" smtClean="0">
              <a:latin typeface="Comic Sans MS" panose="030F0702030302020204" pitchFamily="66" charset="0"/>
            </a:endParaRPr>
          </a:p>
          <a:p>
            <a:pPr marL="609600" indent="-609600" algn="just">
              <a:lnSpc>
                <a:spcPct val="80000"/>
              </a:lnSpc>
            </a:pPr>
            <a:r>
              <a:rPr lang="sl-SI" altLang="zh-CN" sz="2400" b="1" dirty="0" smtClean="0">
                <a:latin typeface="Comic Sans MS" panose="030F0702030302020204" pitchFamily="66" charset="0"/>
              </a:rPr>
              <a:t>znanostjo o požarih, stopnjo požarne zaščite in prakso. </a:t>
            </a:r>
          </a:p>
          <a:p>
            <a:pPr marL="609600" indent="-609600">
              <a:lnSpc>
                <a:spcPct val="80000"/>
              </a:lnSpc>
            </a:pPr>
            <a:endParaRPr lang="sl-SI" altLang="zh-CN" sz="2400" b="1" dirty="0">
              <a:latin typeface="Comic Sans MS" panose="030F0702030302020204" pitchFamily="66" charset="0"/>
            </a:endParaRPr>
          </a:p>
          <a:p>
            <a:pPr marL="609600" indent="-609600" algn="just">
              <a:lnSpc>
                <a:spcPct val="80000"/>
              </a:lnSpc>
            </a:pPr>
            <a:r>
              <a:rPr lang="sl-SI" altLang="zh-CN" sz="2400" b="1" dirty="0" smtClean="0">
                <a:latin typeface="Comic Sans MS" panose="030F0702030302020204" pitchFamily="66" charset="0"/>
              </a:rPr>
              <a:t>omenjajo jo predpisi, je nujen člen pri načrtovanju ukrepov požarne varnosti. Predstavlja pa tudi korak na poti k oceni požarnih tveganj. </a:t>
            </a:r>
          </a:p>
          <a:p>
            <a:pPr marL="609600" indent="-609600">
              <a:lnSpc>
                <a:spcPct val="80000"/>
              </a:lnSpc>
            </a:pPr>
            <a:endParaRPr lang="sl-SI" altLang="zh-CN" sz="2400" b="1" dirty="0" smtClean="0">
              <a:latin typeface="Comic Sans MS" panose="030F0702030302020204" pitchFamily="66" charset="0"/>
            </a:endParaRPr>
          </a:p>
          <a:p>
            <a:pPr marL="609600" indent="-609600" algn="just">
              <a:lnSpc>
                <a:spcPct val="80000"/>
              </a:lnSpc>
            </a:pPr>
            <a:r>
              <a:rPr lang="sl-SI" altLang="zh-CN" sz="2400" b="1" dirty="0" smtClean="0">
                <a:latin typeface="Comic Sans MS" panose="030F0702030302020204" pitchFamily="66" charset="0"/>
              </a:rPr>
              <a:t>Pri načrtovanju ukrepov varstva pred požarom na podlagi Zakona o varstvu pred požarom (</a:t>
            </a:r>
            <a:r>
              <a:rPr lang="sl-SI" altLang="zh-CN" sz="2400" b="1" dirty="0" smtClean="0">
                <a:latin typeface="Comic Sans MS" panose="030F0702030302020204" pitchFamily="66" charset="0"/>
                <a:hlinkClick r:id="rId3"/>
              </a:rPr>
              <a:t>Uradni list </a:t>
            </a:r>
            <a:r>
              <a:rPr lang="sl-SI" altLang="zh-CN" sz="2400" b="1" u="sng" dirty="0" smtClean="0">
                <a:latin typeface="Comic Sans MS" panose="030F0702030302020204" pitchFamily="66" charset="0"/>
                <a:hlinkClick r:id="rId3"/>
              </a:rPr>
              <a:t>RS, št. 3/2007 in </a:t>
            </a:r>
            <a:r>
              <a:rPr lang="sl-SI" altLang="zh-CN" sz="2400" b="1" u="sng" dirty="0" smtClean="0">
                <a:solidFill>
                  <a:srgbClr val="0000FF"/>
                </a:solidFill>
                <a:latin typeface="Comic Sans MS" panose="030F0702030302020204" pitchFamily="66" charset="0"/>
              </a:rPr>
              <a:t>9/2011</a:t>
            </a:r>
            <a:r>
              <a:rPr lang="sl-SI" altLang="zh-CN" sz="2400" b="1" dirty="0" smtClean="0">
                <a:latin typeface="Comic Sans MS" panose="030F0702030302020204" pitchFamily="66" charset="0"/>
              </a:rPr>
              <a:t>) se metodologija za ugotavljanje ocene požarne ogroženosti uporablja za splošno ugotavljanje ocene požarne ogroženosti (</a:t>
            </a:r>
            <a:r>
              <a:rPr lang="sl-SI" altLang="zh-CN" sz="2400" b="1" dirty="0" smtClean="0">
                <a:latin typeface="Comic Sans MS" panose="030F0702030302020204" pitchFamily="66" charset="0"/>
                <a:hlinkClick r:id="rId4"/>
              </a:rPr>
              <a:t>Uradni list RS, št. 70/1996 z dne 6. 12. 1996</a:t>
            </a:r>
            <a:r>
              <a:rPr lang="sl-SI" altLang="zh-CN" sz="2400" b="1" dirty="0" smtClean="0">
                <a:latin typeface="Comic Sans MS" panose="030F0702030302020204" pitchFamily="66" charset="0"/>
              </a:rPr>
              <a:t>).</a:t>
            </a:r>
            <a:r>
              <a:rPr lang="sl-SI" altLang="zh-CN" sz="2400" dirty="0" smtClean="0">
                <a:latin typeface="Comic Sans MS" panose="030F0702030302020204" pitchFamily="66" charset="0"/>
              </a:rPr>
              <a:t> </a:t>
            </a:r>
            <a:endParaRPr lang="sl-SI" altLang="sl-SI" sz="2400" dirty="0" smtClean="0">
              <a:latin typeface="Comic Sans MS" panose="030F0702030302020204" pitchFamily="66" charset="0"/>
            </a:endParaRPr>
          </a:p>
        </p:txBody>
      </p:sp>
    </p:spTree>
    <p:extLst>
      <p:ext uri="{BB962C8B-B14F-4D97-AF65-F5344CB8AC3E}">
        <p14:creationId xmlns:p14="http://schemas.microsoft.com/office/powerpoint/2010/main" val="1777940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2"/>
          <p:cNvSpPr>
            <a:spLocks noGrp="1" noChangeArrowheads="1"/>
          </p:cNvSpPr>
          <p:nvPr>
            <p:ph type="body" idx="4294967295"/>
          </p:nvPr>
        </p:nvSpPr>
        <p:spPr>
          <a:xfrm>
            <a:off x="179512" y="188640"/>
            <a:ext cx="8820150" cy="6480175"/>
          </a:xfrm>
        </p:spPr>
        <p:style>
          <a:lnRef idx="1">
            <a:schemeClr val="accent2"/>
          </a:lnRef>
          <a:fillRef idx="2">
            <a:schemeClr val="accent2"/>
          </a:fillRef>
          <a:effectRef idx="1">
            <a:schemeClr val="accent2"/>
          </a:effectRef>
          <a:fontRef idx="minor">
            <a:schemeClr val="dk1"/>
          </a:fontRef>
        </p:style>
        <p:txBody>
          <a:bodyPr/>
          <a:lstStyle/>
          <a:p>
            <a:pPr marL="609600" indent="-609600" algn="ctr" eaLnBrk="1" hangingPunct="1">
              <a:lnSpc>
                <a:spcPct val="80000"/>
              </a:lnSpc>
              <a:spcBef>
                <a:spcPct val="50000"/>
              </a:spcBef>
              <a:buClr>
                <a:srgbClr val="008000"/>
              </a:buClr>
              <a:buFont typeface="Wingdings" pitchFamily="2" charset="2"/>
              <a:buNone/>
            </a:pPr>
            <a:r>
              <a:rPr lang="sl-SI" altLang="zh-CN" sz="2800" b="1" dirty="0" smtClean="0">
                <a:latin typeface="Comic Sans MS" panose="030F0702030302020204" pitchFamily="66" charset="0"/>
              </a:rPr>
              <a:t>PREVENTIVNI UKREPI VARSTVA PRED POŽAROM</a:t>
            </a:r>
          </a:p>
          <a:p>
            <a:pPr marL="609600" indent="-609600" algn="ctr" eaLnBrk="1" hangingPunct="1">
              <a:lnSpc>
                <a:spcPct val="80000"/>
              </a:lnSpc>
              <a:spcBef>
                <a:spcPct val="50000"/>
              </a:spcBef>
              <a:buClr>
                <a:srgbClr val="008000"/>
              </a:buClr>
              <a:buFont typeface="Wingdings" pitchFamily="2" charset="2"/>
              <a:buNone/>
            </a:pPr>
            <a:endParaRPr lang="sl-SI" altLang="zh-CN" b="1" dirty="0" smtClean="0"/>
          </a:p>
          <a:p>
            <a:pPr marL="609600" indent="-609600" algn="ctr" eaLnBrk="1" hangingPunct="1">
              <a:lnSpc>
                <a:spcPct val="80000"/>
              </a:lnSpc>
              <a:spcBef>
                <a:spcPct val="50000"/>
              </a:spcBef>
              <a:buClr>
                <a:srgbClr val="008000"/>
              </a:buClr>
              <a:buFont typeface="Wingdings" pitchFamily="2" charset="2"/>
              <a:buNone/>
            </a:pPr>
            <a:endParaRPr lang="sl-SI" altLang="zh-CN" b="1" dirty="0" smtClean="0"/>
          </a:p>
          <a:p>
            <a:pPr marL="609600" indent="-609600" algn="ctr" eaLnBrk="1" hangingPunct="1">
              <a:lnSpc>
                <a:spcPct val="80000"/>
              </a:lnSpc>
              <a:spcBef>
                <a:spcPct val="50000"/>
              </a:spcBef>
              <a:buClr>
                <a:srgbClr val="008000"/>
              </a:buClr>
              <a:buFont typeface="Wingdings" pitchFamily="2" charset="2"/>
              <a:buNone/>
            </a:pPr>
            <a:endParaRPr lang="sl-SI" altLang="zh-CN" b="1" dirty="0" smtClean="0"/>
          </a:p>
          <a:p>
            <a:pPr marL="609600" indent="-609600" algn="ctr" eaLnBrk="1" hangingPunct="1">
              <a:lnSpc>
                <a:spcPct val="80000"/>
              </a:lnSpc>
              <a:spcBef>
                <a:spcPct val="50000"/>
              </a:spcBef>
              <a:buClr>
                <a:srgbClr val="008000"/>
              </a:buClr>
              <a:buFont typeface="Wingdings" pitchFamily="2" charset="2"/>
              <a:buNone/>
            </a:pPr>
            <a:endParaRPr lang="sl-SI" altLang="zh-CN" b="1" dirty="0" smtClean="0"/>
          </a:p>
          <a:p>
            <a:pPr marL="609600" indent="-609600" algn="ctr" eaLnBrk="1" hangingPunct="1">
              <a:lnSpc>
                <a:spcPct val="80000"/>
              </a:lnSpc>
              <a:spcBef>
                <a:spcPct val="50000"/>
              </a:spcBef>
              <a:buClr>
                <a:srgbClr val="008000"/>
              </a:buClr>
              <a:buFont typeface="Wingdings" pitchFamily="2" charset="2"/>
              <a:buNone/>
            </a:pPr>
            <a:endParaRPr lang="sl-SI" altLang="sl-SI" b="1" dirty="0" smtClean="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83568" y="1556792"/>
            <a:ext cx="8027987" cy="315436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0306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2"/>
          <p:cNvSpPr>
            <a:spLocks noGrp="1" noChangeArrowheads="1"/>
          </p:cNvSpPr>
          <p:nvPr>
            <p:ph type="body" idx="4294967295"/>
          </p:nvPr>
        </p:nvSpPr>
        <p:spPr>
          <a:xfrm>
            <a:off x="179512" y="231923"/>
            <a:ext cx="8748712" cy="6480175"/>
          </a:xfrm>
        </p:spPr>
        <p:style>
          <a:lnRef idx="1">
            <a:schemeClr val="accent3"/>
          </a:lnRef>
          <a:fillRef idx="2">
            <a:schemeClr val="accent3"/>
          </a:fillRef>
          <a:effectRef idx="1">
            <a:schemeClr val="accent3"/>
          </a:effectRef>
          <a:fontRef idx="minor">
            <a:schemeClr val="dk1"/>
          </a:fontRef>
        </p:style>
        <p:txBody>
          <a:bodyPr>
            <a:normAutofit/>
          </a:bodyPr>
          <a:lstStyle/>
          <a:p>
            <a:pPr marL="0" indent="0" algn="ctr">
              <a:lnSpc>
                <a:spcPct val="90000"/>
              </a:lnSpc>
              <a:buNone/>
            </a:pPr>
            <a:r>
              <a:rPr lang="sl-SI" altLang="zh-CN" sz="2400" b="1" dirty="0" smtClean="0">
                <a:solidFill>
                  <a:srgbClr val="CC00FF"/>
                </a:solidFill>
                <a:latin typeface="Comic Sans MS" panose="030F0702030302020204" pitchFamily="66" charset="0"/>
              </a:rPr>
              <a:t>AKTIVNI UKREPI VARSTVA PRED POŽAROM</a:t>
            </a:r>
          </a:p>
          <a:p>
            <a:pPr marL="0" indent="0" algn="ctr">
              <a:lnSpc>
                <a:spcPct val="90000"/>
              </a:lnSpc>
              <a:buNone/>
            </a:pPr>
            <a:endParaRPr lang="sl-SI" altLang="zh-CN" sz="1400" b="1" dirty="0" smtClean="0">
              <a:solidFill>
                <a:srgbClr val="CC00FF"/>
              </a:solidFill>
              <a:latin typeface="Comic Sans MS" panose="030F0702030302020204" pitchFamily="66" charset="0"/>
            </a:endParaRPr>
          </a:p>
          <a:p>
            <a:pPr marL="609600" indent="-609600">
              <a:lnSpc>
                <a:spcPct val="90000"/>
              </a:lnSpc>
            </a:pPr>
            <a:r>
              <a:rPr lang="sl-SI" altLang="zh-CN" sz="2200" b="1" dirty="0" smtClean="0">
                <a:latin typeface="Comic Sans MS" panose="030F0702030302020204" pitchFamily="66" charset="0"/>
              </a:rPr>
              <a:t>Avtomatski sistemi za odkrivanje in javljanje požarov so nepogrešljivi in so temeljni pogoj za kakovostno varovanje objektov pred požarom. </a:t>
            </a:r>
          </a:p>
          <a:p>
            <a:pPr marL="0" indent="0">
              <a:lnSpc>
                <a:spcPct val="90000"/>
              </a:lnSpc>
              <a:buNone/>
            </a:pPr>
            <a:endParaRPr lang="sl-SI" altLang="zh-CN" sz="1200" b="1" dirty="0" smtClean="0">
              <a:latin typeface="Comic Sans MS" panose="030F0702030302020204" pitchFamily="66" charset="0"/>
            </a:endParaRPr>
          </a:p>
          <a:p>
            <a:pPr marL="609600" indent="-609600" algn="just">
              <a:lnSpc>
                <a:spcPct val="90000"/>
              </a:lnSpc>
            </a:pPr>
            <a:r>
              <a:rPr lang="sl-SI" altLang="zh-CN" sz="2200" b="1" dirty="0" smtClean="0">
                <a:latin typeface="Comic Sans MS" panose="030F0702030302020204" pitchFamily="66" charset="0"/>
              </a:rPr>
              <a:t>Cilj vseh sistemov za odkrivanje in javljanje požara je, da se požar odkrije v njegovi najzgodnejši fazi, ko je materialna škoda še dokaj majhna.</a:t>
            </a:r>
          </a:p>
          <a:p>
            <a:pPr marL="609600" indent="-609600" algn="just">
              <a:lnSpc>
                <a:spcPct val="90000"/>
              </a:lnSpc>
            </a:pPr>
            <a:r>
              <a:rPr lang="sl-SI" altLang="zh-CN" sz="2200" b="1" dirty="0" smtClean="0">
                <a:latin typeface="Comic Sans MS" panose="030F0702030302020204" pitchFamily="66" charset="0"/>
              </a:rPr>
              <a:t>Dejansko je več smrtnih žrtev zaradi dima kot zaradi toplote.</a:t>
            </a:r>
          </a:p>
          <a:p>
            <a:pPr marL="609600" indent="-609600">
              <a:lnSpc>
                <a:spcPct val="90000"/>
              </a:lnSpc>
            </a:pPr>
            <a:endParaRPr lang="sl-SI" altLang="zh-CN" sz="2200" b="1" dirty="0" smtClean="0">
              <a:latin typeface="Comic Sans MS" panose="030F0702030302020204" pitchFamily="66" charset="0"/>
            </a:endParaRPr>
          </a:p>
          <a:p>
            <a:pPr marL="609600" indent="-609600">
              <a:lnSpc>
                <a:spcPct val="90000"/>
              </a:lnSpc>
            </a:pPr>
            <a:endParaRPr lang="sl-SI" altLang="sl-SI" sz="2200" b="1" dirty="0" smtClean="0">
              <a:latin typeface="Comic Sans MS" panose="030F0702030302020204" pitchFamily="66" charset="0"/>
            </a:endParaRPr>
          </a:p>
        </p:txBody>
      </p:sp>
      <p:pic>
        <p:nvPicPr>
          <p:cNvPr id="7290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7413" y="3645024"/>
            <a:ext cx="5956469" cy="304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2465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9" name="Slika 27" descr="DIAGRAM%20JAVJALNIKOV"/>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1151446" y="620688"/>
            <a:ext cx="6769100" cy="4032250"/>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31140" name="Rectangle 4"/>
          <p:cNvSpPr>
            <a:spLocks noChangeArrowheads="1"/>
          </p:cNvSpPr>
          <p:nvPr/>
        </p:nvSpPr>
        <p:spPr bwMode="auto">
          <a:xfrm>
            <a:off x="1187624" y="38379"/>
            <a:ext cx="6696744" cy="5232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1">
            <a:schemeClr val="accent3"/>
          </a:lnRef>
          <a:fillRef idx="2">
            <a:schemeClr val="accent3"/>
          </a:fillRef>
          <a:effectRef idx="1">
            <a:schemeClr val="accent3"/>
          </a:effectRef>
          <a:fontRef idx="minor">
            <a:schemeClr val="dk1"/>
          </a:fontRef>
        </p:style>
        <p:txBody>
          <a:bodyPr wrap="square" anchor="ctr">
            <a:spAutoFit/>
          </a:bodyPr>
          <a:lstStyle/>
          <a:p>
            <a:pPr algn="ctr" eaLnBrk="0" hangingPunct="0"/>
            <a:r>
              <a:rPr lang="sl-SI" altLang="zh-CN" sz="2800" b="1" dirty="0">
                <a:solidFill>
                  <a:srgbClr val="CC00FF"/>
                </a:solidFill>
                <a:latin typeface="Comic Sans MS" panose="030F0702030302020204" pitchFamily="66" charset="0"/>
              </a:rPr>
              <a:t>Javljalniki požara </a:t>
            </a:r>
          </a:p>
        </p:txBody>
      </p:sp>
      <p:pic>
        <p:nvPicPr>
          <p:cNvPr id="4" name="Slika 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3369" y="4733478"/>
            <a:ext cx="1714500" cy="12763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6474" y="4789884"/>
            <a:ext cx="1457325" cy="11049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4540" y="4725144"/>
            <a:ext cx="1409700" cy="11049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71600" y="6175970"/>
            <a:ext cx="2212465"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eaLnBrk="0" hangingPunct="0"/>
            <a:r>
              <a:rPr lang="sl-SI" altLang="zh-CN" sz="2000" b="1" dirty="0">
                <a:solidFill>
                  <a:srgbClr val="CC00FF"/>
                </a:solidFill>
                <a:latin typeface="Comic Sans MS" panose="030F0702030302020204" pitchFamily="66" charset="0"/>
              </a:rPr>
              <a:t>Javljalniki </a:t>
            </a:r>
            <a:r>
              <a:rPr lang="sl-SI" altLang="zh-CN" sz="2000" b="1" dirty="0" smtClean="0">
                <a:solidFill>
                  <a:srgbClr val="CC00FF"/>
                </a:solidFill>
                <a:latin typeface="Comic Sans MS" panose="030F0702030302020204" pitchFamily="66" charset="0"/>
              </a:rPr>
              <a:t>plinov</a:t>
            </a:r>
            <a:endParaRPr lang="sl-SI" altLang="zh-CN" sz="2000" b="1" dirty="0">
              <a:solidFill>
                <a:srgbClr val="CC00FF"/>
              </a:solidFill>
              <a:latin typeface="Comic Sans MS" panose="030F0702030302020204" pitchFamily="66" charset="0"/>
            </a:endParaRPr>
          </a:p>
        </p:txBody>
      </p:sp>
      <p:sp>
        <p:nvSpPr>
          <p:cNvPr id="3" name="Rectangle 2"/>
          <p:cNvSpPr/>
          <p:nvPr/>
        </p:nvSpPr>
        <p:spPr>
          <a:xfrm>
            <a:off x="4788024" y="6165304"/>
            <a:ext cx="2218877"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eaLnBrk="0" hangingPunct="0"/>
            <a:r>
              <a:rPr lang="sl-SI" altLang="zh-CN" sz="2000" b="1" dirty="0" smtClean="0">
                <a:solidFill>
                  <a:srgbClr val="CC00FF"/>
                </a:solidFill>
                <a:latin typeface="Comic Sans MS" panose="030F0702030302020204" pitchFamily="66" charset="0"/>
              </a:rPr>
              <a:t>Ročni javljalniki </a:t>
            </a:r>
            <a:endParaRPr lang="sl-SI" altLang="zh-CN" sz="2000" b="1" dirty="0">
              <a:solidFill>
                <a:srgbClr val="CC00FF"/>
              </a:solidFill>
              <a:latin typeface="Comic Sans MS" panose="030F0702030302020204" pitchFamily="66" charset="0"/>
            </a:endParaRPr>
          </a:p>
        </p:txBody>
      </p:sp>
    </p:spTree>
    <p:extLst>
      <p:ext uri="{BB962C8B-B14F-4D97-AF65-F5344CB8AC3E}">
        <p14:creationId xmlns:p14="http://schemas.microsoft.com/office/powerpoint/2010/main" val="1471683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body" idx="4294967295"/>
          </p:nvPr>
        </p:nvSpPr>
        <p:spPr>
          <a:xfrm>
            <a:off x="251520" y="116632"/>
            <a:ext cx="8675687" cy="6480175"/>
          </a:xfrm>
        </p:spPr>
        <p:style>
          <a:lnRef idx="1">
            <a:schemeClr val="accent3"/>
          </a:lnRef>
          <a:fillRef idx="2">
            <a:schemeClr val="accent3"/>
          </a:fillRef>
          <a:effectRef idx="1">
            <a:schemeClr val="accent3"/>
          </a:effectRef>
          <a:fontRef idx="minor">
            <a:schemeClr val="dk1"/>
          </a:fontRef>
        </p:style>
        <p:txBody>
          <a:bodyPr/>
          <a:lstStyle/>
          <a:p>
            <a:pPr marL="914400" lvl="2" indent="0" algn="ctr">
              <a:buNone/>
            </a:pPr>
            <a:r>
              <a:rPr lang="sl-SI" altLang="zh-CN" sz="2800" b="1" dirty="0" smtClean="0">
                <a:latin typeface="Comic Sans MS" panose="030F0702030302020204" pitchFamily="66" charset="0"/>
              </a:rPr>
              <a:t>VGRAJENI SISTEMI ZA GAŠENJE</a:t>
            </a:r>
          </a:p>
          <a:p>
            <a:pPr marL="914400" lvl="2" indent="0">
              <a:buNone/>
            </a:pPr>
            <a:endParaRPr lang="sl-SI" altLang="zh-CN" b="1" dirty="0" smtClean="0">
              <a:latin typeface="Comic Sans MS" panose="030F0702030302020204" pitchFamily="66" charset="0"/>
            </a:endParaRPr>
          </a:p>
          <a:p>
            <a:pPr marL="0" lvl="2" indent="0" algn="ctr">
              <a:buNone/>
            </a:pPr>
            <a:r>
              <a:rPr lang="sl-SI" altLang="zh-CN" sz="2800" b="1" dirty="0" smtClean="0">
                <a:solidFill>
                  <a:srgbClr val="0000FF"/>
                </a:solidFill>
                <a:latin typeface="Comic Sans MS" panose="030F0702030302020204" pitchFamily="66" charset="0"/>
              </a:rPr>
              <a:t>Vgrajeni ali stabilni avtomatski sistemi za nadzor nad ognjem in gašenje požarov brez človeškega posredovanja lahko preprečijo veliko škodo zaradi požara, ko ljudje ne morejo pravočasno ukrepati. </a:t>
            </a:r>
          </a:p>
          <a:p>
            <a:pPr marL="0" lvl="2" indent="0">
              <a:buNone/>
            </a:pPr>
            <a:endParaRPr lang="sl-SI" altLang="zh-CN" sz="2800" b="1" dirty="0" smtClean="0">
              <a:latin typeface="Comic Sans MS" panose="030F0702030302020204" pitchFamily="66" charset="0"/>
            </a:endParaRPr>
          </a:p>
          <a:p>
            <a:pPr marL="0" indent="0">
              <a:buNone/>
            </a:pPr>
            <a:r>
              <a:rPr lang="sl-SI" altLang="zh-CN" sz="2400" b="1" dirty="0" smtClean="0">
                <a:latin typeface="Comic Sans MS" panose="030F0702030302020204" pitchFamily="66" charset="0"/>
              </a:rPr>
              <a:t>Najpogosteje jih delimo glede na gasilo na vgrajene gasilne sisteme: </a:t>
            </a:r>
          </a:p>
          <a:p>
            <a:pPr marL="609600" indent="-609600"/>
            <a:r>
              <a:rPr lang="sl-SI" altLang="zh-CN" sz="2400" b="1" dirty="0" smtClean="0">
                <a:latin typeface="Comic Sans MS" panose="030F0702030302020204" pitchFamily="66" charset="0"/>
              </a:rPr>
              <a:t>z vodo </a:t>
            </a:r>
          </a:p>
          <a:p>
            <a:pPr marL="609600" indent="-609600"/>
            <a:r>
              <a:rPr lang="sl-SI" altLang="zh-CN" sz="2400" b="1" dirty="0" smtClean="0">
                <a:latin typeface="Comic Sans MS" panose="030F0702030302020204" pitchFamily="66" charset="0"/>
              </a:rPr>
              <a:t>s peno </a:t>
            </a:r>
          </a:p>
          <a:p>
            <a:pPr marL="609600" indent="-609600"/>
            <a:r>
              <a:rPr lang="sl-SI" altLang="zh-CN" sz="2400" b="1" dirty="0" smtClean="0">
                <a:latin typeface="Comic Sans MS" panose="030F0702030302020204" pitchFamily="66" charset="0"/>
              </a:rPr>
              <a:t>z gasilnim praškom </a:t>
            </a:r>
          </a:p>
          <a:p>
            <a:pPr marL="609600" indent="-609600"/>
            <a:r>
              <a:rPr lang="sl-SI" altLang="zh-CN" sz="2400" b="1" dirty="0" smtClean="0">
                <a:latin typeface="Comic Sans MS" panose="030F0702030302020204" pitchFamily="66" charset="0"/>
              </a:rPr>
              <a:t>s plinastimi gasili</a:t>
            </a:r>
            <a:r>
              <a:rPr lang="sl-SI" altLang="zh-CN" sz="2400" dirty="0" smtClean="0">
                <a:latin typeface="Comic Sans MS" panose="030F0702030302020204" pitchFamily="66" charset="0"/>
              </a:rPr>
              <a:t> </a:t>
            </a:r>
            <a:endParaRPr lang="sl-SI" altLang="sl-SI" sz="2400" dirty="0" smtClean="0">
              <a:latin typeface="Comic Sans MS" panose="030F0702030302020204" pitchFamily="66" charset="0"/>
            </a:endParaRPr>
          </a:p>
        </p:txBody>
      </p:sp>
    </p:spTree>
    <p:extLst>
      <p:ext uri="{BB962C8B-B14F-4D97-AF65-F5344CB8AC3E}">
        <p14:creationId xmlns:p14="http://schemas.microsoft.com/office/powerpoint/2010/main" val="2964543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331" name="Slika 40"/>
          <p:cNvPicPr>
            <a:picLocks noGrp="1" noChangeAspect="1" noChangeArrowheads="1"/>
          </p:cNvPicPr>
          <p:nvPr>
            <p:ph type="body" idx="4294967295"/>
          </p:nvPr>
        </p:nvPicPr>
        <p:blipFill>
          <a:blip r:embed="rId3" cstate="print">
            <a:extLst>
              <a:ext uri="{28A0092B-C50C-407E-A947-70E740481C1C}">
                <a14:useLocalDpi xmlns:a14="http://schemas.microsoft.com/office/drawing/2010/main" val="0"/>
              </a:ext>
            </a:extLst>
          </a:blip>
          <a:srcRect/>
          <a:stretch>
            <a:fillRect/>
          </a:stretch>
        </p:blipFill>
        <p:spPr>
          <a:xfrm>
            <a:off x="899592" y="364020"/>
            <a:ext cx="3419475" cy="2220912"/>
          </a:xfrm>
          <a:noFill/>
          <a:ln/>
        </p:spPr>
      </p:pic>
      <p:sp>
        <p:nvSpPr>
          <p:cNvPr id="739332" name="Rectangle 4"/>
          <p:cNvSpPr>
            <a:spLocks noChangeArrowheads="1"/>
          </p:cNvSpPr>
          <p:nvPr/>
        </p:nvSpPr>
        <p:spPr bwMode="auto">
          <a:xfrm>
            <a:off x="827584" y="1905080"/>
            <a:ext cx="34563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0" hangingPunct="0"/>
            <a:r>
              <a:rPr lang="sl-SI" altLang="zh-CN" b="1" dirty="0">
                <a:solidFill>
                  <a:srgbClr val="0000FF"/>
                </a:solidFill>
                <a:latin typeface="Comic Sans MS" panose="030F0702030302020204" pitchFamily="66" charset="0"/>
              </a:rPr>
              <a:t>Aktiviranje sistema za gašenje </a:t>
            </a:r>
            <a:r>
              <a:rPr lang="sl-SI" altLang="zh-CN" b="1" dirty="0" smtClean="0">
                <a:solidFill>
                  <a:srgbClr val="0000FF"/>
                </a:solidFill>
                <a:latin typeface="Comic Sans MS" panose="030F0702030302020204" pitchFamily="66" charset="0"/>
              </a:rPr>
              <a:t>s </a:t>
            </a:r>
            <a:r>
              <a:rPr lang="sl-SI" altLang="zh-CN" b="1" dirty="0">
                <a:solidFill>
                  <a:srgbClr val="0000FF"/>
                </a:solidFill>
                <a:latin typeface="Comic Sans MS" panose="030F0702030302020204" pitchFamily="66" charset="0"/>
              </a:rPr>
              <a:t>srednjo peno </a:t>
            </a:r>
          </a:p>
        </p:txBody>
      </p:sp>
      <p:pic>
        <p:nvPicPr>
          <p:cNvPr id="4" name="Slika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243827" y="2636912"/>
            <a:ext cx="6426071" cy="3960440"/>
          </a:xfrm>
          <a:prstGeom prst="rect">
            <a:avLst/>
          </a:prstGeom>
          <a:noFill/>
          <a:ln/>
        </p:spPr>
      </p:pic>
    </p:spTree>
    <p:extLst>
      <p:ext uri="{BB962C8B-B14F-4D97-AF65-F5344CB8AC3E}">
        <p14:creationId xmlns:p14="http://schemas.microsoft.com/office/powerpoint/2010/main" val="2453920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2"/>
          <p:cNvSpPr>
            <a:spLocks noGrp="1" noChangeArrowheads="1"/>
          </p:cNvSpPr>
          <p:nvPr>
            <p:ph type="body" idx="4294967295"/>
          </p:nvPr>
        </p:nvSpPr>
        <p:spPr>
          <a:xfrm>
            <a:off x="179512" y="188640"/>
            <a:ext cx="8748712" cy="6480175"/>
          </a:xfr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p>
            <a:pPr marL="0" lvl="2" indent="0" algn="ctr">
              <a:buNone/>
            </a:pPr>
            <a:r>
              <a:rPr lang="sl-SI" altLang="zh-CN" sz="2800" b="1" dirty="0" smtClean="0">
                <a:solidFill>
                  <a:schemeClr val="tx1"/>
                </a:solidFill>
                <a:latin typeface="Comic Sans MS" panose="030F0702030302020204" pitchFamily="66" charset="0"/>
              </a:rPr>
              <a:t>RAZDELITEV OPREME, NAPRAV IN DRUGIH SREDSTEV ZA VARSTVO PRED POŽAROM </a:t>
            </a:r>
          </a:p>
          <a:p>
            <a:pPr marL="0" indent="0" algn="ctr">
              <a:buNone/>
            </a:pPr>
            <a:endParaRPr lang="sl-SI" altLang="zh-CN" sz="2800" b="1" dirty="0" smtClean="0">
              <a:solidFill>
                <a:srgbClr val="008000"/>
              </a:solidFill>
              <a:latin typeface="Comic Sans MS" panose="030F0702030302020204" pitchFamily="66" charset="0"/>
            </a:endParaRPr>
          </a:p>
          <a:p>
            <a:pPr marL="0" indent="0" algn="just">
              <a:buNone/>
            </a:pPr>
            <a:r>
              <a:rPr lang="sl-SI" altLang="zh-CN" sz="2800" b="1" dirty="0" smtClean="0">
                <a:solidFill>
                  <a:srgbClr val="008000"/>
                </a:solidFill>
                <a:latin typeface="Comic Sans MS" panose="030F0702030302020204" pitchFamily="66" charset="0"/>
              </a:rPr>
              <a:t>Med opremo in nekatere naprave za varstvo pred požarom lahko prištevamo aktivne naprave za gašenje požarov.</a:t>
            </a:r>
          </a:p>
          <a:p>
            <a:pPr marL="0" indent="0" algn="just">
              <a:buNone/>
            </a:pPr>
            <a:endParaRPr lang="sl-SI" altLang="zh-CN" sz="2800" b="1" dirty="0">
              <a:solidFill>
                <a:srgbClr val="008000"/>
              </a:solidFill>
              <a:latin typeface="Comic Sans MS" panose="030F0702030302020204" pitchFamily="66" charset="0"/>
            </a:endParaRPr>
          </a:p>
          <a:p>
            <a:pPr marL="0" indent="0" algn="just">
              <a:buNone/>
            </a:pPr>
            <a:r>
              <a:rPr lang="sl-SI" altLang="zh-CN" sz="2800" b="1" dirty="0" smtClean="0">
                <a:solidFill>
                  <a:srgbClr val="008000"/>
                </a:solidFill>
                <a:latin typeface="Comic Sans MS" panose="030F0702030302020204" pitchFamily="66" charset="0"/>
              </a:rPr>
              <a:t>Poleg navedenih spadajo med opremo, naprave in druga sredstva za varstvo pred požarom tudi sredstva za začetno gašenje požarov:</a:t>
            </a:r>
          </a:p>
          <a:p>
            <a:pPr marL="0" indent="0">
              <a:buNone/>
            </a:pPr>
            <a:endParaRPr lang="sl-SI" altLang="zh-CN" sz="1700" b="1" dirty="0" smtClean="0">
              <a:solidFill>
                <a:srgbClr val="008000"/>
              </a:solidFill>
              <a:latin typeface="Comic Sans MS" panose="030F0702030302020204" pitchFamily="66" charset="0"/>
            </a:endParaRPr>
          </a:p>
          <a:p>
            <a:pPr marL="609600" indent="-609600"/>
            <a:r>
              <a:rPr lang="sl-SI" altLang="zh-CN" sz="2800" b="1" dirty="0" smtClean="0">
                <a:solidFill>
                  <a:srgbClr val="008000"/>
                </a:solidFill>
                <a:latin typeface="Comic Sans MS" panose="030F0702030302020204" pitchFamily="66" charset="0"/>
              </a:rPr>
              <a:t>gasilniki </a:t>
            </a:r>
          </a:p>
          <a:p>
            <a:pPr marL="609600" indent="-609600"/>
            <a:r>
              <a:rPr lang="sl-SI" altLang="zh-CN" sz="2800" b="1" dirty="0" smtClean="0">
                <a:solidFill>
                  <a:srgbClr val="008000"/>
                </a:solidFill>
                <a:latin typeface="Comic Sans MS" panose="030F0702030302020204" pitchFamily="66" charset="0"/>
              </a:rPr>
              <a:t>hidranti </a:t>
            </a:r>
          </a:p>
          <a:p>
            <a:pPr marL="609600" indent="-609600"/>
            <a:r>
              <a:rPr lang="sl-SI" altLang="zh-CN" sz="2800" b="1" dirty="0" smtClean="0">
                <a:solidFill>
                  <a:srgbClr val="008000"/>
                </a:solidFill>
                <a:latin typeface="Comic Sans MS" panose="030F0702030302020204" pitchFamily="66" charset="0"/>
              </a:rPr>
              <a:t>druga priročna sredstva za gašenje požarov</a:t>
            </a:r>
          </a:p>
          <a:p>
            <a:pPr marL="609600" indent="-609600"/>
            <a:r>
              <a:rPr lang="sl-SI" altLang="zh-CN" sz="2800" b="1" dirty="0" smtClean="0">
                <a:solidFill>
                  <a:srgbClr val="008000"/>
                </a:solidFill>
                <a:latin typeface="Comic Sans MS" panose="030F0702030302020204" pitchFamily="66" charset="0"/>
              </a:rPr>
              <a:t>gasilska vozila in oprema</a:t>
            </a:r>
            <a:r>
              <a:rPr lang="sl-SI" altLang="zh-CN" sz="2000" dirty="0" smtClean="0">
                <a:solidFill>
                  <a:srgbClr val="008000"/>
                </a:solidFill>
                <a:latin typeface="Comic Sans MS" panose="030F0702030302020204" pitchFamily="66" charset="0"/>
              </a:rPr>
              <a:t> </a:t>
            </a:r>
            <a:endParaRPr lang="sl-SI" altLang="sl-SI" sz="2000" dirty="0" smtClean="0">
              <a:solidFill>
                <a:srgbClr val="008000"/>
              </a:solidFill>
              <a:latin typeface="Comic Sans MS" panose="030F0702030302020204" pitchFamily="66" charset="0"/>
            </a:endParaRPr>
          </a:p>
        </p:txBody>
      </p:sp>
    </p:spTree>
    <p:extLst>
      <p:ext uri="{BB962C8B-B14F-4D97-AF65-F5344CB8AC3E}">
        <p14:creationId xmlns:p14="http://schemas.microsoft.com/office/powerpoint/2010/main" val="592086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475" name="Slika 45"/>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22895" y="188665"/>
            <a:ext cx="3184525" cy="3014663"/>
          </a:xfrm>
          <a:noFill/>
          <a:ln/>
        </p:spPr>
      </p:pic>
      <p:sp>
        <p:nvSpPr>
          <p:cNvPr id="745476" name="Rectangle 4"/>
          <p:cNvSpPr>
            <a:spLocks noChangeArrowheads="1"/>
          </p:cNvSpPr>
          <p:nvPr/>
        </p:nvSpPr>
        <p:spPr bwMode="auto">
          <a:xfrm>
            <a:off x="251520" y="3283675"/>
            <a:ext cx="32079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sl-SI" altLang="zh-CN" b="1" dirty="0">
                <a:latin typeface="Comic Sans MS" panose="030F0702030302020204" pitchFamily="66" charset="0"/>
              </a:rPr>
              <a:t>Gasilnik s potisno jeklenko </a:t>
            </a:r>
          </a:p>
        </p:txBody>
      </p:sp>
      <p:pic>
        <p:nvPicPr>
          <p:cNvPr id="4" name="lightboxImage" descr="gasilc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915816" y="220773"/>
            <a:ext cx="3888406" cy="2389838"/>
          </a:xfrm>
          <a:prstGeom prst="rect">
            <a:avLst/>
          </a:prstGeom>
        </p:spPr>
      </p:pic>
      <p:pic>
        <p:nvPicPr>
          <p:cNvPr id="5" name="Slika 5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312" y="476672"/>
            <a:ext cx="124777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idra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3162" y="2281262"/>
            <a:ext cx="13049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ka 53" descr="fi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3919" y="2610611"/>
            <a:ext cx="2379612" cy="1794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568" y="3887115"/>
            <a:ext cx="3268252" cy="234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1820" y="4005064"/>
            <a:ext cx="5078413"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6891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p:cNvSpPr>
            <a:spLocks noGrp="1" noChangeArrowheads="1"/>
          </p:cNvSpPr>
          <p:nvPr>
            <p:ph type="body" idx="4294967295"/>
          </p:nvPr>
        </p:nvSpPr>
        <p:spPr>
          <a:xfrm>
            <a:off x="323850" y="188913"/>
            <a:ext cx="8820150" cy="6480175"/>
          </a:xfrm>
        </p:spPr>
        <p:style>
          <a:lnRef idx="1">
            <a:schemeClr val="accent6"/>
          </a:lnRef>
          <a:fillRef idx="2">
            <a:schemeClr val="accent6"/>
          </a:fillRef>
          <a:effectRef idx="1">
            <a:schemeClr val="accent6"/>
          </a:effectRef>
          <a:fontRef idx="minor">
            <a:schemeClr val="dk1"/>
          </a:fontRef>
        </p:style>
        <p:txBody>
          <a:bodyPr>
            <a:normAutofit/>
          </a:bodyPr>
          <a:lstStyle/>
          <a:p>
            <a:pPr marL="914400" lvl="2" indent="0">
              <a:buNone/>
            </a:pPr>
            <a:r>
              <a:rPr lang="sl-SI" altLang="zh-CN" sz="2800" b="1" dirty="0" smtClean="0">
                <a:solidFill>
                  <a:srgbClr val="0000FF"/>
                </a:solidFill>
                <a:latin typeface="Comic Sans MS" panose="030F0702030302020204" pitchFamily="66" charset="0"/>
              </a:rPr>
              <a:t>NAMESTITEV GASILNIKOV </a:t>
            </a:r>
          </a:p>
          <a:p>
            <a:pPr marL="0" indent="0">
              <a:buNone/>
            </a:pPr>
            <a:endParaRPr lang="sl-SI" altLang="zh-CN" sz="2400" b="1" dirty="0" smtClean="0">
              <a:latin typeface="Comic Sans MS" panose="030F0702030302020204" pitchFamily="66" charset="0"/>
            </a:endParaRPr>
          </a:p>
          <a:p>
            <a:pPr marL="0" indent="0" algn="just">
              <a:buNone/>
            </a:pPr>
            <a:r>
              <a:rPr lang="sl-SI" altLang="zh-CN" sz="2800" b="1" dirty="0" smtClean="0">
                <a:solidFill>
                  <a:srgbClr val="008000"/>
                </a:solidFill>
                <a:latin typeface="Comic Sans MS" panose="030F0702030302020204" pitchFamily="66" charset="0"/>
              </a:rPr>
              <a:t>Namestitev in izbor gasilnikov opredeljujeta Pravilnik o izbiri in namestitvi gasilnih gasilnikov (</a:t>
            </a:r>
            <a:r>
              <a:rPr lang="sl-SI" altLang="zh-CN" sz="2800" b="1" dirty="0" smtClean="0">
                <a:solidFill>
                  <a:srgbClr val="008000"/>
                </a:solidFill>
                <a:latin typeface="Comic Sans MS" panose="030F0702030302020204" pitchFamily="66" charset="0"/>
                <a:hlinkClick r:id="rId3"/>
              </a:rPr>
              <a:t>Uradni list RS, št. 67/2005 z dne 15. 7. 2005</a:t>
            </a:r>
            <a:r>
              <a:rPr lang="sl-SI" altLang="zh-CN" sz="2800" b="1" dirty="0" smtClean="0">
                <a:solidFill>
                  <a:srgbClr val="008000"/>
                </a:solidFill>
                <a:latin typeface="Comic Sans MS" panose="030F0702030302020204" pitchFamily="66" charset="0"/>
              </a:rPr>
              <a:t>) in Standard SIST 1013. </a:t>
            </a:r>
          </a:p>
          <a:p>
            <a:pPr marL="0" indent="0" algn="just">
              <a:buNone/>
            </a:pPr>
            <a:endParaRPr lang="sl-SI" altLang="zh-CN" sz="1600" b="1" dirty="0">
              <a:solidFill>
                <a:srgbClr val="008000"/>
              </a:solidFill>
              <a:latin typeface="Comic Sans MS" panose="030F0702030302020204" pitchFamily="66" charset="0"/>
            </a:endParaRPr>
          </a:p>
          <a:p>
            <a:pPr marL="0" indent="0" algn="just">
              <a:buNone/>
            </a:pPr>
            <a:r>
              <a:rPr lang="sl-SI" altLang="zh-CN" sz="2800" b="1" dirty="0" smtClean="0">
                <a:solidFill>
                  <a:srgbClr val="008000"/>
                </a:solidFill>
                <a:latin typeface="Comic Sans MS" panose="030F0702030302020204" pitchFamily="66" charset="0"/>
              </a:rPr>
              <a:t>Izbrani gasilniki se namestijo na vidnih in dostopnih mestih, v bližini delovnih mest in tako, da je glava z mehanizmom za aktiviranje v višini 80–120 cm od tal. </a:t>
            </a:r>
          </a:p>
          <a:p>
            <a:pPr marL="0" indent="0" algn="just">
              <a:buNone/>
            </a:pPr>
            <a:endParaRPr lang="sl-SI" altLang="zh-CN" sz="1600" b="1" dirty="0">
              <a:solidFill>
                <a:srgbClr val="008000"/>
              </a:solidFill>
              <a:latin typeface="Comic Sans MS" panose="030F0702030302020204" pitchFamily="66" charset="0"/>
            </a:endParaRPr>
          </a:p>
          <a:p>
            <a:pPr marL="0" indent="0" algn="just">
              <a:buNone/>
            </a:pPr>
            <a:r>
              <a:rPr lang="sl-SI" altLang="zh-CN" sz="2800" b="1" dirty="0" smtClean="0">
                <a:solidFill>
                  <a:srgbClr val="008000"/>
                </a:solidFill>
                <a:latin typeface="Comic Sans MS" panose="030F0702030302020204" pitchFamily="66" charset="0"/>
              </a:rPr>
              <a:t>Mesta, kjer so nameščeni gasilniki, morajo biti označena v skladu s Standardom SIST 1013.</a:t>
            </a:r>
            <a:r>
              <a:rPr lang="sl-SI" altLang="zh-CN" sz="2800" dirty="0" smtClean="0">
                <a:solidFill>
                  <a:srgbClr val="008000"/>
                </a:solidFill>
                <a:latin typeface="Comic Sans MS" panose="030F0702030302020204" pitchFamily="66" charset="0"/>
              </a:rPr>
              <a:t> </a:t>
            </a:r>
            <a:endParaRPr lang="sl-SI" altLang="sl-SI" sz="2800" dirty="0" smtClean="0">
              <a:solidFill>
                <a:srgbClr val="008000"/>
              </a:solidFill>
              <a:latin typeface="Comic Sans MS" panose="030F0702030302020204" pitchFamily="66" charset="0"/>
            </a:endParaRPr>
          </a:p>
        </p:txBody>
      </p:sp>
      <p:pic>
        <p:nvPicPr>
          <p:cNvPr id="694275" name="Slika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8021" y="116632"/>
            <a:ext cx="11620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5728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2463800" y="5688013"/>
            <a:ext cx="44719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sl-SI" altLang="sl-SI" sz="1600" b="1" u="sng">
                <a:solidFill>
                  <a:srgbClr val="0000FF"/>
                </a:solidFill>
                <a:latin typeface="Comic Sans MS" pitchFamily="66" charset="0"/>
              </a:rPr>
              <a:t>http://www.ot-nks.mddsz.gov.si/index.php</a:t>
            </a:r>
          </a:p>
          <a:p>
            <a:pPr eaLnBrk="1" hangingPunct="1">
              <a:spcBef>
                <a:spcPct val="0"/>
              </a:spcBef>
              <a:buFontTx/>
              <a:buNone/>
            </a:pPr>
            <a:endParaRPr lang="sl-SI" altLang="sl-SI" sz="1600" b="1" u="sng">
              <a:solidFill>
                <a:srgbClr val="0000FF"/>
              </a:solidFill>
              <a:latin typeface="Comic Sans MS" pitchFamily="66" charset="0"/>
            </a:endParaRPr>
          </a:p>
        </p:txBody>
      </p:sp>
      <p:sp>
        <p:nvSpPr>
          <p:cNvPr id="2" name="Pravokotnik 1"/>
          <p:cNvSpPr/>
          <p:nvPr/>
        </p:nvSpPr>
        <p:spPr>
          <a:xfrm>
            <a:off x="684213" y="119063"/>
            <a:ext cx="7991475" cy="830262"/>
          </a:xfrm>
          <a:prstGeom prst="rect">
            <a:avLst/>
          </a:prstGeom>
          <a:solidFill>
            <a:srgbClr val="FFFFCC"/>
          </a:solidFill>
        </p:spPr>
        <p:style>
          <a:lnRef idx="1">
            <a:schemeClr val="accent3"/>
          </a:lnRef>
          <a:fillRef idx="2">
            <a:schemeClr val="accent3"/>
          </a:fillRef>
          <a:effectRef idx="1">
            <a:schemeClr val="accent3"/>
          </a:effectRef>
          <a:fontRef idx="minor">
            <a:schemeClr val="dk1"/>
          </a:fontRef>
        </p:style>
        <p:txBody>
          <a:bodyPr>
            <a:spAutoFit/>
          </a:bodyPr>
          <a:lstStyle/>
          <a:p>
            <a:pPr lvl="1">
              <a:defRPr/>
            </a:pPr>
            <a:r>
              <a:rPr lang="en-US" sz="2400" b="1" cap="all" dirty="0" err="1">
                <a:solidFill>
                  <a:srgbClr val="9900FF"/>
                </a:solidFill>
                <a:latin typeface="Comic Sans MS" pitchFamily="66" charset="0"/>
              </a:rPr>
              <a:t>Izjava</a:t>
            </a:r>
            <a:r>
              <a:rPr lang="en-US" sz="2400" b="1" cap="all" dirty="0">
                <a:solidFill>
                  <a:srgbClr val="9900FF"/>
                </a:solidFill>
                <a:latin typeface="Comic Sans MS" pitchFamily="66" charset="0"/>
              </a:rPr>
              <a:t> o </a:t>
            </a:r>
            <a:r>
              <a:rPr lang="en-US" sz="2400" b="1" cap="all" dirty="0" err="1">
                <a:solidFill>
                  <a:srgbClr val="9900FF"/>
                </a:solidFill>
                <a:latin typeface="Comic Sans MS" pitchFamily="66" charset="0"/>
              </a:rPr>
              <a:t>varnosti</a:t>
            </a:r>
            <a:r>
              <a:rPr lang="sl-SI" sz="2400" b="1" cap="all" dirty="0">
                <a:solidFill>
                  <a:srgbClr val="9900FF"/>
                </a:solidFill>
                <a:latin typeface="Comic Sans MS" pitchFamily="66" charset="0"/>
              </a:rPr>
              <a:t> Z OCENO TVEGANJA </a:t>
            </a:r>
            <a:r>
              <a:rPr lang="pl-PL" sz="2400" b="1" dirty="0">
                <a:solidFill>
                  <a:srgbClr val="9900FF"/>
                </a:solidFill>
                <a:latin typeface="Comic Sans MS" pitchFamily="66" charset="0"/>
              </a:rPr>
              <a:t>ZA DELO Z NEVARNIMI KEMIČNIMI SNOVMI</a:t>
            </a:r>
            <a:endParaRPr lang="sl-SI" sz="2400" b="1" cap="all" dirty="0">
              <a:solidFill>
                <a:srgbClr val="9900FF"/>
              </a:solidFill>
              <a:latin typeface="Comic Sans MS" pitchFamily="66" charset="0"/>
            </a:endParaRPr>
          </a:p>
        </p:txBody>
      </p:sp>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96975"/>
            <a:ext cx="7272338" cy="425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0526305"/>
      </p:ext>
    </p:extLst>
  </p:cSld>
  <p:clrMapOvr>
    <a:masterClrMapping/>
  </p:clrMapOvr>
  <p:transition>
    <p:wheel spokes="3"/>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342898" y="567019"/>
            <a:ext cx="8712621" cy="612475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nchor="ctr">
            <a:spAutoFit/>
          </a:bodyPr>
          <a:lstStyle/>
          <a:p>
            <a:pPr algn="ctr">
              <a:tabLst>
                <a:tab pos="160338" algn="l"/>
              </a:tabLst>
              <a:defRPr/>
            </a:pPr>
            <a:r>
              <a:rPr lang="sl-SI" sz="2800" b="1" dirty="0">
                <a:solidFill>
                  <a:schemeClr val="accent4">
                    <a:lumMod val="25000"/>
                  </a:schemeClr>
                </a:solidFill>
                <a:latin typeface="Comic Sans MS" panose="030F0702030302020204" pitchFamily="66" charset="0"/>
              </a:rPr>
              <a:t>Ukrepi varstva pred </a:t>
            </a:r>
            <a:r>
              <a:rPr lang="sl-SI" sz="2800" b="1" dirty="0" smtClean="0">
                <a:solidFill>
                  <a:schemeClr val="accent4">
                    <a:lumMod val="25000"/>
                  </a:schemeClr>
                </a:solidFill>
                <a:latin typeface="Comic Sans MS" panose="030F0702030302020204" pitchFamily="66" charset="0"/>
              </a:rPr>
              <a:t>požarom</a:t>
            </a:r>
          </a:p>
          <a:p>
            <a:pPr algn="ctr">
              <a:tabLst>
                <a:tab pos="160338" algn="l"/>
              </a:tabLst>
              <a:defRPr/>
            </a:pPr>
            <a:endParaRPr lang="sl-SI" altLang="sl-SI" sz="2800" b="1" dirty="0">
              <a:solidFill>
                <a:schemeClr val="accent4">
                  <a:lumMod val="25000"/>
                </a:schemeClr>
              </a:solidFill>
              <a:latin typeface="Comic Sans MS" panose="030F0702030302020204" pitchFamily="66" charset="0"/>
            </a:endParaRPr>
          </a:p>
          <a:p>
            <a:pPr>
              <a:tabLst>
                <a:tab pos="160338" algn="l"/>
              </a:tabLst>
              <a:defRPr/>
            </a:pPr>
            <a:r>
              <a:rPr lang="sl-SI" altLang="sl-SI" sz="2800" b="1" dirty="0" smtClean="0">
                <a:solidFill>
                  <a:srgbClr val="800000"/>
                </a:solidFill>
                <a:latin typeface="Comic Sans MS" panose="030F0702030302020204" pitchFamily="66" charset="0"/>
              </a:rPr>
              <a:t>     Obnašanje </a:t>
            </a:r>
            <a:r>
              <a:rPr lang="sl-SI" altLang="sl-SI" sz="2800" b="1" dirty="0">
                <a:solidFill>
                  <a:srgbClr val="800000"/>
                </a:solidFill>
                <a:latin typeface="Comic Sans MS" panose="030F0702030302020204" pitchFamily="66" charset="0"/>
              </a:rPr>
              <a:t>ljudi ob </a:t>
            </a:r>
            <a:r>
              <a:rPr lang="sl-SI" altLang="sl-SI" sz="2800" b="1" dirty="0" smtClean="0">
                <a:solidFill>
                  <a:srgbClr val="800000"/>
                </a:solidFill>
                <a:latin typeface="Comic Sans MS" panose="030F0702030302020204" pitchFamily="66" charset="0"/>
              </a:rPr>
              <a:t>požaru</a:t>
            </a:r>
          </a:p>
          <a:p>
            <a:pPr marL="457200" indent="-457200">
              <a:buFont typeface="Wingdings" panose="05000000000000000000" pitchFamily="2" charset="2"/>
              <a:buChar char="Ø"/>
              <a:tabLst>
                <a:tab pos="160338" algn="l"/>
              </a:tabLst>
              <a:defRPr/>
            </a:pPr>
            <a:r>
              <a:rPr lang="sl-SI" sz="2800" b="1" dirty="0" smtClean="0">
                <a:latin typeface="Comic Sans MS" panose="030F0702030302020204" pitchFamily="66" charset="0"/>
              </a:rPr>
              <a:t> evakuacija ali beg</a:t>
            </a:r>
          </a:p>
          <a:p>
            <a:pPr marL="457200" indent="-457200">
              <a:buFont typeface="Wingdings" panose="05000000000000000000" pitchFamily="2" charset="2"/>
              <a:buChar char="Ø"/>
              <a:tabLst>
                <a:tab pos="160338" algn="l"/>
              </a:tabLst>
              <a:defRPr/>
            </a:pPr>
            <a:r>
              <a:rPr lang="sl-SI" sz="2800" b="1" dirty="0" smtClean="0">
                <a:latin typeface="Comic Sans MS" panose="030F0702030302020204" pitchFamily="66" charset="0"/>
              </a:rPr>
              <a:t> panika</a:t>
            </a:r>
          </a:p>
          <a:p>
            <a:pPr marL="457200" indent="-457200">
              <a:buFont typeface="Wingdings" panose="05000000000000000000" pitchFamily="2" charset="2"/>
              <a:buChar char="Ø"/>
              <a:tabLst>
                <a:tab pos="160338" algn="l"/>
              </a:tabLst>
              <a:defRPr/>
            </a:pPr>
            <a:r>
              <a:rPr lang="sl-SI" sz="2800" b="1" dirty="0" smtClean="0">
                <a:latin typeface="Comic Sans MS" panose="030F0702030302020204" pitchFamily="66" charset="0"/>
              </a:rPr>
              <a:t> katero pot izberemo v </a:t>
            </a:r>
          </a:p>
          <a:p>
            <a:pPr>
              <a:tabLst>
                <a:tab pos="160338" algn="l"/>
              </a:tabLst>
              <a:defRPr/>
            </a:pPr>
            <a:r>
              <a:rPr lang="sl-SI" sz="2800" b="1" dirty="0">
                <a:latin typeface="Comic Sans MS" panose="030F0702030302020204" pitchFamily="66" charset="0"/>
              </a:rPr>
              <a:t> </a:t>
            </a:r>
            <a:r>
              <a:rPr lang="sl-SI" sz="2800" b="1" dirty="0" smtClean="0">
                <a:latin typeface="Comic Sans MS" panose="030F0702030302020204" pitchFamily="66" charset="0"/>
              </a:rPr>
              <a:t>   stanju ogroženosti? </a:t>
            </a:r>
          </a:p>
          <a:p>
            <a:pPr>
              <a:tabLst>
                <a:tab pos="160338" algn="l"/>
              </a:tabLst>
              <a:defRPr/>
            </a:pPr>
            <a:endParaRPr lang="sl-SI" altLang="sl-SI" sz="2800" b="1" dirty="0">
              <a:solidFill>
                <a:srgbClr val="800000"/>
              </a:solidFill>
              <a:latin typeface="Comic Sans MS" panose="030F0702030302020204" pitchFamily="66" charset="0"/>
            </a:endParaRPr>
          </a:p>
          <a:p>
            <a:pPr>
              <a:tabLst>
                <a:tab pos="160338" algn="l"/>
              </a:tabLst>
              <a:defRPr/>
            </a:pPr>
            <a:r>
              <a:rPr lang="sl-SI" altLang="sl-SI" sz="2800" b="1" dirty="0" smtClean="0">
                <a:solidFill>
                  <a:srgbClr val="800000"/>
                </a:solidFill>
                <a:latin typeface="Comic Sans MS" panose="030F0702030302020204" pitchFamily="66" charset="0"/>
              </a:rPr>
              <a:t>     Pomen odgovorne </a:t>
            </a:r>
            <a:r>
              <a:rPr lang="sl-SI" altLang="sl-SI" sz="2800" b="1" dirty="0">
                <a:solidFill>
                  <a:srgbClr val="800000"/>
                </a:solidFill>
                <a:latin typeface="Comic Sans MS" panose="030F0702030302020204" pitchFamily="66" charset="0"/>
              </a:rPr>
              <a:t>osebe</a:t>
            </a:r>
          </a:p>
          <a:p>
            <a:pPr algn="ctr">
              <a:tabLst>
                <a:tab pos="160338" algn="l"/>
              </a:tabLst>
              <a:defRPr/>
            </a:pPr>
            <a:endParaRPr lang="sl-SI" altLang="sl-SI" sz="2800" b="1" dirty="0" smtClean="0">
              <a:solidFill>
                <a:srgbClr val="800000"/>
              </a:solidFill>
              <a:latin typeface="Comic Sans MS" panose="030F0702030302020204" pitchFamily="66" charset="0"/>
            </a:endParaRPr>
          </a:p>
          <a:p>
            <a:pPr marL="457200" indent="-457200">
              <a:buFont typeface="Wingdings" panose="05000000000000000000" pitchFamily="2" charset="2"/>
              <a:buChar char="Ø"/>
            </a:pPr>
            <a:r>
              <a:rPr lang="sl-SI" altLang="sl-SI" sz="2800" b="1" dirty="0" smtClean="0">
                <a:latin typeface="Comic Sans MS" panose="030F0702030302020204" pitchFamily="66" charset="0"/>
              </a:rPr>
              <a:t>občutek </a:t>
            </a:r>
            <a:r>
              <a:rPr lang="sl-SI" altLang="sl-SI" sz="2800" b="1" dirty="0">
                <a:latin typeface="Comic Sans MS" panose="030F0702030302020204" pitchFamily="66" charset="0"/>
              </a:rPr>
              <a:t>varnosti </a:t>
            </a:r>
          </a:p>
          <a:p>
            <a:pPr marL="457200" indent="-457200">
              <a:buFont typeface="Wingdings" panose="05000000000000000000" pitchFamily="2" charset="2"/>
              <a:buChar char="Ø"/>
            </a:pPr>
            <a:r>
              <a:rPr lang="sl-SI" altLang="sl-SI" sz="2800" b="1" dirty="0">
                <a:latin typeface="Comic Sans MS" panose="030F0702030302020204" pitchFamily="66" charset="0"/>
              </a:rPr>
              <a:t>organizacija</a:t>
            </a:r>
          </a:p>
          <a:p>
            <a:pPr marL="457200" indent="-457200">
              <a:buFont typeface="Wingdings" panose="05000000000000000000" pitchFamily="2" charset="2"/>
              <a:buChar char="Ø"/>
            </a:pPr>
            <a:r>
              <a:rPr lang="sl-SI" altLang="sl-SI" sz="2800" b="1" dirty="0">
                <a:latin typeface="Comic Sans MS" panose="030F0702030302020204" pitchFamily="66" charset="0"/>
              </a:rPr>
              <a:t>nadzor</a:t>
            </a:r>
          </a:p>
          <a:p>
            <a:pPr>
              <a:tabLst>
                <a:tab pos="160338" algn="l"/>
              </a:tabLst>
              <a:defRPr/>
            </a:pPr>
            <a:endParaRPr lang="sl-SI" sz="2800" b="1" dirty="0">
              <a:solidFill>
                <a:schemeClr val="accent4">
                  <a:lumMod val="25000"/>
                </a:schemeClr>
              </a:solidFill>
              <a:latin typeface="Book Antiqua" panose="02040602050305030304" pitchFamily="18" charset="0"/>
            </a:endParaRPr>
          </a:p>
        </p:txBody>
      </p:sp>
      <p:pic>
        <p:nvPicPr>
          <p:cNvPr id="41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6640" y="2060848"/>
            <a:ext cx="3648880"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irc_mi" descr="hqdefau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639" y="4420325"/>
            <a:ext cx="3676034" cy="2105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310" y="836712"/>
            <a:ext cx="4762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889" y="3972650"/>
            <a:ext cx="4762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8732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271519" y="137538"/>
            <a:ext cx="8784693" cy="655564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nchor="ctr">
            <a:spAutoFit/>
          </a:bodyPr>
          <a:lstStyle/>
          <a:p>
            <a:pPr algn="ctr">
              <a:tabLst>
                <a:tab pos="160338" algn="l"/>
              </a:tabLst>
              <a:defRPr/>
            </a:pPr>
            <a:r>
              <a:rPr lang="sl-SI" sz="2800" b="1" dirty="0">
                <a:solidFill>
                  <a:schemeClr val="accent4">
                    <a:lumMod val="25000"/>
                  </a:schemeClr>
                </a:solidFill>
                <a:latin typeface="Comic Sans MS" panose="030F0702030302020204" pitchFamily="66" charset="0"/>
              </a:rPr>
              <a:t>Ukrepi varstva pred požarom  </a:t>
            </a:r>
          </a:p>
          <a:p>
            <a:pPr algn="just"/>
            <a:r>
              <a:rPr lang="sl-SI" altLang="sl-SI" sz="2800" b="1" dirty="0" smtClean="0">
                <a:solidFill>
                  <a:srgbClr val="800000"/>
                </a:solidFill>
                <a:latin typeface="Comic Sans MS" panose="030F0702030302020204" pitchFamily="66" charset="0"/>
              </a:rPr>
              <a:t>    Zakonodajna </a:t>
            </a:r>
            <a:r>
              <a:rPr lang="sl-SI" altLang="sl-SI" sz="2800" b="1" dirty="0">
                <a:solidFill>
                  <a:srgbClr val="800000"/>
                </a:solidFill>
                <a:latin typeface="Comic Sans MS" panose="030F0702030302020204" pitchFamily="66" charset="0"/>
              </a:rPr>
              <a:t>ureditev</a:t>
            </a:r>
          </a:p>
          <a:p>
            <a:pPr algn="ctr">
              <a:tabLst>
                <a:tab pos="160338" algn="l"/>
              </a:tabLst>
              <a:defRPr/>
            </a:pPr>
            <a:endParaRPr lang="sl-SI" sz="2800" b="1" dirty="0" smtClean="0">
              <a:solidFill>
                <a:schemeClr val="accent4">
                  <a:lumMod val="25000"/>
                </a:schemeClr>
              </a:solidFill>
              <a:latin typeface="Comic Sans MS" panose="030F0702030302020204" pitchFamily="66" charset="0"/>
            </a:endParaRPr>
          </a:p>
          <a:p>
            <a:pPr marL="457200" indent="-457200">
              <a:buFont typeface="Wingdings" panose="05000000000000000000" pitchFamily="2" charset="2"/>
              <a:buChar char="Ø"/>
              <a:tabLst>
                <a:tab pos="160338" algn="l"/>
              </a:tabLst>
              <a:defRPr/>
            </a:pPr>
            <a:r>
              <a:rPr lang="sl-SI" sz="2800" b="1" dirty="0" smtClean="0">
                <a:solidFill>
                  <a:srgbClr val="800000"/>
                </a:solidFill>
                <a:latin typeface="Comic Sans MS" panose="030F0702030302020204" pitchFamily="66" charset="0"/>
              </a:rPr>
              <a:t> </a:t>
            </a:r>
            <a:r>
              <a:rPr lang="sl-SI" sz="2800" b="1" dirty="0">
                <a:solidFill>
                  <a:srgbClr val="AE4116"/>
                </a:solidFill>
                <a:latin typeface="Comic Sans MS" panose="030F0702030302020204" pitchFamily="66" charset="0"/>
              </a:rPr>
              <a:t>Pravilnik o požarnem redu</a:t>
            </a:r>
          </a:p>
          <a:p>
            <a:pPr marL="457200" indent="-457200">
              <a:buFont typeface="Wingdings" panose="05000000000000000000" pitchFamily="2" charset="2"/>
              <a:buChar char="Ø"/>
              <a:tabLst>
                <a:tab pos="160338" algn="l"/>
              </a:tabLst>
              <a:defRPr/>
            </a:pPr>
            <a:r>
              <a:rPr lang="sl-SI" sz="2800" b="1" dirty="0">
                <a:solidFill>
                  <a:srgbClr val="AE4116"/>
                </a:solidFill>
                <a:latin typeface="Comic Sans MS" panose="030F0702030302020204" pitchFamily="66" charset="0"/>
              </a:rPr>
              <a:t> Pravilnik o usposabljanju in pooblastilih za  </a:t>
            </a:r>
            <a:r>
              <a:rPr lang="sl-SI" sz="2800" b="1" dirty="0" smtClean="0">
                <a:solidFill>
                  <a:srgbClr val="AE4116"/>
                </a:solidFill>
                <a:latin typeface="Comic Sans MS" panose="030F0702030302020204" pitchFamily="66" charset="0"/>
              </a:rPr>
              <a:t>  izvajanje ukrepov </a:t>
            </a:r>
            <a:r>
              <a:rPr lang="sl-SI" sz="2800" b="1" dirty="0">
                <a:solidFill>
                  <a:srgbClr val="AE4116"/>
                </a:solidFill>
                <a:latin typeface="Comic Sans MS" panose="030F0702030302020204" pitchFamily="66" charset="0"/>
              </a:rPr>
              <a:t>varstva pred požarom</a:t>
            </a:r>
          </a:p>
          <a:p>
            <a:pPr marL="457200" indent="-457200">
              <a:buFont typeface="Wingdings" panose="05000000000000000000" pitchFamily="2" charset="2"/>
              <a:buChar char="Ø"/>
              <a:tabLst>
                <a:tab pos="160338" algn="l"/>
              </a:tabLst>
              <a:defRPr/>
            </a:pPr>
            <a:r>
              <a:rPr lang="sl-SI" sz="2800" b="1" dirty="0">
                <a:solidFill>
                  <a:srgbClr val="AE4116"/>
                </a:solidFill>
                <a:latin typeface="Comic Sans MS" panose="030F0702030302020204" pitchFamily="66" charset="0"/>
              </a:rPr>
              <a:t> Pravilnik o zahtevah za zagotavljanje varnosti in  </a:t>
            </a:r>
            <a:r>
              <a:rPr lang="sl-SI" sz="2800" b="1" dirty="0" smtClean="0">
                <a:solidFill>
                  <a:srgbClr val="AE4116"/>
                </a:solidFill>
                <a:latin typeface="Comic Sans MS" panose="030F0702030302020204" pitchFamily="66" charset="0"/>
              </a:rPr>
              <a:t>zdravja </a:t>
            </a:r>
            <a:r>
              <a:rPr lang="sl-SI" sz="2800" b="1" dirty="0">
                <a:solidFill>
                  <a:srgbClr val="AE4116"/>
                </a:solidFill>
                <a:latin typeface="Comic Sans MS" panose="030F0702030302020204" pitchFamily="66" charset="0"/>
              </a:rPr>
              <a:t>delavcev na delovnih </a:t>
            </a:r>
            <a:r>
              <a:rPr lang="sl-SI" sz="2800" b="1" dirty="0" smtClean="0">
                <a:solidFill>
                  <a:srgbClr val="AE4116"/>
                </a:solidFill>
                <a:latin typeface="Comic Sans MS" panose="030F0702030302020204" pitchFamily="66" charset="0"/>
              </a:rPr>
              <a:t>mestih.</a:t>
            </a:r>
            <a:endParaRPr lang="sl-SI" sz="2800" b="1" dirty="0">
              <a:solidFill>
                <a:srgbClr val="AE4116"/>
              </a:solidFill>
              <a:latin typeface="Comic Sans MS" panose="030F0702030302020204" pitchFamily="66" charset="0"/>
            </a:endParaRPr>
          </a:p>
          <a:p>
            <a:pPr>
              <a:tabLst>
                <a:tab pos="160338" algn="l"/>
              </a:tabLst>
              <a:defRPr/>
            </a:pPr>
            <a:r>
              <a:rPr lang="sl-SI" altLang="sl-SI" sz="2800" b="1" dirty="0" smtClean="0">
                <a:solidFill>
                  <a:srgbClr val="800000"/>
                </a:solidFill>
                <a:latin typeface="Comic Sans MS" panose="030F0702030302020204" pitchFamily="66" charset="0"/>
              </a:rPr>
              <a:t>            </a:t>
            </a:r>
          </a:p>
          <a:p>
            <a:pPr>
              <a:tabLst>
                <a:tab pos="160338" algn="l"/>
              </a:tabLst>
              <a:defRPr/>
            </a:pPr>
            <a:r>
              <a:rPr lang="sl-SI" altLang="sl-SI" sz="2800" b="1" dirty="0">
                <a:solidFill>
                  <a:srgbClr val="800000"/>
                </a:solidFill>
                <a:latin typeface="Comic Sans MS" panose="030F0702030302020204" pitchFamily="66" charset="0"/>
              </a:rPr>
              <a:t> </a:t>
            </a:r>
            <a:r>
              <a:rPr lang="sl-SI" altLang="sl-SI" sz="2800" b="1" dirty="0" smtClean="0">
                <a:solidFill>
                  <a:srgbClr val="800000"/>
                </a:solidFill>
                <a:latin typeface="Comic Sans MS" panose="030F0702030302020204" pitchFamily="66" charset="0"/>
              </a:rPr>
              <a:t>   Požarni red</a:t>
            </a:r>
          </a:p>
          <a:p>
            <a:pPr>
              <a:tabLst>
                <a:tab pos="160338" algn="l"/>
              </a:tabLst>
              <a:defRPr/>
            </a:pPr>
            <a:endParaRPr lang="sl-SI" altLang="sl-SI" sz="2800" b="1" dirty="0">
              <a:solidFill>
                <a:srgbClr val="800000"/>
              </a:solidFill>
              <a:latin typeface="Comic Sans MS" panose="030F0702030302020204" pitchFamily="66" charset="0"/>
            </a:endParaRPr>
          </a:p>
          <a:p>
            <a:pPr>
              <a:buFontTx/>
              <a:buChar char="-"/>
            </a:pPr>
            <a:r>
              <a:rPr lang="sl-SI" altLang="sl-SI" sz="2800" b="1" dirty="0" smtClean="0">
                <a:latin typeface="Comic Sans MS" panose="030F0702030302020204" pitchFamily="66" charset="0"/>
              </a:rPr>
              <a:t> </a:t>
            </a:r>
            <a:r>
              <a:rPr lang="sl-SI" altLang="sl-SI" sz="2800" b="1" dirty="0">
                <a:latin typeface="Comic Sans MS" panose="030F0702030302020204" pitchFamily="66" charset="0"/>
              </a:rPr>
              <a:t>organizacijski del, navodila za posameznike</a:t>
            </a:r>
          </a:p>
          <a:p>
            <a:pPr>
              <a:buFontTx/>
              <a:buChar char="-"/>
            </a:pPr>
            <a:r>
              <a:rPr lang="sl-SI" altLang="sl-SI" sz="2800" b="1" dirty="0">
                <a:latin typeface="Comic Sans MS" panose="030F0702030302020204" pitchFamily="66" charset="0"/>
              </a:rPr>
              <a:t> določitev števila odgovornih oseb </a:t>
            </a:r>
          </a:p>
          <a:p>
            <a:pPr>
              <a:buFontTx/>
              <a:buChar char="-"/>
            </a:pPr>
            <a:r>
              <a:rPr lang="sl-SI" altLang="sl-SI" sz="2800" b="1" dirty="0">
                <a:latin typeface="Comic Sans MS" panose="030F0702030302020204" pitchFamily="66" charset="0"/>
              </a:rPr>
              <a:t> načrt evakuacije, požarni načrt</a:t>
            </a:r>
          </a:p>
          <a:p>
            <a:r>
              <a:rPr lang="sl-SI" altLang="sl-SI" sz="2800" b="1" dirty="0" smtClean="0">
                <a:solidFill>
                  <a:srgbClr val="800000"/>
                </a:solidFill>
                <a:latin typeface="Comic Sans MS" panose="030F0702030302020204" pitchFamily="66" charset="0"/>
              </a:rPr>
              <a:t>Program usposabljanja</a:t>
            </a:r>
            <a:endParaRPr lang="sl-SI" sz="2800" b="1" dirty="0">
              <a:solidFill>
                <a:schemeClr val="accent4">
                  <a:lumMod val="25000"/>
                </a:schemeClr>
              </a:solidFill>
              <a:latin typeface="Comic Sans MS" panose="030F0702030302020204" pitchFamily="66" charset="0"/>
            </a:endParaRPr>
          </a:p>
        </p:txBody>
      </p:sp>
      <p:pic>
        <p:nvPicPr>
          <p:cNvPr id="1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233" y="813987"/>
            <a:ext cx="4762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233" y="3789040"/>
            <a:ext cx="4762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481050"/>
            <a:ext cx="1608137"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1779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179512" y="44624"/>
            <a:ext cx="8784693" cy="655564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nchor="ctr">
            <a:spAutoFit/>
          </a:bodyPr>
          <a:lstStyle/>
          <a:p>
            <a:pPr algn="ctr">
              <a:tabLst>
                <a:tab pos="160338" algn="l"/>
              </a:tabLst>
              <a:defRPr/>
            </a:pPr>
            <a:r>
              <a:rPr lang="sl-SI" sz="2800" b="1" dirty="0">
                <a:solidFill>
                  <a:schemeClr val="accent4">
                    <a:lumMod val="25000"/>
                  </a:schemeClr>
                </a:solidFill>
                <a:latin typeface="Comic Sans MS" panose="030F0702030302020204" pitchFamily="66" charset="0"/>
              </a:rPr>
              <a:t>Ukrepi varstva pred požarom  </a:t>
            </a:r>
          </a:p>
          <a:p>
            <a:r>
              <a:rPr lang="sl-SI" altLang="sl-SI" sz="2800" b="1" dirty="0" smtClean="0">
                <a:solidFill>
                  <a:srgbClr val="800000"/>
                </a:solidFill>
                <a:latin typeface="Comic Sans MS" panose="030F0702030302020204" pitchFamily="66" charset="0"/>
              </a:rPr>
              <a:t>    Pogoji </a:t>
            </a:r>
            <a:r>
              <a:rPr lang="sl-SI" altLang="sl-SI" sz="2800" b="1" dirty="0">
                <a:solidFill>
                  <a:srgbClr val="800000"/>
                </a:solidFill>
                <a:latin typeface="Comic Sans MS" panose="030F0702030302020204" pitchFamily="66" charset="0"/>
              </a:rPr>
              <a:t>za uspešno odgovorno osebo</a:t>
            </a:r>
          </a:p>
          <a:p>
            <a:pPr algn="ctr">
              <a:tabLst>
                <a:tab pos="160338" algn="l"/>
              </a:tabLst>
              <a:defRPr/>
            </a:pPr>
            <a:endParaRPr lang="sl-SI" sz="2800" b="1" dirty="0" smtClean="0">
              <a:solidFill>
                <a:schemeClr val="accent4">
                  <a:lumMod val="25000"/>
                </a:schemeClr>
              </a:solidFill>
              <a:latin typeface="Comic Sans MS" panose="030F0702030302020204" pitchFamily="66" charset="0"/>
            </a:endParaRPr>
          </a:p>
          <a:p>
            <a:pPr marL="457200" indent="-457200">
              <a:buFont typeface="Wingdings" panose="05000000000000000000" pitchFamily="2" charset="2"/>
              <a:buChar char="Ø"/>
            </a:pPr>
            <a:r>
              <a:rPr lang="sl-SI" sz="2800" b="1" dirty="0" smtClean="0">
                <a:latin typeface="Comic Sans MS" panose="030F0702030302020204" pitchFamily="66" charset="0"/>
              </a:rPr>
              <a:t> </a:t>
            </a:r>
            <a:r>
              <a:rPr lang="sl-SI" altLang="sl-SI" sz="2800" b="1" dirty="0">
                <a:latin typeface="Comic Sans MS" panose="030F0702030302020204" pitchFamily="66" charset="0"/>
              </a:rPr>
              <a:t>jasna opredelitev in razumevanje nalog </a:t>
            </a:r>
          </a:p>
          <a:p>
            <a:pPr marL="457200" indent="-457200">
              <a:buFont typeface="Wingdings" panose="05000000000000000000" pitchFamily="2" charset="2"/>
              <a:buChar char="Ø"/>
            </a:pPr>
            <a:r>
              <a:rPr lang="sl-SI" altLang="sl-SI" sz="2800" b="1" dirty="0">
                <a:latin typeface="Comic Sans MS" panose="030F0702030302020204" pitchFamily="66" charset="0"/>
              </a:rPr>
              <a:t> pogum, motiviranje </a:t>
            </a:r>
          </a:p>
          <a:p>
            <a:pPr marL="457200" indent="-457200">
              <a:buFont typeface="Wingdings" panose="05000000000000000000" pitchFamily="2" charset="2"/>
              <a:buChar char="Ø"/>
            </a:pPr>
            <a:r>
              <a:rPr lang="sl-SI" altLang="sl-SI" sz="2800" b="1" dirty="0">
                <a:latin typeface="Comic Sans MS" panose="030F0702030302020204" pitchFamily="66" charset="0"/>
              </a:rPr>
              <a:t> suverenost pri odločitvah</a:t>
            </a:r>
          </a:p>
          <a:p>
            <a:pPr marL="457200" indent="-457200">
              <a:buFont typeface="Wingdings" panose="05000000000000000000" pitchFamily="2" charset="2"/>
              <a:buChar char="Ø"/>
            </a:pPr>
            <a:r>
              <a:rPr lang="sl-SI" altLang="sl-SI" sz="2800" b="1" dirty="0">
                <a:latin typeface="Comic Sans MS" panose="030F0702030302020204" pitchFamily="66" charset="0"/>
              </a:rPr>
              <a:t> seznanjenost zaposlenih z odgovornimi osebami</a:t>
            </a:r>
          </a:p>
          <a:p>
            <a:pPr marL="457200" indent="-457200">
              <a:buFont typeface="Wingdings" panose="05000000000000000000" pitchFamily="2" charset="2"/>
              <a:buChar char="Ø"/>
            </a:pPr>
            <a:r>
              <a:rPr lang="sl-SI" altLang="sl-SI" sz="2800" b="1" dirty="0">
                <a:latin typeface="Comic Sans MS" panose="030F0702030302020204" pitchFamily="66" charset="0"/>
              </a:rPr>
              <a:t> vidne označbe odgovornih oseb</a:t>
            </a:r>
          </a:p>
          <a:p>
            <a:r>
              <a:rPr lang="sl-SI" altLang="sl-SI" sz="2800" b="1" dirty="0" smtClean="0">
                <a:solidFill>
                  <a:srgbClr val="800000"/>
                </a:solidFill>
                <a:latin typeface="Comic Sans MS" panose="030F0702030302020204" pitchFamily="66" charset="0"/>
              </a:rPr>
              <a:t>             </a:t>
            </a:r>
          </a:p>
          <a:p>
            <a:r>
              <a:rPr lang="sl-SI" altLang="sl-SI" sz="2800" b="1" dirty="0">
                <a:solidFill>
                  <a:srgbClr val="800000"/>
                </a:solidFill>
                <a:latin typeface="Comic Sans MS" panose="030F0702030302020204" pitchFamily="66" charset="0"/>
              </a:rPr>
              <a:t> </a:t>
            </a:r>
            <a:r>
              <a:rPr lang="sl-SI" altLang="sl-SI" sz="2800" b="1" dirty="0" smtClean="0">
                <a:solidFill>
                  <a:srgbClr val="800000"/>
                </a:solidFill>
                <a:latin typeface="Comic Sans MS" panose="030F0702030302020204" pitchFamily="66" charset="0"/>
              </a:rPr>
              <a:t>    Napake </a:t>
            </a:r>
            <a:r>
              <a:rPr lang="sl-SI" altLang="sl-SI" sz="2800" b="1" dirty="0">
                <a:solidFill>
                  <a:srgbClr val="800000"/>
                </a:solidFill>
                <a:latin typeface="Comic Sans MS" panose="030F0702030302020204" pitchFamily="66" charset="0"/>
              </a:rPr>
              <a:t>pri organizaciji odgovornih </a:t>
            </a:r>
            <a:r>
              <a:rPr lang="sl-SI" altLang="sl-SI" sz="2800" b="1" dirty="0" smtClean="0">
                <a:solidFill>
                  <a:srgbClr val="800000"/>
                </a:solidFill>
                <a:latin typeface="Comic Sans MS" panose="030F0702030302020204" pitchFamily="66" charset="0"/>
              </a:rPr>
              <a:t>oseb</a:t>
            </a:r>
          </a:p>
          <a:p>
            <a:pPr>
              <a:buFontTx/>
              <a:buChar char="-"/>
            </a:pPr>
            <a:r>
              <a:rPr lang="sl-SI" altLang="sl-SI" sz="2800" b="1" dirty="0" smtClean="0">
                <a:latin typeface="Comic Sans MS" panose="030F0702030302020204" pitchFamily="66" charset="0"/>
              </a:rPr>
              <a:t> </a:t>
            </a:r>
            <a:r>
              <a:rPr lang="sl-SI" altLang="sl-SI" sz="2800" b="1" dirty="0">
                <a:latin typeface="Comic Sans MS" panose="030F0702030302020204" pitchFamily="66" charset="0"/>
              </a:rPr>
              <a:t>neustrezne osebe </a:t>
            </a:r>
          </a:p>
          <a:p>
            <a:pPr>
              <a:buFontTx/>
              <a:buChar char="-"/>
            </a:pPr>
            <a:r>
              <a:rPr lang="sl-SI" altLang="sl-SI" sz="2800" b="1" dirty="0">
                <a:latin typeface="Comic Sans MS" panose="030F0702030302020204" pitchFamily="66" charset="0"/>
              </a:rPr>
              <a:t> število odgovornih oseb </a:t>
            </a:r>
          </a:p>
          <a:p>
            <a:pPr>
              <a:buFontTx/>
              <a:buChar char="-"/>
            </a:pPr>
            <a:r>
              <a:rPr lang="sl-SI" altLang="sl-SI" sz="2800" b="1" dirty="0">
                <a:latin typeface="Comic Sans MS" panose="030F0702030302020204" pitchFamily="66" charset="0"/>
              </a:rPr>
              <a:t> nejasna navodila za odgovorne osebe</a:t>
            </a:r>
          </a:p>
          <a:p>
            <a:pPr>
              <a:buFontTx/>
              <a:buChar char="-"/>
            </a:pPr>
            <a:r>
              <a:rPr lang="sl-SI" altLang="sl-SI" sz="2800" b="1" dirty="0">
                <a:latin typeface="Comic Sans MS" panose="030F0702030302020204" pitchFamily="66" charset="0"/>
              </a:rPr>
              <a:t> komunikacija med odgovornimi </a:t>
            </a:r>
            <a:r>
              <a:rPr lang="sl-SI" altLang="sl-SI" sz="2800" b="1" dirty="0" smtClean="0">
                <a:latin typeface="Comic Sans MS" panose="030F0702030302020204" pitchFamily="66" charset="0"/>
              </a:rPr>
              <a:t>osebami</a:t>
            </a:r>
            <a:endParaRPr lang="sl-SI" sz="2800" b="1" dirty="0">
              <a:solidFill>
                <a:schemeClr val="accent4">
                  <a:lumMod val="25000"/>
                </a:schemeClr>
              </a:solidFill>
              <a:latin typeface="Comic Sans MS" panose="030F0702030302020204" pitchFamily="66" charset="0"/>
            </a:endParaRPr>
          </a:p>
        </p:txBody>
      </p:sp>
      <p:pic>
        <p:nvPicPr>
          <p:cNvPr id="1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008" y="620688"/>
            <a:ext cx="383021"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877" y="4077072"/>
            <a:ext cx="361344" cy="67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0352" y="44625"/>
            <a:ext cx="1223853" cy="122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54245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Rectangle 2"/>
          <p:cNvSpPr>
            <a:spLocks noGrp="1" noChangeArrowheads="1"/>
          </p:cNvSpPr>
          <p:nvPr>
            <p:ph type="body" idx="4294967295"/>
          </p:nvPr>
        </p:nvSpPr>
        <p:spPr>
          <a:xfrm>
            <a:off x="107504" y="188640"/>
            <a:ext cx="8891588" cy="6480175"/>
          </a:xfrm>
        </p:spPr>
        <p:style>
          <a:lnRef idx="1">
            <a:schemeClr val="accent6"/>
          </a:lnRef>
          <a:fillRef idx="2">
            <a:schemeClr val="accent6"/>
          </a:fillRef>
          <a:effectRef idx="1">
            <a:schemeClr val="accent6"/>
          </a:effectRef>
          <a:fontRef idx="minor">
            <a:schemeClr val="dk1"/>
          </a:fontRef>
        </p:style>
        <p:txBody>
          <a:bodyPr>
            <a:normAutofit lnSpcReduction="10000"/>
          </a:bodyPr>
          <a:lstStyle/>
          <a:p>
            <a:pPr algn="ctr" eaLnBrk="1" hangingPunct="1">
              <a:lnSpc>
                <a:spcPct val="80000"/>
              </a:lnSpc>
              <a:spcBef>
                <a:spcPct val="50000"/>
              </a:spcBef>
              <a:buClr>
                <a:srgbClr val="008000"/>
              </a:buClr>
              <a:buFont typeface="Wingdings" pitchFamily="2" charset="2"/>
              <a:buNone/>
            </a:pPr>
            <a:endParaRPr lang="sl-SI" altLang="zh-CN" sz="2800" b="1" dirty="0" smtClean="0">
              <a:solidFill>
                <a:srgbClr val="008000"/>
              </a:solidFill>
              <a:latin typeface="Comic Sans MS" panose="030F0702030302020204" pitchFamily="66" charset="0"/>
            </a:endParaRPr>
          </a:p>
          <a:p>
            <a:pPr algn="ctr" eaLnBrk="1" hangingPunct="1">
              <a:lnSpc>
                <a:spcPct val="80000"/>
              </a:lnSpc>
              <a:spcBef>
                <a:spcPct val="50000"/>
              </a:spcBef>
              <a:buClr>
                <a:srgbClr val="008000"/>
              </a:buClr>
              <a:buFont typeface="Wingdings" pitchFamily="2" charset="2"/>
              <a:buNone/>
            </a:pPr>
            <a:r>
              <a:rPr lang="sl-SI" altLang="zh-CN" sz="3600" b="1" dirty="0" smtClean="0">
                <a:solidFill>
                  <a:srgbClr val="008000"/>
                </a:solidFill>
                <a:latin typeface="Comic Sans MS" panose="030F0702030302020204" pitchFamily="66" charset="0"/>
              </a:rPr>
              <a:t>ZAHTEVE ZA EVAKUACIJO PODROBNEJE OPISUJE IN PODAJA PRAVILNIK O POŽARNEM REDU</a:t>
            </a:r>
          </a:p>
          <a:p>
            <a:pPr algn="ctr" eaLnBrk="1" hangingPunct="1">
              <a:lnSpc>
                <a:spcPct val="80000"/>
              </a:lnSpc>
              <a:spcBef>
                <a:spcPct val="50000"/>
              </a:spcBef>
              <a:buClr>
                <a:srgbClr val="008000"/>
              </a:buClr>
              <a:buFont typeface="Wingdings" pitchFamily="2" charset="2"/>
              <a:buNone/>
            </a:pPr>
            <a:r>
              <a:rPr lang="sl-SI" altLang="zh-CN" sz="3600" b="1" dirty="0" smtClean="0">
                <a:solidFill>
                  <a:srgbClr val="008000"/>
                </a:solidFill>
                <a:latin typeface="Comic Sans MS" panose="030F0702030302020204" pitchFamily="66" charset="0"/>
              </a:rPr>
              <a:t> </a:t>
            </a:r>
          </a:p>
          <a:p>
            <a:pPr algn="ctr">
              <a:lnSpc>
                <a:spcPct val="80000"/>
              </a:lnSpc>
              <a:spcBef>
                <a:spcPct val="50000"/>
              </a:spcBef>
              <a:buClr>
                <a:srgbClr val="008000"/>
              </a:buClr>
              <a:buNone/>
            </a:pPr>
            <a:r>
              <a:rPr lang="sl-SI" altLang="zh-CN" sz="2800" b="1" dirty="0" smtClean="0">
                <a:solidFill>
                  <a:srgbClr val="0000FF"/>
                </a:solidFill>
                <a:latin typeface="Comic Sans MS" panose="030F0702030302020204" pitchFamily="66" charset="0"/>
              </a:rPr>
              <a:t>(</a:t>
            </a:r>
            <a:r>
              <a:rPr lang="sl-SI" altLang="zh-CN" sz="2800" b="1" u="sng" dirty="0" smtClean="0">
                <a:solidFill>
                  <a:srgbClr val="0000FF"/>
                </a:solidFill>
                <a:latin typeface="Comic Sans MS" panose="030F0702030302020204" pitchFamily="66" charset="0"/>
                <a:hlinkClick r:id="rId3"/>
              </a:rPr>
              <a:t>Uradni list RS, št. 52/2007,</a:t>
            </a:r>
            <a:r>
              <a:rPr lang="sl-SI" sz="2800" b="1" u="sng" dirty="0">
                <a:solidFill>
                  <a:srgbClr val="0000FF"/>
                </a:solidFill>
                <a:latin typeface="Comic Sans MS" panose="030F0702030302020204" pitchFamily="66" charset="0"/>
              </a:rPr>
              <a:t> 34/2011, 101/11</a:t>
            </a:r>
            <a:r>
              <a:rPr lang="sl-SI" altLang="zh-CN" sz="2800" b="1" dirty="0" smtClean="0">
                <a:solidFill>
                  <a:srgbClr val="0000FF"/>
                </a:solidFill>
                <a:latin typeface="Comic Sans MS" panose="030F0702030302020204" pitchFamily="66" charset="0"/>
              </a:rPr>
              <a:t>). </a:t>
            </a:r>
          </a:p>
          <a:p>
            <a:pPr algn="ctr" eaLnBrk="1" hangingPunct="1">
              <a:lnSpc>
                <a:spcPct val="80000"/>
              </a:lnSpc>
              <a:spcBef>
                <a:spcPct val="50000"/>
              </a:spcBef>
              <a:buClr>
                <a:srgbClr val="008000"/>
              </a:buClr>
              <a:buFont typeface="Wingdings" pitchFamily="2" charset="2"/>
              <a:buNone/>
            </a:pPr>
            <a:endParaRPr lang="sl-SI" altLang="zh-CN" sz="2800" b="1" dirty="0" smtClean="0">
              <a:solidFill>
                <a:srgbClr val="0000FF"/>
              </a:solidFill>
              <a:latin typeface="Comic Sans MS" panose="030F0702030302020204" pitchFamily="66" charset="0"/>
            </a:endParaRPr>
          </a:p>
          <a:p>
            <a:pPr algn="ctr" eaLnBrk="1" hangingPunct="1">
              <a:lnSpc>
                <a:spcPct val="80000"/>
              </a:lnSpc>
              <a:spcBef>
                <a:spcPct val="50000"/>
              </a:spcBef>
              <a:buClr>
                <a:srgbClr val="008000"/>
              </a:buClr>
              <a:buFont typeface="Wingdings" pitchFamily="2" charset="2"/>
              <a:buNone/>
            </a:pPr>
            <a:r>
              <a:rPr lang="sl-SI" altLang="zh-CN" sz="3600" b="1" dirty="0" smtClean="0">
                <a:solidFill>
                  <a:srgbClr val="008000"/>
                </a:solidFill>
                <a:latin typeface="Comic Sans MS" panose="030F0702030302020204" pitchFamily="66" charset="0"/>
              </a:rPr>
              <a:t>Lastniki ali uporabniki stanovanjskih objektov  poslovnih oz. industrijskih objektov, v katerih izvajajo dejavnosti skladno s standardno klasifikacijo, morajo izdelati požarni red.</a:t>
            </a:r>
            <a:endParaRPr lang="sl-SI" altLang="sl-SI" sz="3600" b="1" dirty="0" smtClean="0">
              <a:solidFill>
                <a:srgbClr val="008000"/>
              </a:solidFill>
              <a:latin typeface="Comic Sans MS" panose="030F0702030302020204" pitchFamily="66" charset="0"/>
            </a:endParaRPr>
          </a:p>
        </p:txBody>
      </p:sp>
    </p:spTree>
    <p:extLst>
      <p:ext uri="{BB962C8B-B14F-4D97-AF65-F5344CB8AC3E}">
        <p14:creationId xmlns:p14="http://schemas.microsoft.com/office/powerpoint/2010/main" val="3042939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251520" y="188640"/>
            <a:ext cx="8640960" cy="360508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15000"/>
              </a:lnSpc>
              <a:spcAft>
                <a:spcPts val="1000"/>
              </a:spcAft>
            </a:pPr>
            <a:r>
              <a:rPr lang="sl-SI" sz="2800" b="1" dirty="0">
                <a:latin typeface="Comic Sans MS" panose="030F0702030302020204" pitchFamily="66" charset="0"/>
                <a:ea typeface="Times New Roman"/>
                <a:cs typeface="Times New Roman"/>
              </a:rPr>
              <a:t>NAČRT EVAKUACIJE</a:t>
            </a:r>
            <a:endParaRPr lang="sl-SI" sz="2800" dirty="0">
              <a:latin typeface="Comic Sans MS" panose="030F0702030302020204" pitchFamily="66" charset="0"/>
              <a:ea typeface="Times New Roman"/>
              <a:cs typeface="Times New Roman"/>
            </a:endParaRPr>
          </a:p>
          <a:p>
            <a:pPr algn="just">
              <a:lnSpc>
                <a:spcPct val="115000"/>
              </a:lnSpc>
              <a:spcAft>
                <a:spcPts val="1000"/>
              </a:spcAft>
            </a:pPr>
            <a:r>
              <a:rPr lang="sl-SI" sz="2600" b="1" dirty="0" smtClean="0">
                <a:solidFill>
                  <a:srgbClr val="008000"/>
                </a:solidFill>
                <a:latin typeface="Comic Sans MS" panose="030F0702030302020204" pitchFamily="66" charset="0"/>
                <a:ea typeface="Times New Roman"/>
                <a:cs typeface="Times New Roman"/>
              </a:rPr>
              <a:t>NE </a:t>
            </a:r>
            <a:r>
              <a:rPr lang="sl-SI" sz="2600" b="1" dirty="0">
                <a:solidFill>
                  <a:srgbClr val="008000"/>
                </a:solidFill>
                <a:latin typeface="Comic Sans MS" panose="030F0702030302020204" pitchFamily="66" charset="0"/>
                <a:ea typeface="Times New Roman"/>
                <a:cs typeface="Times New Roman"/>
              </a:rPr>
              <a:t>je grafični prikaz objekta ali delov objekta, ki prikazuje položaj posameznega prostora in urejeno gibanje na varno. </a:t>
            </a:r>
            <a:endParaRPr lang="sl-SI" sz="2600" b="1" dirty="0" smtClean="0">
              <a:solidFill>
                <a:srgbClr val="008000"/>
              </a:solidFill>
              <a:latin typeface="Comic Sans MS" panose="030F0702030302020204" pitchFamily="66" charset="0"/>
              <a:ea typeface="Times New Roman"/>
              <a:cs typeface="Times New Roman"/>
            </a:endParaRPr>
          </a:p>
          <a:p>
            <a:pPr algn="just">
              <a:lnSpc>
                <a:spcPct val="115000"/>
              </a:lnSpc>
              <a:spcAft>
                <a:spcPts val="1000"/>
              </a:spcAft>
            </a:pPr>
            <a:r>
              <a:rPr lang="sl-SI" sz="2600" b="1" dirty="0" smtClean="0">
                <a:solidFill>
                  <a:srgbClr val="0000FF"/>
                </a:solidFill>
                <a:latin typeface="Comic Sans MS" panose="030F0702030302020204" pitchFamily="66" charset="0"/>
                <a:ea typeface="Times New Roman"/>
                <a:cs typeface="Times New Roman"/>
              </a:rPr>
              <a:t>Vrisana je </a:t>
            </a:r>
            <a:r>
              <a:rPr lang="sl-SI" sz="2600" b="1" dirty="0" smtClean="0">
                <a:solidFill>
                  <a:srgbClr val="008000"/>
                </a:solidFill>
                <a:latin typeface="Comic Sans MS" panose="030F0702030302020204" pitchFamily="66" charset="0"/>
                <a:ea typeface="Times New Roman"/>
                <a:cs typeface="Times New Roman"/>
              </a:rPr>
              <a:t>evakuacijska </a:t>
            </a:r>
            <a:r>
              <a:rPr lang="sl-SI" sz="2600" b="1" dirty="0">
                <a:solidFill>
                  <a:srgbClr val="008000"/>
                </a:solidFill>
                <a:latin typeface="Comic Sans MS" panose="030F0702030302020204" pitchFamily="66" charset="0"/>
                <a:ea typeface="Times New Roman"/>
                <a:cs typeface="Times New Roman"/>
              </a:rPr>
              <a:t>pot</a:t>
            </a:r>
            <a:r>
              <a:rPr lang="sl-SI" sz="2600" b="1" dirty="0">
                <a:solidFill>
                  <a:srgbClr val="0000FF"/>
                </a:solidFill>
                <a:latin typeface="Comic Sans MS" panose="030F0702030302020204" pitchFamily="66" charset="0"/>
                <a:ea typeface="Times New Roman"/>
                <a:cs typeface="Times New Roman"/>
              </a:rPr>
              <a:t>, </a:t>
            </a:r>
            <a:r>
              <a:rPr lang="sl-SI" sz="2600" b="1" dirty="0">
                <a:solidFill>
                  <a:srgbClr val="C00000"/>
                </a:solidFill>
                <a:latin typeface="Comic Sans MS" panose="030F0702030302020204" pitchFamily="66" charset="0"/>
                <a:ea typeface="Times New Roman"/>
                <a:cs typeface="Times New Roman"/>
              </a:rPr>
              <a:t>zbirno mesto</a:t>
            </a:r>
            <a:r>
              <a:rPr lang="sl-SI" sz="2600" b="1" dirty="0">
                <a:solidFill>
                  <a:srgbClr val="0000FF"/>
                </a:solidFill>
                <a:latin typeface="Comic Sans MS" panose="030F0702030302020204" pitchFamily="66" charset="0"/>
                <a:ea typeface="Times New Roman"/>
                <a:cs typeface="Times New Roman"/>
              </a:rPr>
              <a:t>, </a:t>
            </a:r>
            <a:r>
              <a:rPr lang="sl-SI" sz="2600" b="1" dirty="0">
                <a:solidFill>
                  <a:srgbClr val="00B050"/>
                </a:solidFill>
                <a:latin typeface="Comic Sans MS" panose="030F0702030302020204" pitchFamily="66" charset="0"/>
                <a:ea typeface="Times New Roman"/>
                <a:cs typeface="Times New Roman"/>
              </a:rPr>
              <a:t>položaj nameščenih naprav</a:t>
            </a:r>
            <a:r>
              <a:rPr lang="sl-SI" sz="2600" b="1" dirty="0">
                <a:solidFill>
                  <a:srgbClr val="0000FF"/>
                </a:solidFill>
                <a:latin typeface="Comic Sans MS" panose="030F0702030302020204" pitchFamily="66" charset="0"/>
                <a:ea typeface="Times New Roman"/>
                <a:cs typeface="Times New Roman"/>
              </a:rPr>
              <a:t>, opreme in sredstev za gašenje </a:t>
            </a:r>
            <a:r>
              <a:rPr lang="sl-SI" sz="2600" b="1" dirty="0">
                <a:solidFill>
                  <a:srgbClr val="00B050"/>
                </a:solidFill>
                <a:latin typeface="Comic Sans MS" panose="030F0702030302020204" pitchFamily="66" charset="0"/>
                <a:ea typeface="Times New Roman"/>
                <a:cs typeface="Times New Roman"/>
              </a:rPr>
              <a:t>ter</a:t>
            </a:r>
            <a:r>
              <a:rPr lang="sl-SI" sz="2600" b="1" dirty="0">
                <a:solidFill>
                  <a:srgbClr val="0000FF"/>
                </a:solidFill>
                <a:latin typeface="Comic Sans MS" panose="030F0702030302020204" pitchFamily="66" charset="0"/>
                <a:ea typeface="Times New Roman"/>
                <a:cs typeface="Times New Roman"/>
              </a:rPr>
              <a:t> </a:t>
            </a:r>
            <a:r>
              <a:rPr lang="sl-SI" sz="2600" b="1" dirty="0">
                <a:solidFill>
                  <a:srgbClr val="C00000"/>
                </a:solidFill>
                <a:latin typeface="Comic Sans MS" panose="030F0702030302020204" pitchFamily="66" charset="0"/>
                <a:ea typeface="Times New Roman"/>
                <a:cs typeface="Times New Roman"/>
              </a:rPr>
              <a:t>ročnih javljalnikov požara</a:t>
            </a:r>
            <a:r>
              <a:rPr lang="sl-SI" sz="2600" b="1" dirty="0">
                <a:solidFill>
                  <a:srgbClr val="0000FF"/>
                </a:solidFill>
                <a:latin typeface="Comic Sans MS" panose="030F0702030302020204" pitchFamily="66" charset="0"/>
                <a:ea typeface="Times New Roman"/>
                <a:cs typeface="Times New Roman"/>
              </a:rPr>
              <a:t>. </a:t>
            </a: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pic>
        <p:nvPicPr>
          <p:cNvPr id="1025" name="Picture 2" descr="nart_evakuacij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406" y="4167954"/>
            <a:ext cx="6996951" cy="254827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2143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l-SI" altLang="sl-SI"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18771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107504" y="125708"/>
            <a:ext cx="8856984" cy="63832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115000"/>
              </a:lnSpc>
              <a:spcAft>
                <a:spcPts val="1000"/>
              </a:spcAft>
            </a:pPr>
            <a:r>
              <a:rPr lang="sl-SI" sz="3200" b="1" dirty="0">
                <a:solidFill>
                  <a:srgbClr val="0000FF"/>
                </a:solidFill>
                <a:latin typeface="Comic Sans MS" panose="030F0702030302020204" pitchFamily="66" charset="0"/>
                <a:ea typeface="Times New Roman"/>
                <a:cs typeface="Times New Roman"/>
              </a:rPr>
              <a:t>SPLOŠNI NAPOTKI MED EVAKUACIJO</a:t>
            </a:r>
          </a:p>
          <a:p>
            <a:pPr algn="just">
              <a:lnSpc>
                <a:spcPct val="115000"/>
              </a:lnSpc>
              <a:spcAft>
                <a:spcPts val="1000"/>
              </a:spcAft>
            </a:pPr>
            <a:endParaRPr lang="sl-SI" sz="1600" b="1" dirty="0" smtClean="0">
              <a:latin typeface="Comic Sans MS" panose="030F0702030302020204" pitchFamily="66" charset="0"/>
              <a:ea typeface="Times New Roman"/>
              <a:cs typeface="Times New Roman"/>
            </a:endParaRPr>
          </a:p>
          <a:p>
            <a:pPr marL="342900" indent="-342900" algn="just">
              <a:lnSpc>
                <a:spcPct val="115000"/>
              </a:lnSpc>
              <a:spcAft>
                <a:spcPts val="1000"/>
              </a:spcAft>
              <a:buFont typeface="Wingdings" panose="05000000000000000000" pitchFamily="2" charset="2"/>
              <a:buChar char="ü"/>
            </a:pPr>
            <a:r>
              <a:rPr lang="sl-SI" sz="2400" b="1" dirty="0" smtClean="0">
                <a:solidFill>
                  <a:srgbClr val="CC00FF"/>
                </a:solidFill>
                <a:latin typeface="Comic Sans MS" panose="030F0702030302020204" pitchFamily="66" charset="0"/>
                <a:ea typeface="Times New Roman"/>
                <a:cs typeface="Times New Roman"/>
              </a:rPr>
              <a:t>Če v objektu </a:t>
            </a:r>
            <a:r>
              <a:rPr lang="sl-SI" sz="2400" b="1" dirty="0">
                <a:solidFill>
                  <a:srgbClr val="CC00FF"/>
                </a:solidFill>
                <a:latin typeface="Comic Sans MS" panose="030F0702030302020204" pitchFamily="66" charset="0"/>
                <a:ea typeface="Times New Roman"/>
                <a:cs typeface="Times New Roman"/>
              </a:rPr>
              <a:t>oz. poslovnem prostoru </a:t>
            </a:r>
            <a:r>
              <a:rPr lang="sl-SI" sz="2400" b="1" dirty="0" smtClean="0">
                <a:solidFill>
                  <a:srgbClr val="CC00FF"/>
                </a:solidFill>
                <a:latin typeface="Comic Sans MS" panose="030F0702030302020204" pitchFamily="66" charset="0"/>
                <a:ea typeface="Times New Roman"/>
                <a:cs typeface="Times New Roman"/>
              </a:rPr>
              <a:t>pride </a:t>
            </a:r>
            <a:r>
              <a:rPr lang="sl-SI" sz="2400" b="1" dirty="0">
                <a:solidFill>
                  <a:srgbClr val="CC00FF"/>
                </a:solidFill>
                <a:latin typeface="Comic Sans MS" panose="030F0702030302020204" pitchFamily="66" charset="0"/>
                <a:ea typeface="Times New Roman"/>
                <a:cs typeface="Times New Roman"/>
              </a:rPr>
              <a:t>do požara, ki ga ne moremo omejiti ali pogasiti s priročnimi gasilnimi sredstvi, </a:t>
            </a:r>
            <a:r>
              <a:rPr lang="sl-SI" sz="2400" b="1" dirty="0" smtClean="0">
                <a:solidFill>
                  <a:srgbClr val="CC00FF"/>
                </a:solidFill>
                <a:latin typeface="Comic Sans MS" panose="030F0702030302020204" pitchFamily="66" charset="0"/>
                <a:ea typeface="Times New Roman"/>
                <a:cs typeface="Times New Roman"/>
              </a:rPr>
              <a:t>moramo se čim </a:t>
            </a:r>
            <a:r>
              <a:rPr lang="sl-SI" sz="2400" b="1" dirty="0">
                <a:solidFill>
                  <a:srgbClr val="CC00FF"/>
                </a:solidFill>
                <a:latin typeface="Comic Sans MS" panose="030F0702030302020204" pitchFamily="66" charset="0"/>
                <a:ea typeface="Times New Roman"/>
                <a:cs typeface="Times New Roman"/>
              </a:rPr>
              <a:t>prej po varni poti </a:t>
            </a:r>
            <a:r>
              <a:rPr lang="sl-SI" sz="2400" b="1" dirty="0" smtClean="0">
                <a:solidFill>
                  <a:srgbClr val="CC00FF"/>
                </a:solidFill>
                <a:latin typeface="Comic Sans MS" panose="030F0702030302020204" pitchFamily="66" charset="0"/>
                <a:ea typeface="Times New Roman"/>
                <a:cs typeface="Times New Roman"/>
              </a:rPr>
              <a:t>umakniti </a:t>
            </a:r>
            <a:r>
              <a:rPr lang="sl-SI" sz="2400" b="1" dirty="0">
                <a:solidFill>
                  <a:srgbClr val="CC00FF"/>
                </a:solidFill>
                <a:latin typeface="Comic Sans MS" panose="030F0702030302020204" pitchFamily="66" charset="0"/>
                <a:ea typeface="Times New Roman"/>
                <a:cs typeface="Times New Roman"/>
              </a:rPr>
              <a:t>iz prostora in se zbrati na zbirnem mestu. </a:t>
            </a:r>
            <a:endParaRPr lang="sl-SI" sz="2400" b="1" dirty="0" smtClean="0">
              <a:solidFill>
                <a:srgbClr val="CC00FF"/>
              </a:solidFill>
              <a:latin typeface="Comic Sans MS" panose="030F0702030302020204" pitchFamily="66" charset="0"/>
              <a:ea typeface="Times New Roman"/>
              <a:cs typeface="Times New Roman"/>
            </a:endParaRPr>
          </a:p>
          <a:p>
            <a:pPr marL="342900" indent="-342900" algn="just">
              <a:lnSpc>
                <a:spcPct val="115000"/>
              </a:lnSpc>
              <a:spcAft>
                <a:spcPts val="1000"/>
              </a:spcAft>
              <a:buFont typeface="Wingdings" panose="05000000000000000000" pitchFamily="2" charset="2"/>
              <a:buChar char="ü"/>
            </a:pPr>
            <a:r>
              <a:rPr lang="sl-SI" sz="2400" b="1" dirty="0" smtClean="0">
                <a:solidFill>
                  <a:srgbClr val="0000FF"/>
                </a:solidFill>
                <a:latin typeface="Comic Sans MS" panose="030F0702030302020204" pitchFamily="66" charset="0"/>
                <a:ea typeface="Times New Roman"/>
                <a:cs typeface="Times New Roman"/>
              </a:rPr>
              <a:t>Zaposleni </a:t>
            </a:r>
            <a:r>
              <a:rPr lang="sl-SI" sz="2400" b="1" dirty="0">
                <a:solidFill>
                  <a:srgbClr val="0000FF"/>
                </a:solidFill>
                <a:latin typeface="Comic Sans MS" panose="030F0702030302020204" pitchFamily="66" charset="0"/>
                <a:ea typeface="Times New Roman"/>
                <a:cs typeface="Times New Roman"/>
              </a:rPr>
              <a:t>pomagajo bolnim in onemoglim osebam na prosto.</a:t>
            </a:r>
          </a:p>
          <a:p>
            <a:pPr marL="342900" indent="-342900" algn="just">
              <a:lnSpc>
                <a:spcPct val="115000"/>
              </a:lnSpc>
              <a:spcAft>
                <a:spcPts val="1000"/>
              </a:spcAft>
              <a:buFont typeface="Wingdings" panose="05000000000000000000" pitchFamily="2" charset="2"/>
              <a:buChar char="ü"/>
            </a:pPr>
            <a:r>
              <a:rPr lang="sl-SI" sz="2400" b="1" dirty="0" smtClean="0">
                <a:latin typeface="Comic Sans MS" panose="030F0702030302020204" pitchFamily="66" charset="0"/>
                <a:ea typeface="Times New Roman"/>
                <a:cs typeface="Times New Roman"/>
              </a:rPr>
              <a:t>Preden </a:t>
            </a:r>
            <a:r>
              <a:rPr lang="sl-SI" sz="2400" b="1" dirty="0">
                <a:latin typeface="Comic Sans MS" panose="030F0702030302020204" pitchFamily="66" charset="0"/>
                <a:ea typeface="Times New Roman"/>
                <a:cs typeface="Times New Roman"/>
              </a:rPr>
              <a:t>odpremo vrata preverimo, če so topla. </a:t>
            </a:r>
            <a:endParaRPr lang="sl-SI" sz="2400" b="1" dirty="0" smtClean="0">
              <a:latin typeface="Comic Sans MS" panose="030F0702030302020204" pitchFamily="66" charset="0"/>
              <a:ea typeface="Times New Roman"/>
              <a:cs typeface="Times New Roman"/>
            </a:endParaRPr>
          </a:p>
          <a:p>
            <a:pPr marL="342900" indent="-342900" algn="just">
              <a:lnSpc>
                <a:spcPct val="115000"/>
              </a:lnSpc>
              <a:spcAft>
                <a:spcPts val="1000"/>
              </a:spcAft>
              <a:buFont typeface="Wingdings" panose="05000000000000000000" pitchFamily="2" charset="2"/>
              <a:buChar char="ü"/>
            </a:pPr>
            <a:r>
              <a:rPr lang="sl-SI" sz="2400" b="1" dirty="0" smtClean="0">
                <a:solidFill>
                  <a:srgbClr val="C00000"/>
                </a:solidFill>
                <a:latin typeface="Comic Sans MS" panose="030F0702030302020204" pitchFamily="66" charset="0"/>
                <a:ea typeface="Times New Roman"/>
                <a:cs typeface="Times New Roman"/>
              </a:rPr>
              <a:t>Če so topla jih </a:t>
            </a:r>
            <a:r>
              <a:rPr lang="sl-SI" sz="2400" b="1" dirty="0">
                <a:solidFill>
                  <a:srgbClr val="C00000"/>
                </a:solidFill>
                <a:latin typeface="Comic Sans MS" panose="030F0702030302020204" pitchFamily="66" charset="0"/>
                <a:ea typeface="Times New Roman"/>
                <a:cs typeface="Times New Roman"/>
              </a:rPr>
              <a:t>ne odpiramo, saj je na drugi strani verjetno požar. </a:t>
            </a:r>
            <a:endParaRPr lang="sl-SI" sz="2400" b="1" dirty="0" smtClean="0">
              <a:solidFill>
                <a:srgbClr val="C00000"/>
              </a:solidFill>
              <a:latin typeface="Comic Sans MS" panose="030F0702030302020204" pitchFamily="66" charset="0"/>
              <a:ea typeface="Times New Roman"/>
              <a:cs typeface="Times New Roman"/>
            </a:endParaRPr>
          </a:p>
          <a:p>
            <a:pPr marL="342900" indent="-342900" algn="just">
              <a:lnSpc>
                <a:spcPct val="115000"/>
              </a:lnSpc>
              <a:spcAft>
                <a:spcPts val="1000"/>
              </a:spcAft>
              <a:buFont typeface="Wingdings" panose="05000000000000000000" pitchFamily="2" charset="2"/>
              <a:buChar char="ü"/>
            </a:pPr>
            <a:r>
              <a:rPr lang="sl-SI" sz="2400" b="1" dirty="0" smtClean="0">
                <a:latin typeface="Comic Sans MS" panose="030F0702030302020204" pitchFamily="66" charset="0"/>
                <a:ea typeface="Times New Roman"/>
                <a:cs typeface="Times New Roman"/>
              </a:rPr>
              <a:t>Poiščemo </a:t>
            </a:r>
            <a:r>
              <a:rPr lang="sl-SI" sz="2400" b="1" dirty="0">
                <a:latin typeface="Comic Sans MS" panose="030F0702030302020204" pitchFamily="66" charset="0"/>
                <a:ea typeface="Times New Roman"/>
                <a:cs typeface="Times New Roman"/>
              </a:rPr>
              <a:t>drugo pot za varen umik, če smo v pritličju, se lahko evakuiramo tudi skozi okno. </a:t>
            </a:r>
            <a:endParaRPr lang="sl-SI" sz="1600" dirty="0">
              <a:ea typeface="Times New Roman"/>
              <a:cs typeface="Times New Roman"/>
            </a:endParaRPr>
          </a:p>
        </p:txBody>
      </p:sp>
    </p:spTree>
    <p:extLst>
      <p:ext uri="{BB962C8B-B14F-4D97-AF65-F5344CB8AC3E}">
        <p14:creationId xmlns:p14="http://schemas.microsoft.com/office/powerpoint/2010/main" val="4239036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179512" y="202876"/>
            <a:ext cx="8712968" cy="339272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115000"/>
              </a:lnSpc>
              <a:spcAft>
                <a:spcPts val="1000"/>
              </a:spcAft>
            </a:pPr>
            <a:r>
              <a:rPr lang="sl-SI" sz="3200" b="1" kern="1800" dirty="0">
                <a:solidFill>
                  <a:srgbClr val="CC00FF"/>
                </a:solidFill>
                <a:latin typeface="Comic Sans MS" panose="030F0702030302020204" pitchFamily="66" charset="0"/>
                <a:ea typeface="Times New Roman"/>
                <a:cs typeface="Times New Roman"/>
              </a:rPr>
              <a:t>EVAKUACIJA V PRIMERU POŽARA</a:t>
            </a:r>
            <a:endParaRPr lang="sl-SI" sz="3200" dirty="0">
              <a:solidFill>
                <a:srgbClr val="CC00FF"/>
              </a:solidFill>
              <a:latin typeface="Comic Sans MS" panose="030F0702030302020204" pitchFamily="66" charset="0"/>
              <a:ea typeface="Times New Roman"/>
              <a:cs typeface="Times New Roman"/>
            </a:endParaRPr>
          </a:p>
          <a:p>
            <a:pPr>
              <a:lnSpc>
                <a:spcPct val="115000"/>
              </a:lnSpc>
              <a:spcAft>
                <a:spcPts val="1000"/>
              </a:spcAft>
            </a:pPr>
            <a:r>
              <a:rPr lang="sl-SI" dirty="0">
                <a:latin typeface="Comic Sans MS" panose="030F0702030302020204" pitchFamily="66" charset="0"/>
                <a:ea typeface="Times New Roman"/>
                <a:cs typeface="Times New Roman"/>
              </a:rPr>
              <a:t> </a:t>
            </a:r>
            <a:r>
              <a:rPr lang="sl-SI" dirty="0">
                <a:solidFill>
                  <a:schemeClr val="tx1"/>
                </a:solidFill>
                <a:latin typeface="Comic Sans MS" panose="030F0702030302020204" pitchFamily="66" charset="0"/>
                <a:ea typeface="Times New Roman"/>
                <a:cs typeface="Times New Roman"/>
              </a:rPr>
              <a:t> </a:t>
            </a:r>
            <a:r>
              <a:rPr lang="sl-SI" sz="2800" b="1" dirty="0">
                <a:solidFill>
                  <a:schemeClr val="tx1"/>
                </a:solidFill>
                <a:latin typeface="Comic Sans MS" panose="030F0702030302020204" pitchFamily="66" charset="0"/>
                <a:ea typeface="Times New Roman"/>
                <a:cs typeface="Times New Roman"/>
              </a:rPr>
              <a:t>KAJ JE EVAKUACIJA</a:t>
            </a:r>
            <a:r>
              <a:rPr lang="sl-SI" sz="2800" b="1" dirty="0" smtClean="0">
                <a:solidFill>
                  <a:schemeClr val="tx1"/>
                </a:solidFill>
                <a:latin typeface="Comic Sans MS" panose="030F0702030302020204" pitchFamily="66" charset="0"/>
                <a:ea typeface="Times New Roman"/>
                <a:cs typeface="Times New Roman"/>
              </a:rPr>
              <a:t>?</a:t>
            </a:r>
          </a:p>
          <a:p>
            <a:pPr algn="just">
              <a:lnSpc>
                <a:spcPct val="115000"/>
              </a:lnSpc>
              <a:spcAft>
                <a:spcPts val="1000"/>
              </a:spcAft>
            </a:pPr>
            <a:r>
              <a:rPr lang="sl-SI" sz="2800" b="1" dirty="0" smtClean="0">
                <a:solidFill>
                  <a:srgbClr val="0000FF"/>
                </a:solidFill>
                <a:latin typeface="Comic Sans MS" panose="030F0702030302020204" pitchFamily="66" charset="0"/>
                <a:ea typeface="Times New Roman"/>
                <a:cs typeface="Times New Roman"/>
              </a:rPr>
              <a:t>Evakuacija </a:t>
            </a:r>
            <a:r>
              <a:rPr lang="sl-SI" sz="2800" b="1" dirty="0">
                <a:solidFill>
                  <a:srgbClr val="0000FF"/>
                </a:solidFill>
                <a:latin typeface="Comic Sans MS" panose="030F0702030302020204" pitchFamily="66" charset="0"/>
                <a:ea typeface="Times New Roman"/>
                <a:cs typeface="Times New Roman"/>
              </a:rPr>
              <a:t>je umik iz objekta na varno. Umikamo se po najhitrejši varni poti na zbirno mesto. Poteka po evakuacijski poti, ki je narisana v načrtu evakuacije. </a:t>
            </a:r>
          </a:p>
        </p:txBody>
      </p:sp>
      <p:pic>
        <p:nvPicPr>
          <p:cNvPr id="4" name="Picture 1" descr="evakuacija.gif"/>
          <p:cNvPicPr/>
          <p:nvPr/>
        </p:nvPicPr>
        <p:blipFill>
          <a:blip r:embed="rId3" cstate="print"/>
          <a:srcRect/>
          <a:stretch>
            <a:fillRect/>
          </a:stretch>
        </p:blipFill>
        <p:spPr bwMode="auto">
          <a:xfrm>
            <a:off x="5070589" y="3684692"/>
            <a:ext cx="3816424" cy="3096344"/>
          </a:xfrm>
          <a:prstGeom prst="rect">
            <a:avLst/>
          </a:prstGeom>
          <a:noFill/>
          <a:ln w="9525">
            <a:noFill/>
            <a:miter lim="800000"/>
            <a:headEnd/>
            <a:tailEnd/>
          </a:ln>
        </p:spPr>
      </p:pic>
      <p:sp>
        <p:nvSpPr>
          <p:cNvPr id="3" name="Pravokotnik 2"/>
          <p:cNvSpPr/>
          <p:nvPr/>
        </p:nvSpPr>
        <p:spPr>
          <a:xfrm>
            <a:off x="179512" y="3717032"/>
            <a:ext cx="4932040" cy="306545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lgn="just">
              <a:lnSpc>
                <a:spcPct val="115000"/>
              </a:lnSpc>
              <a:spcAft>
                <a:spcPts val="1000"/>
              </a:spcAft>
            </a:pPr>
            <a:r>
              <a:rPr lang="sl-SI" sz="2800" b="1" dirty="0">
                <a:solidFill>
                  <a:srgbClr val="008000"/>
                </a:solidFill>
                <a:latin typeface="Comic Sans MS" panose="030F0702030302020204" pitchFamily="66" charset="0"/>
                <a:ea typeface="Times New Roman"/>
                <a:cs typeface="Times New Roman"/>
              </a:rPr>
              <a:t>Evakuacijska pot je označena z znaki, ki kažejo smer evakuacije do zbirnega mesta izven objekta, ki je prav tako označeno. </a:t>
            </a:r>
          </a:p>
        </p:txBody>
      </p:sp>
    </p:spTree>
    <p:extLst>
      <p:ext uri="{BB962C8B-B14F-4D97-AF65-F5344CB8AC3E}">
        <p14:creationId xmlns:p14="http://schemas.microsoft.com/office/powerpoint/2010/main" val="150436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539552" y="2852936"/>
            <a:ext cx="8208912" cy="115416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15000"/>
              </a:lnSpc>
              <a:spcAft>
                <a:spcPts val="1000"/>
              </a:spcAft>
            </a:pPr>
            <a:r>
              <a:rPr lang="sl-SI" sz="2000" b="1" dirty="0" smtClean="0">
                <a:latin typeface="Comic Sans MS" panose="030F0702030302020204" pitchFamily="66" charset="0"/>
                <a:ea typeface="Times New Roman"/>
                <a:cs typeface="Times New Roman"/>
              </a:rPr>
              <a:t>Če </a:t>
            </a:r>
            <a:r>
              <a:rPr lang="sl-SI" sz="2000" b="1" dirty="0">
                <a:latin typeface="Comic Sans MS" panose="030F0702030302020204" pitchFamily="66" charset="0"/>
                <a:ea typeface="Times New Roman"/>
                <a:cs typeface="Times New Roman"/>
              </a:rPr>
              <a:t>je v prostoru veliko dima se sklonimo oziroma plazimo po tleh, ker je tam zrak čistejši. Usta in nos si pokrijemo z vlažnim robčkom ali krpo. </a:t>
            </a:r>
          </a:p>
        </p:txBody>
      </p:sp>
      <p:pic>
        <p:nvPicPr>
          <p:cNvPr id="3" name="Picture 4" descr="napotek2.gif"/>
          <p:cNvPicPr/>
          <p:nvPr/>
        </p:nvPicPr>
        <p:blipFill>
          <a:blip r:embed="rId3" cstate="print"/>
          <a:srcRect/>
          <a:stretch>
            <a:fillRect/>
          </a:stretch>
        </p:blipFill>
        <p:spPr bwMode="auto">
          <a:xfrm>
            <a:off x="2806477" y="4149080"/>
            <a:ext cx="3790950" cy="180022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Pravokotnik 3"/>
          <p:cNvSpPr/>
          <p:nvPr/>
        </p:nvSpPr>
        <p:spPr>
          <a:xfrm>
            <a:off x="539552" y="6057780"/>
            <a:ext cx="8208912" cy="80021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lnSpc>
                <a:spcPct val="115000"/>
              </a:lnSpc>
              <a:spcAft>
                <a:spcPts val="1000"/>
              </a:spcAft>
            </a:pPr>
            <a:r>
              <a:rPr lang="sl-SI" sz="2000" b="1" dirty="0" smtClean="0">
                <a:latin typeface="Comic Sans MS" panose="030F0702030302020204" pitchFamily="66" charset="0"/>
                <a:ea typeface="Times New Roman"/>
                <a:cs typeface="Times New Roman"/>
              </a:rPr>
              <a:t>Izhod </a:t>
            </a:r>
            <a:r>
              <a:rPr lang="sl-SI" sz="2000" b="1" dirty="0">
                <a:latin typeface="Comic Sans MS" panose="030F0702030302020204" pitchFamily="66" charset="0"/>
                <a:ea typeface="Times New Roman"/>
                <a:cs typeface="Times New Roman"/>
              </a:rPr>
              <a:t>iz zadimljenega prostora lažje najdemo, če se gibamo ob stenah. </a:t>
            </a:r>
          </a:p>
        </p:txBody>
      </p:sp>
      <p:pic>
        <p:nvPicPr>
          <p:cNvPr id="5" name="Picture 3" descr="napotek1.gif"/>
          <p:cNvPicPr/>
          <p:nvPr/>
        </p:nvPicPr>
        <p:blipFill>
          <a:blip r:embed="rId4" cstate="print"/>
          <a:srcRect/>
          <a:stretch>
            <a:fillRect/>
          </a:stretch>
        </p:blipFill>
        <p:spPr bwMode="auto">
          <a:xfrm>
            <a:off x="2500908" y="980728"/>
            <a:ext cx="4343400" cy="18288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Rectangle 5"/>
          <p:cNvSpPr/>
          <p:nvPr/>
        </p:nvSpPr>
        <p:spPr>
          <a:xfrm>
            <a:off x="539552" y="116632"/>
            <a:ext cx="8208912" cy="80021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115000"/>
              </a:lnSpc>
              <a:spcAft>
                <a:spcPts val="1000"/>
              </a:spcAft>
            </a:pPr>
            <a:r>
              <a:rPr lang="sl-SI" sz="2000" b="1" dirty="0">
                <a:latin typeface="Comic Sans MS" panose="030F0702030302020204" pitchFamily="66" charset="0"/>
              </a:rPr>
              <a:t>Nikoli se ne vračamo v prostor po dokumente in druge vredne predmete. </a:t>
            </a:r>
          </a:p>
        </p:txBody>
      </p:sp>
    </p:spTree>
    <p:extLst>
      <p:ext uri="{BB962C8B-B14F-4D97-AF65-F5344CB8AC3E}">
        <p14:creationId xmlns:p14="http://schemas.microsoft.com/office/powerpoint/2010/main" val="4254819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249213" y="116632"/>
            <a:ext cx="8712968" cy="648485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115000"/>
              </a:lnSpc>
              <a:spcAft>
                <a:spcPts val="1000"/>
              </a:spcAft>
            </a:pPr>
            <a:r>
              <a:rPr lang="sl-SI" sz="2800" dirty="0">
                <a:latin typeface="Times New Roman"/>
                <a:ea typeface="Times New Roman"/>
                <a:cs typeface="Times New Roman"/>
              </a:rPr>
              <a:t> </a:t>
            </a:r>
            <a:r>
              <a:rPr lang="sl-SI" sz="2800" dirty="0">
                <a:solidFill>
                  <a:srgbClr val="0000FF"/>
                </a:solidFill>
                <a:latin typeface="Times New Roman"/>
                <a:ea typeface="Times New Roman"/>
                <a:cs typeface="Times New Roman"/>
              </a:rPr>
              <a:t> </a:t>
            </a:r>
            <a:r>
              <a:rPr lang="sl-SI" sz="2800" b="1" dirty="0">
                <a:solidFill>
                  <a:srgbClr val="0000FF"/>
                </a:solidFill>
                <a:latin typeface="Comic Sans MS" panose="030F0702030302020204" pitchFamily="66" charset="0"/>
                <a:ea typeface="Times New Roman"/>
                <a:cs typeface="Times New Roman"/>
              </a:rPr>
              <a:t>KAKO UKREPATI, ČE JE EVAKUACIJSKA POT BLOKIRANA</a:t>
            </a:r>
          </a:p>
          <a:p>
            <a:pPr algn="just">
              <a:lnSpc>
                <a:spcPct val="115000"/>
              </a:lnSpc>
              <a:spcAft>
                <a:spcPts val="1000"/>
              </a:spcAft>
            </a:pPr>
            <a:r>
              <a:rPr lang="sl-SI" sz="2400" b="1" dirty="0" smtClean="0">
                <a:solidFill>
                  <a:srgbClr val="C00000"/>
                </a:solidFill>
                <a:latin typeface="Comic Sans MS" panose="030F0702030302020204" pitchFamily="66" charset="0"/>
                <a:ea typeface="Times New Roman"/>
                <a:cs typeface="Times New Roman"/>
              </a:rPr>
              <a:t>Če </a:t>
            </a:r>
            <a:r>
              <a:rPr lang="sl-SI" sz="2400" b="1" dirty="0">
                <a:solidFill>
                  <a:srgbClr val="C00000"/>
                </a:solidFill>
                <a:latin typeface="Comic Sans MS" panose="030F0702030302020204" pitchFamily="66" charset="0"/>
                <a:ea typeface="Times New Roman"/>
                <a:cs typeface="Times New Roman"/>
              </a:rPr>
              <a:t>prostora ne moremo zapustiti, čim prej pokličemo številko 112. </a:t>
            </a:r>
            <a:endParaRPr lang="sl-SI" sz="2400" b="1" dirty="0" smtClean="0">
              <a:solidFill>
                <a:srgbClr val="C00000"/>
              </a:solidFill>
              <a:latin typeface="Comic Sans MS" panose="030F0702030302020204" pitchFamily="66" charset="0"/>
              <a:ea typeface="Times New Roman"/>
              <a:cs typeface="Times New Roman"/>
            </a:endParaRPr>
          </a:p>
          <a:p>
            <a:pPr algn="just">
              <a:lnSpc>
                <a:spcPct val="115000"/>
              </a:lnSpc>
              <a:spcAft>
                <a:spcPts val="1000"/>
              </a:spcAft>
            </a:pPr>
            <a:r>
              <a:rPr lang="sl-SI" sz="2400" b="1" dirty="0" smtClean="0">
                <a:solidFill>
                  <a:srgbClr val="0000FF"/>
                </a:solidFill>
                <a:latin typeface="Comic Sans MS" panose="030F0702030302020204" pitchFamily="66" charset="0"/>
                <a:ea typeface="Times New Roman"/>
                <a:cs typeface="Times New Roman"/>
              </a:rPr>
              <a:t>Odpremo </a:t>
            </a:r>
            <a:r>
              <a:rPr lang="sl-SI" sz="2400" b="1" dirty="0">
                <a:solidFill>
                  <a:srgbClr val="0000FF"/>
                </a:solidFill>
                <a:latin typeface="Comic Sans MS" panose="030F0702030302020204" pitchFamily="66" charset="0"/>
                <a:ea typeface="Times New Roman"/>
                <a:cs typeface="Times New Roman"/>
              </a:rPr>
              <a:t>okno, da nas bodo gasilci lažje opazili in da omogočimo dotok svežega zraka v prostor. </a:t>
            </a:r>
            <a:endParaRPr lang="sl-SI" sz="2400" b="1" dirty="0" smtClean="0">
              <a:solidFill>
                <a:srgbClr val="0000FF"/>
              </a:solidFill>
              <a:latin typeface="Comic Sans MS" panose="030F0702030302020204" pitchFamily="66" charset="0"/>
              <a:ea typeface="Times New Roman"/>
              <a:cs typeface="Times New Roman"/>
            </a:endParaRPr>
          </a:p>
          <a:p>
            <a:pPr algn="just">
              <a:lnSpc>
                <a:spcPct val="115000"/>
              </a:lnSpc>
              <a:spcAft>
                <a:spcPts val="1000"/>
              </a:spcAft>
            </a:pPr>
            <a:r>
              <a:rPr lang="sl-SI" sz="2400" b="1" dirty="0" smtClean="0">
                <a:solidFill>
                  <a:srgbClr val="CC00FF"/>
                </a:solidFill>
                <a:latin typeface="Comic Sans MS" panose="030F0702030302020204" pitchFamily="66" charset="0"/>
                <a:ea typeface="Times New Roman"/>
                <a:cs typeface="Times New Roman"/>
              </a:rPr>
              <a:t>Če </a:t>
            </a:r>
            <a:r>
              <a:rPr lang="sl-SI" sz="2400" b="1" dirty="0">
                <a:solidFill>
                  <a:srgbClr val="CC00FF"/>
                </a:solidFill>
                <a:latin typeface="Comic Sans MS" panose="030F0702030302020204" pitchFamily="66" charset="0"/>
                <a:ea typeface="Times New Roman"/>
                <a:cs typeface="Times New Roman"/>
              </a:rPr>
              <a:t>se dim širi v prostor skozi odprtine na vratih, jih skušamo zamašiti z vlažnimi brisačami ali drugim </a:t>
            </a:r>
            <a:r>
              <a:rPr lang="sl-SI" sz="2400" b="1" dirty="0" smtClean="0">
                <a:solidFill>
                  <a:srgbClr val="CC00FF"/>
                </a:solidFill>
                <a:latin typeface="Comic Sans MS" panose="030F0702030302020204" pitchFamily="66" charset="0"/>
                <a:ea typeface="Times New Roman"/>
                <a:cs typeface="Times New Roman"/>
              </a:rPr>
              <a:t>blagom. </a:t>
            </a:r>
            <a:endParaRPr lang="sl-SI" sz="2400" b="1" dirty="0" smtClean="0">
              <a:latin typeface="Comic Sans MS" panose="030F0702030302020204" pitchFamily="66" charset="0"/>
              <a:ea typeface="Times New Roman"/>
              <a:cs typeface="Times New Roman"/>
            </a:endParaRPr>
          </a:p>
          <a:p>
            <a:pPr marL="285750" indent="-285750">
              <a:lnSpc>
                <a:spcPct val="115000"/>
              </a:lnSpc>
              <a:spcAft>
                <a:spcPts val="1000"/>
              </a:spcAft>
              <a:buFontTx/>
              <a:buChar char="-"/>
            </a:pPr>
            <a:endParaRPr lang="sl-SI" sz="1600" dirty="0">
              <a:latin typeface="Times New Roman"/>
              <a:ea typeface="Times New Roman"/>
              <a:cs typeface="Times New Roman"/>
            </a:endParaRPr>
          </a:p>
          <a:p>
            <a:pPr marL="285750" indent="-285750">
              <a:lnSpc>
                <a:spcPct val="115000"/>
              </a:lnSpc>
              <a:spcAft>
                <a:spcPts val="1000"/>
              </a:spcAft>
              <a:buFontTx/>
              <a:buChar char="-"/>
            </a:pPr>
            <a:endParaRPr lang="sl-SI" sz="1600" dirty="0" smtClean="0">
              <a:latin typeface="Times New Roman"/>
              <a:ea typeface="Times New Roman"/>
              <a:cs typeface="Times New Roman"/>
            </a:endParaRPr>
          </a:p>
          <a:p>
            <a:pPr marL="285750" indent="-285750">
              <a:lnSpc>
                <a:spcPct val="115000"/>
              </a:lnSpc>
              <a:spcAft>
                <a:spcPts val="1000"/>
              </a:spcAft>
              <a:buFontTx/>
              <a:buChar char="-"/>
            </a:pPr>
            <a:endParaRPr lang="sl-SI" sz="1600" dirty="0" smtClean="0">
              <a:ea typeface="Times New Roman"/>
              <a:cs typeface="Times New Roman"/>
            </a:endParaRPr>
          </a:p>
          <a:p>
            <a:pPr marL="285750" indent="-285750">
              <a:lnSpc>
                <a:spcPct val="115000"/>
              </a:lnSpc>
              <a:spcAft>
                <a:spcPts val="1000"/>
              </a:spcAft>
              <a:buFontTx/>
              <a:buChar char="-"/>
            </a:pPr>
            <a:endParaRPr lang="sl-SI" sz="1600" dirty="0" smtClean="0">
              <a:ea typeface="Times New Roman"/>
              <a:cs typeface="Times New Roman"/>
            </a:endParaRPr>
          </a:p>
          <a:p>
            <a:pPr marL="285750" indent="-285750">
              <a:lnSpc>
                <a:spcPct val="115000"/>
              </a:lnSpc>
              <a:spcAft>
                <a:spcPts val="1000"/>
              </a:spcAft>
              <a:buFontTx/>
              <a:buChar char="-"/>
            </a:pPr>
            <a:endParaRPr lang="sl-SI" sz="1600" dirty="0">
              <a:ea typeface="Times New Roman"/>
              <a:cs typeface="Times New Roman"/>
            </a:endParaRPr>
          </a:p>
          <a:p>
            <a:pPr marL="285750" indent="-285750">
              <a:lnSpc>
                <a:spcPct val="115000"/>
              </a:lnSpc>
              <a:spcAft>
                <a:spcPts val="1000"/>
              </a:spcAft>
              <a:buFontTx/>
              <a:buChar char="-"/>
            </a:pPr>
            <a:endParaRPr lang="sl-SI" sz="1600" dirty="0">
              <a:ea typeface="Times New Roman"/>
              <a:cs typeface="Times New Roman"/>
            </a:endParaRPr>
          </a:p>
        </p:txBody>
      </p:sp>
      <p:pic>
        <p:nvPicPr>
          <p:cNvPr id="4" name="Picture 5" descr="napotki3.gif"/>
          <p:cNvPicPr/>
          <p:nvPr/>
        </p:nvPicPr>
        <p:blipFill>
          <a:blip r:embed="rId3" cstate="print"/>
          <a:srcRect/>
          <a:stretch>
            <a:fillRect/>
          </a:stretch>
        </p:blipFill>
        <p:spPr bwMode="auto">
          <a:xfrm>
            <a:off x="2627784" y="4077072"/>
            <a:ext cx="3368799" cy="245782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868397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323528" y="188640"/>
            <a:ext cx="8496944" cy="315368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15000"/>
              </a:lnSpc>
              <a:spcAft>
                <a:spcPts val="1000"/>
              </a:spcAft>
            </a:pPr>
            <a:r>
              <a:rPr lang="sl-SI" sz="2400" b="1" dirty="0" smtClean="0">
                <a:latin typeface="Comic Sans MS" panose="030F0702030302020204" pitchFamily="66" charset="0"/>
                <a:ea typeface="Times New Roman"/>
                <a:cs typeface="Times New Roman"/>
              </a:rPr>
              <a:t>Če </a:t>
            </a:r>
            <a:r>
              <a:rPr lang="sl-SI" sz="2400" b="1" dirty="0">
                <a:latin typeface="Comic Sans MS" panose="030F0702030302020204" pitchFamily="66" charset="0"/>
                <a:ea typeface="Times New Roman"/>
                <a:cs typeface="Times New Roman"/>
              </a:rPr>
              <a:t>pri sebi nimamo telefona, z glasnim klikom skozi okno povemo našo lokacijo. </a:t>
            </a:r>
            <a:endParaRPr lang="sl-SI" sz="2400" b="1" dirty="0" smtClean="0">
              <a:latin typeface="Comic Sans MS" panose="030F0702030302020204" pitchFamily="66" charset="0"/>
              <a:ea typeface="Times New Roman"/>
              <a:cs typeface="Times New Roman"/>
            </a:endParaRPr>
          </a:p>
          <a:p>
            <a:pPr algn="just">
              <a:lnSpc>
                <a:spcPct val="115000"/>
              </a:lnSpc>
              <a:spcAft>
                <a:spcPts val="1000"/>
              </a:spcAft>
            </a:pPr>
            <a:endParaRPr lang="sl-SI" sz="2400" b="1" dirty="0">
              <a:latin typeface="Comic Sans MS" panose="030F0702030302020204" pitchFamily="66" charset="0"/>
              <a:ea typeface="Times New Roman"/>
              <a:cs typeface="Times New Roman"/>
            </a:endParaRPr>
          </a:p>
          <a:p>
            <a:pPr algn="just">
              <a:lnSpc>
                <a:spcPct val="115000"/>
              </a:lnSpc>
              <a:spcAft>
                <a:spcPts val="1000"/>
              </a:spcAft>
            </a:pPr>
            <a:endParaRPr lang="sl-SI" sz="2400" b="1" dirty="0" smtClean="0">
              <a:latin typeface="Comic Sans MS" panose="030F0702030302020204" pitchFamily="66" charset="0"/>
              <a:ea typeface="Times New Roman"/>
              <a:cs typeface="Times New Roman"/>
            </a:endParaRPr>
          </a:p>
          <a:p>
            <a:pPr algn="just">
              <a:lnSpc>
                <a:spcPct val="115000"/>
              </a:lnSpc>
              <a:spcAft>
                <a:spcPts val="1000"/>
              </a:spcAft>
            </a:pPr>
            <a:endParaRPr lang="sl-SI" sz="2400" b="1" dirty="0">
              <a:latin typeface="Comic Sans MS" panose="030F0702030302020204" pitchFamily="66" charset="0"/>
              <a:ea typeface="Times New Roman"/>
              <a:cs typeface="Times New Roman"/>
            </a:endParaRPr>
          </a:p>
          <a:p>
            <a:pPr algn="just">
              <a:lnSpc>
                <a:spcPct val="115000"/>
              </a:lnSpc>
              <a:spcAft>
                <a:spcPts val="1000"/>
              </a:spcAft>
            </a:pPr>
            <a:endParaRPr lang="sl-SI" sz="2400" b="1" dirty="0">
              <a:latin typeface="Comic Sans MS" panose="030F0702030302020204" pitchFamily="66" charset="0"/>
              <a:ea typeface="Times New Roman"/>
              <a:cs typeface="Times New Roman"/>
            </a:endParaRPr>
          </a:p>
        </p:txBody>
      </p:sp>
      <p:pic>
        <p:nvPicPr>
          <p:cNvPr id="3" name="Picture 6" descr="napotki4.gif"/>
          <p:cNvPicPr/>
          <p:nvPr/>
        </p:nvPicPr>
        <p:blipFill>
          <a:blip r:embed="rId3" cstate="print"/>
          <a:srcRect/>
          <a:stretch>
            <a:fillRect/>
          </a:stretch>
        </p:blipFill>
        <p:spPr bwMode="auto">
          <a:xfrm>
            <a:off x="2779415" y="1196752"/>
            <a:ext cx="3524250" cy="2095500"/>
          </a:xfrm>
          <a:prstGeom prst="rect">
            <a:avLst/>
          </a:prstGeom>
          <a:noFill/>
          <a:ln w="9525">
            <a:noFill/>
            <a:miter lim="800000"/>
            <a:headEnd/>
            <a:tailEnd/>
          </a:ln>
        </p:spPr>
      </p:pic>
      <p:sp>
        <p:nvSpPr>
          <p:cNvPr id="5" name="Rectangle 4"/>
          <p:cNvSpPr/>
          <p:nvPr/>
        </p:nvSpPr>
        <p:spPr>
          <a:xfrm>
            <a:off x="323527" y="3561734"/>
            <a:ext cx="8499523" cy="299652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42900" lvl="0" indent="-342900" algn="just">
              <a:lnSpc>
                <a:spcPct val="115000"/>
              </a:lnSpc>
              <a:spcAft>
                <a:spcPts val="1000"/>
              </a:spcAft>
              <a:buFont typeface="Wingdings" panose="05000000000000000000" pitchFamily="2" charset="2"/>
              <a:buChar char="ü"/>
            </a:pPr>
            <a:r>
              <a:rPr lang="sl-SI" sz="2400" b="1" dirty="0" smtClean="0">
                <a:solidFill>
                  <a:prstClr val="black"/>
                </a:solidFill>
                <a:latin typeface="Comic Sans MS" panose="030F0702030302020204" pitchFamily="66" charset="0"/>
                <a:ea typeface="Times New Roman"/>
                <a:cs typeface="Times New Roman"/>
              </a:rPr>
              <a:t>Če </a:t>
            </a:r>
            <a:r>
              <a:rPr lang="sl-SI" sz="2400" b="1" dirty="0">
                <a:solidFill>
                  <a:prstClr val="black"/>
                </a:solidFill>
                <a:latin typeface="Comic Sans MS" panose="030F0702030302020204" pitchFamily="66" charset="0"/>
                <a:ea typeface="Times New Roman"/>
                <a:cs typeface="Times New Roman"/>
              </a:rPr>
              <a:t>so v stavbi protipožarna vrata, naj bodo ves čas zaprta. </a:t>
            </a:r>
          </a:p>
          <a:p>
            <a:pPr marL="342900" lvl="0" indent="-342900" algn="just">
              <a:lnSpc>
                <a:spcPct val="115000"/>
              </a:lnSpc>
              <a:spcAft>
                <a:spcPts val="1000"/>
              </a:spcAft>
              <a:buFont typeface="Wingdings" panose="05000000000000000000" pitchFamily="2" charset="2"/>
              <a:buChar char="ü"/>
            </a:pPr>
            <a:r>
              <a:rPr lang="sl-SI" sz="2400" b="1" dirty="0" smtClean="0">
                <a:solidFill>
                  <a:prstClr val="black"/>
                </a:solidFill>
                <a:latin typeface="Comic Sans MS" panose="030F0702030302020204" pitchFamily="66" charset="0"/>
                <a:ea typeface="Times New Roman"/>
                <a:cs typeface="Times New Roman"/>
              </a:rPr>
              <a:t>Nikoli </a:t>
            </a:r>
            <a:r>
              <a:rPr lang="sl-SI" sz="2400" b="1" dirty="0">
                <a:solidFill>
                  <a:prstClr val="black"/>
                </a:solidFill>
                <a:latin typeface="Comic Sans MS" panose="030F0702030302020204" pitchFamily="66" charset="0"/>
                <a:ea typeface="Times New Roman"/>
                <a:cs typeface="Times New Roman"/>
              </a:rPr>
              <a:t>ne uporabljamo dvigala, umikamo se po stopnicah. </a:t>
            </a:r>
            <a:endParaRPr lang="sl-SI" sz="2400" b="1" dirty="0" smtClean="0">
              <a:solidFill>
                <a:prstClr val="black"/>
              </a:solidFill>
              <a:latin typeface="Comic Sans MS" panose="030F0702030302020204" pitchFamily="66" charset="0"/>
              <a:ea typeface="Times New Roman"/>
              <a:cs typeface="Times New Roman"/>
            </a:endParaRPr>
          </a:p>
          <a:p>
            <a:pPr marL="342900" lvl="0" indent="-342900" algn="just">
              <a:lnSpc>
                <a:spcPct val="115000"/>
              </a:lnSpc>
              <a:spcAft>
                <a:spcPts val="1000"/>
              </a:spcAft>
              <a:buFont typeface="Wingdings" panose="05000000000000000000" pitchFamily="2" charset="2"/>
              <a:buChar char="ü"/>
            </a:pPr>
            <a:endParaRPr lang="sl-SI" sz="2400" b="1" dirty="0">
              <a:solidFill>
                <a:prstClr val="black"/>
              </a:solidFill>
              <a:latin typeface="Comic Sans MS" panose="030F0702030302020204" pitchFamily="66" charset="0"/>
              <a:ea typeface="Times New Roman"/>
              <a:cs typeface="Times New Roman"/>
            </a:endParaRPr>
          </a:p>
          <a:p>
            <a:pPr lvl="0" algn="just">
              <a:lnSpc>
                <a:spcPct val="115000"/>
              </a:lnSpc>
              <a:spcAft>
                <a:spcPts val="1000"/>
              </a:spcAft>
            </a:pPr>
            <a:endParaRPr lang="sl-SI" sz="2400" b="1" dirty="0">
              <a:solidFill>
                <a:prstClr val="black"/>
              </a:solidFill>
              <a:latin typeface="Comic Sans MS" panose="030F0702030302020204" pitchFamily="66" charset="0"/>
              <a:ea typeface="Times New Roman"/>
              <a:cs typeface="Times New Roman"/>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1914" y="5059997"/>
            <a:ext cx="2951163"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2631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0975"/>
            <a:ext cx="8670925"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6797467"/>
      </p:ext>
    </p:extLst>
  </p:cSld>
  <p:clrMapOvr>
    <a:masterClrMapping/>
  </p:clrMapOvr>
  <p:transition>
    <p:wheel spokes="3"/>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251520" y="116632"/>
            <a:ext cx="8640960" cy="94179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lnSpc>
                <a:spcPct val="115000"/>
              </a:lnSpc>
              <a:spcAft>
                <a:spcPts val="1000"/>
              </a:spcAft>
            </a:pPr>
            <a:r>
              <a:rPr lang="sl-SI" sz="2400" b="1" dirty="0" smtClean="0">
                <a:solidFill>
                  <a:srgbClr val="CC00FF"/>
                </a:solidFill>
                <a:latin typeface="Comic Sans MS" panose="030F0702030302020204" pitchFamily="66" charset="0"/>
                <a:ea typeface="Times New Roman"/>
                <a:cs typeface="Times New Roman"/>
              </a:rPr>
              <a:t>Če </a:t>
            </a:r>
            <a:r>
              <a:rPr lang="sl-SI" sz="2400" b="1" dirty="0">
                <a:solidFill>
                  <a:srgbClr val="CC00FF"/>
                </a:solidFill>
                <a:latin typeface="Comic Sans MS" panose="030F0702030302020204" pitchFamily="66" charset="0"/>
                <a:ea typeface="Times New Roman"/>
                <a:cs typeface="Times New Roman"/>
              </a:rPr>
              <a:t>stavbe ne moremo zapustiti varno, se vrnemo v varen prostor in počakamo na pomoč. </a:t>
            </a:r>
          </a:p>
        </p:txBody>
      </p:sp>
      <p:pic>
        <p:nvPicPr>
          <p:cNvPr id="3" name="Picture 9" descr="napotki7.gif"/>
          <p:cNvPicPr/>
          <p:nvPr/>
        </p:nvPicPr>
        <p:blipFill>
          <a:blip r:embed="rId3" cstate="print"/>
          <a:srcRect/>
          <a:stretch>
            <a:fillRect/>
          </a:stretch>
        </p:blipFill>
        <p:spPr bwMode="auto">
          <a:xfrm>
            <a:off x="2987824" y="1196752"/>
            <a:ext cx="2952750" cy="1666875"/>
          </a:xfrm>
          <a:prstGeom prst="rect">
            <a:avLst/>
          </a:prstGeom>
          <a:noFill/>
          <a:ln w="9525">
            <a:noFill/>
            <a:miter lim="800000"/>
            <a:headEnd/>
            <a:tailEnd/>
          </a:ln>
        </p:spPr>
      </p:pic>
      <p:sp>
        <p:nvSpPr>
          <p:cNvPr id="4" name="Pravokotnik 1"/>
          <p:cNvSpPr/>
          <p:nvPr/>
        </p:nvSpPr>
        <p:spPr>
          <a:xfrm>
            <a:off x="251520" y="3068960"/>
            <a:ext cx="8496944" cy="94179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115000"/>
              </a:lnSpc>
              <a:spcAft>
                <a:spcPts val="1000"/>
              </a:spcAft>
            </a:pPr>
            <a:r>
              <a:rPr lang="sl-SI" sz="2400" b="1" dirty="0" smtClean="0">
                <a:solidFill>
                  <a:srgbClr val="0000FF"/>
                </a:solidFill>
                <a:latin typeface="Comic Sans MS" panose="030F0702030302020204" pitchFamily="66" charset="0"/>
                <a:ea typeface="Times New Roman"/>
                <a:cs typeface="Times New Roman"/>
              </a:rPr>
              <a:t>O </a:t>
            </a:r>
            <a:r>
              <a:rPr lang="sl-SI" sz="2400" b="1" dirty="0">
                <a:solidFill>
                  <a:srgbClr val="0000FF"/>
                </a:solidFill>
                <a:latin typeface="Comic Sans MS" panose="030F0702030302020204" pitchFamily="66" charset="0"/>
                <a:ea typeface="Times New Roman"/>
                <a:cs typeface="Times New Roman"/>
              </a:rPr>
              <a:t>požaru v stavbi / poslovnem prostoru obvestite tudi druge prisotne ( goste, obiskovalce, stranke ). </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4470623"/>
            <a:ext cx="295116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ravokotnik 3"/>
          <p:cNvSpPr/>
          <p:nvPr/>
        </p:nvSpPr>
        <p:spPr>
          <a:xfrm>
            <a:off x="3275856" y="4470623"/>
            <a:ext cx="5616624" cy="221599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15000"/>
              </a:lnSpc>
              <a:spcAft>
                <a:spcPts val="1000"/>
              </a:spcAft>
            </a:pPr>
            <a:r>
              <a:rPr lang="sl-SI" sz="2400" b="1" dirty="0" smtClean="0">
                <a:solidFill>
                  <a:srgbClr val="008000"/>
                </a:solidFill>
                <a:latin typeface="Comic Sans MS" panose="030F0702030302020204" pitchFamily="66" charset="0"/>
                <a:ea typeface="Times New Roman"/>
                <a:cs typeface="Times New Roman"/>
              </a:rPr>
              <a:t>Ko </a:t>
            </a:r>
            <a:r>
              <a:rPr lang="sl-SI" sz="2400" b="1" dirty="0">
                <a:solidFill>
                  <a:srgbClr val="008000"/>
                </a:solidFill>
                <a:latin typeface="Comic Sans MS" panose="030F0702030302020204" pitchFamily="66" charset="0"/>
                <a:ea typeface="Times New Roman"/>
                <a:cs typeface="Times New Roman"/>
              </a:rPr>
              <a:t>smo na varnem, pričakamo gasilce in jim posredujemo čim več informacij o požaru v stavbi ( kje je nastal požar, ali je kdo ostal v stavbi / prostoru,  ipd.). </a:t>
            </a:r>
          </a:p>
        </p:txBody>
      </p:sp>
    </p:spTree>
    <p:extLst>
      <p:ext uri="{BB962C8B-B14F-4D97-AF65-F5344CB8AC3E}">
        <p14:creationId xmlns:p14="http://schemas.microsoft.com/office/powerpoint/2010/main" val="3011774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255612" y="404664"/>
            <a:ext cx="8712968" cy="584775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sl-SI" sz="2800" b="1" dirty="0" smtClean="0">
                <a:solidFill>
                  <a:srgbClr val="CC00FF"/>
                </a:solidFill>
                <a:latin typeface="Comic Sans MS" panose="030F0702030302020204" pitchFamily="66" charset="0"/>
                <a:ea typeface="Times New Roman"/>
              </a:rPr>
              <a:t>GASILNA </a:t>
            </a:r>
            <a:r>
              <a:rPr lang="sl-SI" sz="2800" b="1" dirty="0" smtClean="0">
                <a:solidFill>
                  <a:srgbClr val="0000FF"/>
                </a:solidFill>
                <a:latin typeface="Comic Sans MS" panose="030F0702030302020204" pitchFamily="66" charset="0"/>
                <a:ea typeface="Times New Roman"/>
              </a:rPr>
              <a:t>SREDSTVA</a:t>
            </a:r>
            <a:r>
              <a:rPr lang="sl-SI" sz="2800" b="1" dirty="0" smtClean="0">
                <a:solidFill>
                  <a:srgbClr val="008000"/>
                </a:solidFill>
                <a:latin typeface="Comic Sans MS" panose="030F0702030302020204" pitchFamily="66" charset="0"/>
                <a:ea typeface="Times New Roman"/>
              </a:rPr>
              <a:t> IN </a:t>
            </a:r>
            <a:r>
              <a:rPr lang="sl-SI" sz="2800" b="1" dirty="0" smtClean="0">
                <a:solidFill>
                  <a:srgbClr val="0000FF"/>
                </a:solidFill>
                <a:latin typeface="Comic Sans MS" panose="030F0702030302020204" pitchFamily="66" charset="0"/>
                <a:ea typeface="Times New Roman"/>
              </a:rPr>
              <a:t>GASILNI</a:t>
            </a:r>
            <a:r>
              <a:rPr lang="sl-SI" sz="2800" b="1" dirty="0" smtClean="0">
                <a:solidFill>
                  <a:srgbClr val="008000"/>
                </a:solidFill>
                <a:latin typeface="Comic Sans MS" panose="030F0702030302020204" pitchFamily="66" charset="0"/>
                <a:ea typeface="Times New Roman"/>
              </a:rPr>
              <a:t> </a:t>
            </a:r>
            <a:r>
              <a:rPr lang="sl-SI" sz="2800" b="1" dirty="0" smtClean="0">
                <a:solidFill>
                  <a:srgbClr val="CC00FF"/>
                </a:solidFill>
                <a:latin typeface="Comic Sans MS" panose="030F0702030302020204" pitchFamily="66" charset="0"/>
                <a:ea typeface="Times New Roman"/>
              </a:rPr>
              <a:t>APARATI</a:t>
            </a:r>
          </a:p>
          <a:p>
            <a:endParaRPr lang="sl-SI" dirty="0">
              <a:latin typeface="Book Antiqua"/>
              <a:ea typeface="Times New Roman"/>
            </a:endParaRPr>
          </a:p>
          <a:p>
            <a:pPr algn="just"/>
            <a:r>
              <a:rPr lang="sl-SI" sz="2800" b="1" dirty="0" smtClean="0">
                <a:solidFill>
                  <a:srgbClr val="0000FF"/>
                </a:solidFill>
                <a:latin typeface="Comic Sans MS" panose="030F0702030302020204" pitchFamily="66" charset="0"/>
                <a:ea typeface="Times New Roman"/>
              </a:rPr>
              <a:t>Najbolj </a:t>
            </a:r>
            <a:r>
              <a:rPr lang="sl-SI" sz="2800" b="1" dirty="0">
                <a:solidFill>
                  <a:srgbClr val="0000FF"/>
                </a:solidFill>
                <a:latin typeface="Comic Sans MS" panose="030F0702030302020204" pitchFamily="66" charset="0"/>
                <a:ea typeface="Times New Roman"/>
              </a:rPr>
              <a:t>pogost način gašenja je hlajenje </a:t>
            </a:r>
            <a:r>
              <a:rPr lang="sl-SI" sz="2800" b="1" dirty="0" smtClean="0">
                <a:solidFill>
                  <a:srgbClr val="0000FF"/>
                </a:solidFill>
                <a:latin typeface="Comic Sans MS" panose="030F0702030302020204" pitchFamily="66" charset="0"/>
                <a:ea typeface="Times New Roman"/>
              </a:rPr>
              <a:t>in </a:t>
            </a:r>
            <a:r>
              <a:rPr lang="sl-SI" sz="2800" b="1" dirty="0">
                <a:solidFill>
                  <a:srgbClr val="0000FF"/>
                </a:solidFill>
                <a:latin typeface="Comic Sans MS" panose="030F0702030302020204" pitchFamily="66" charset="0"/>
                <a:ea typeface="Times New Roman"/>
              </a:rPr>
              <a:t>se najbolj pogosto uporablja voda. </a:t>
            </a:r>
            <a:endParaRPr lang="sl-SI" sz="2800" b="1" dirty="0" smtClean="0">
              <a:solidFill>
                <a:srgbClr val="0000FF"/>
              </a:solidFill>
              <a:latin typeface="Comic Sans MS" panose="030F0702030302020204" pitchFamily="66" charset="0"/>
              <a:ea typeface="Times New Roman"/>
            </a:endParaRPr>
          </a:p>
          <a:p>
            <a:pPr algn="just"/>
            <a:endParaRPr lang="sl-SI" sz="2800" b="1" dirty="0">
              <a:latin typeface="Comic Sans MS" panose="030F0702030302020204" pitchFamily="66" charset="0"/>
              <a:ea typeface="Times New Roman"/>
            </a:endParaRPr>
          </a:p>
          <a:p>
            <a:pPr algn="just"/>
            <a:r>
              <a:rPr lang="sl-SI" sz="2800" b="1" dirty="0" smtClean="0">
                <a:solidFill>
                  <a:srgbClr val="00B050"/>
                </a:solidFill>
                <a:latin typeface="Comic Sans MS" panose="030F0702030302020204" pitchFamily="66" charset="0"/>
                <a:ea typeface="Times New Roman"/>
              </a:rPr>
              <a:t>Voda </a:t>
            </a:r>
            <a:r>
              <a:rPr lang="sl-SI" sz="2800" b="1" dirty="0">
                <a:solidFill>
                  <a:srgbClr val="00B050"/>
                </a:solidFill>
                <a:latin typeface="Comic Sans MS" panose="030F0702030302020204" pitchFamily="66" charset="0"/>
                <a:ea typeface="Times New Roman"/>
              </a:rPr>
              <a:t>poleg tega, da  hladi tako gorečo snov, kot plamen, ustvarja tudi paro katera onemogoča dostop kisika</a:t>
            </a:r>
            <a:r>
              <a:rPr lang="sl-SI" sz="2800" b="1" dirty="0" smtClean="0">
                <a:solidFill>
                  <a:srgbClr val="00B050"/>
                </a:solidFill>
                <a:latin typeface="Comic Sans MS" panose="030F0702030302020204" pitchFamily="66" charset="0"/>
                <a:ea typeface="Times New Roman"/>
              </a:rPr>
              <a:t>.</a:t>
            </a:r>
          </a:p>
          <a:p>
            <a:pPr algn="just"/>
            <a:endParaRPr lang="sl-SI" sz="2800" b="1" dirty="0">
              <a:latin typeface="Comic Sans MS" panose="030F0702030302020204" pitchFamily="66" charset="0"/>
              <a:ea typeface="Times New Roman"/>
            </a:endParaRPr>
          </a:p>
          <a:p>
            <a:pPr algn="just"/>
            <a:r>
              <a:rPr lang="sl-SI" sz="2800" b="1" dirty="0">
                <a:solidFill>
                  <a:schemeClr val="tx1"/>
                </a:solidFill>
                <a:latin typeface="Comic Sans MS" panose="030F0702030302020204" pitchFamily="66" charset="0"/>
                <a:ea typeface="Times New Roman"/>
              </a:rPr>
              <a:t>Eden od načinov gašenja je tudi dušenje, oziroma izpodrivanje zraka, ki vsebuje kisik, iz neposredne okolice gorljive </a:t>
            </a:r>
            <a:r>
              <a:rPr lang="sl-SI" sz="2800" b="1" dirty="0" smtClean="0">
                <a:solidFill>
                  <a:schemeClr val="tx1"/>
                </a:solidFill>
                <a:latin typeface="Comic Sans MS" panose="030F0702030302020204" pitchFamily="66" charset="0"/>
                <a:ea typeface="Times New Roman"/>
              </a:rPr>
              <a:t>snovi s pomočjo gasilnikov.</a:t>
            </a:r>
          </a:p>
          <a:p>
            <a:pPr lvl="1" algn="just">
              <a:tabLst>
                <a:tab pos="914400" algn="l"/>
              </a:tabLst>
            </a:pPr>
            <a:endParaRPr lang="sl-SI" sz="2000" b="1" dirty="0" smtClean="0">
              <a:latin typeface="Comic Sans MS" panose="030F0702030302020204" pitchFamily="66" charset="0"/>
              <a:ea typeface="Times New Roman"/>
            </a:endParaRPr>
          </a:p>
        </p:txBody>
      </p:sp>
    </p:spTree>
    <p:extLst>
      <p:ext uri="{BB962C8B-B14F-4D97-AF65-F5344CB8AC3E}">
        <p14:creationId xmlns:p14="http://schemas.microsoft.com/office/powerpoint/2010/main" val="80584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226065" y="260648"/>
            <a:ext cx="8666415" cy="6211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lstStyle/>
          <a:p>
            <a:pPr eaLnBrk="1" hangingPunct="1"/>
            <a:r>
              <a:rPr lang="sl-SI" altLang="sl-SI" sz="2400" b="1" dirty="0" smtClean="0">
                <a:solidFill>
                  <a:srgbClr val="800000"/>
                </a:solidFill>
                <a:latin typeface="Comic Sans MS" panose="030F0702030302020204" pitchFamily="66" charset="0"/>
              </a:rPr>
              <a:t>     Oprema </a:t>
            </a:r>
            <a:r>
              <a:rPr lang="sl-SI" altLang="sl-SI" sz="2400" b="1" dirty="0">
                <a:solidFill>
                  <a:srgbClr val="800000"/>
                </a:solidFill>
                <a:latin typeface="Comic Sans MS" panose="030F0702030302020204" pitchFamily="66" charset="0"/>
              </a:rPr>
              <a:t>za gašenje  </a:t>
            </a:r>
          </a:p>
          <a:p>
            <a:pPr marL="342900" indent="-342900">
              <a:lnSpc>
                <a:spcPct val="80000"/>
              </a:lnSpc>
              <a:spcBef>
                <a:spcPct val="20000"/>
              </a:spcBef>
              <a:buClr>
                <a:schemeClr val="hlink"/>
              </a:buClr>
              <a:defRPr/>
            </a:pPr>
            <a:endParaRPr lang="sl-SI" altLang="sl-SI" sz="2400" b="1" dirty="0">
              <a:solidFill>
                <a:srgbClr val="002060"/>
              </a:solidFill>
              <a:latin typeface="Comic Sans MS" panose="030F0702030302020204" pitchFamily="66" charset="0"/>
            </a:endParaRPr>
          </a:p>
          <a:p>
            <a:pPr marL="342900" indent="-342900">
              <a:lnSpc>
                <a:spcPct val="80000"/>
              </a:lnSpc>
              <a:spcBef>
                <a:spcPct val="20000"/>
              </a:spcBef>
              <a:buClr>
                <a:schemeClr val="hlink"/>
              </a:buClr>
              <a:defRPr/>
            </a:pPr>
            <a:endParaRPr lang="sl-SI" altLang="sl-SI" sz="2400" b="1" dirty="0" smtClean="0">
              <a:solidFill>
                <a:srgbClr val="002060"/>
              </a:solidFill>
              <a:latin typeface="Comic Sans MS" panose="030F0702030302020204" pitchFamily="66" charset="0"/>
            </a:endParaRPr>
          </a:p>
          <a:p>
            <a:pPr marL="342900" indent="-342900">
              <a:lnSpc>
                <a:spcPct val="80000"/>
              </a:lnSpc>
              <a:spcBef>
                <a:spcPct val="20000"/>
              </a:spcBef>
              <a:buClr>
                <a:schemeClr val="hlink"/>
              </a:buClr>
              <a:defRPr/>
            </a:pPr>
            <a:r>
              <a:rPr lang="sl-SI" altLang="sl-SI" sz="2400" b="1" dirty="0" smtClean="0">
                <a:solidFill>
                  <a:srgbClr val="002060"/>
                </a:solidFill>
                <a:latin typeface="Comic Sans MS" panose="030F0702030302020204" pitchFamily="66" charset="0"/>
              </a:rPr>
              <a:t>Ročni </a:t>
            </a:r>
            <a:r>
              <a:rPr lang="sl-SI" altLang="sl-SI" sz="2400" b="1" dirty="0">
                <a:solidFill>
                  <a:srgbClr val="002060"/>
                </a:solidFill>
                <a:latin typeface="Comic Sans MS" panose="030F0702030302020204" pitchFamily="66" charset="0"/>
              </a:rPr>
              <a:t>gasilniki:</a:t>
            </a:r>
          </a:p>
          <a:p>
            <a:pPr marL="342900" indent="-342900">
              <a:lnSpc>
                <a:spcPct val="80000"/>
              </a:lnSpc>
              <a:spcBef>
                <a:spcPct val="20000"/>
              </a:spcBef>
              <a:buClr>
                <a:schemeClr val="hlink"/>
              </a:buClr>
              <a:buFont typeface="Wingdings" pitchFamily="2" charset="2"/>
              <a:buNone/>
              <a:defRPr/>
            </a:pPr>
            <a:r>
              <a:rPr lang="sl-SI" altLang="sl-SI" sz="2400" b="1" dirty="0">
                <a:latin typeface="Comic Sans MS" panose="030F0702030302020204" pitchFamily="66" charset="0"/>
              </a:rPr>
              <a:t>  - gasilnik na prah (S)</a:t>
            </a:r>
          </a:p>
          <a:p>
            <a:pPr marL="342900" indent="-342900">
              <a:lnSpc>
                <a:spcPct val="80000"/>
              </a:lnSpc>
              <a:spcBef>
                <a:spcPct val="20000"/>
              </a:spcBef>
              <a:buClr>
                <a:schemeClr val="hlink"/>
              </a:buClr>
              <a:buFont typeface="Wingdings" pitchFamily="2" charset="2"/>
              <a:buNone/>
              <a:defRPr/>
            </a:pPr>
            <a:r>
              <a:rPr lang="sl-SI" altLang="sl-SI" sz="2400" b="1" dirty="0">
                <a:latin typeface="Comic Sans MS" panose="030F0702030302020204" pitchFamily="66" charset="0"/>
              </a:rPr>
              <a:t>  - gasilnik na CO2</a:t>
            </a:r>
          </a:p>
          <a:p>
            <a:pPr marL="342900" indent="-342900">
              <a:lnSpc>
                <a:spcPct val="80000"/>
              </a:lnSpc>
              <a:spcBef>
                <a:spcPct val="20000"/>
              </a:spcBef>
              <a:buClr>
                <a:schemeClr val="hlink"/>
              </a:buClr>
              <a:buFont typeface="Wingdings" pitchFamily="2" charset="2"/>
              <a:buNone/>
              <a:defRPr/>
            </a:pPr>
            <a:r>
              <a:rPr lang="sl-SI" altLang="sl-SI" sz="2400" b="1" dirty="0">
                <a:latin typeface="Comic Sans MS" panose="030F0702030302020204" pitchFamily="66" charset="0"/>
              </a:rPr>
              <a:t>  - gasilnik na </a:t>
            </a:r>
            <a:r>
              <a:rPr lang="sl-SI" altLang="sl-SI" sz="2400" b="1" dirty="0" smtClean="0">
                <a:latin typeface="Comic Sans MS" panose="030F0702030302020204" pitchFamily="66" charset="0"/>
              </a:rPr>
              <a:t>peno</a:t>
            </a:r>
          </a:p>
          <a:p>
            <a:pPr marL="342900" indent="-342900">
              <a:lnSpc>
                <a:spcPct val="80000"/>
              </a:lnSpc>
              <a:spcBef>
                <a:spcPct val="20000"/>
              </a:spcBef>
              <a:buClr>
                <a:schemeClr val="hlink"/>
              </a:buClr>
              <a:defRPr/>
            </a:pPr>
            <a:endParaRPr lang="sl-SI" altLang="sl-SI" sz="2400" b="1" dirty="0" smtClean="0">
              <a:solidFill>
                <a:srgbClr val="002060"/>
              </a:solidFill>
              <a:latin typeface="Comic Sans MS" panose="030F0702030302020204" pitchFamily="66" charset="0"/>
            </a:endParaRPr>
          </a:p>
          <a:p>
            <a:pPr marL="342900" indent="-342900">
              <a:lnSpc>
                <a:spcPct val="80000"/>
              </a:lnSpc>
              <a:spcBef>
                <a:spcPct val="20000"/>
              </a:spcBef>
              <a:buClr>
                <a:schemeClr val="hlink"/>
              </a:buClr>
              <a:defRPr/>
            </a:pPr>
            <a:r>
              <a:rPr lang="sl-SI" altLang="sl-SI" sz="2400" b="1" dirty="0" smtClean="0">
                <a:solidFill>
                  <a:srgbClr val="002060"/>
                </a:solidFill>
                <a:latin typeface="Comic Sans MS" panose="030F0702030302020204" pitchFamily="66" charset="0"/>
              </a:rPr>
              <a:t>Priročna </a:t>
            </a:r>
            <a:r>
              <a:rPr lang="sl-SI" altLang="sl-SI" sz="2400" b="1" dirty="0">
                <a:solidFill>
                  <a:srgbClr val="002060"/>
                </a:solidFill>
                <a:latin typeface="Comic Sans MS" panose="030F0702030302020204" pitchFamily="66" charset="0"/>
              </a:rPr>
              <a:t>oprema:  odeja, voda, pesek…</a:t>
            </a:r>
            <a:endParaRPr lang="sl-SI" altLang="sl-SI" sz="2400" b="1" kern="0" dirty="0">
              <a:solidFill>
                <a:srgbClr val="002060"/>
              </a:solidFill>
              <a:effectLst>
                <a:outerShdw blurRad="38100" dist="38100" dir="2700000" algn="tl">
                  <a:srgbClr val="000000"/>
                </a:outerShdw>
              </a:effectLst>
              <a:latin typeface="Comic Sans MS" panose="030F0702030302020204" pitchFamily="66" charset="0"/>
            </a:endParaRPr>
          </a:p>
          <a:p>
            <a:pPr marL="342900" indent="-342900">
              <a:lnSpc>
                <a:spcPct val="80000"/>
              </a:lnSpc>
              <a:spcBef>
                <a:spcPct val="20000"/>
              </a:spcBef>
              <a:buClr>
                <a:schemeClr val="hlink"/>
              </a:buClr>
              <a:buFont typeface="Wingdings" pitchFamily="2" charset="2"/>
              <a:buNone/>
              <a:defRPr/>
            </a:pPr>
            <a:endParaRPr lang="sl-SI" altLang="sl-SI" sz="2400" b="1" dirty="0" smtClean="0">
              <a:latin typeface="Comic Sans MS" panose="030F0702030302020204" pitchFamily="66" charset="0"/>
            </a:endParaRPr>
          </a:p>
          <a:p>
            <a:pPr marL="342900" indent="-342900">
              <a:lnSpc>
                <a:spcPct val="80000"/>
              </a:lnSpc>
              <a:spcBef>
                <a:spcPct val="20000"/>
              </a:spcBef>
              <a:buClr>
                <a:schemeClr val="hlink"/>
              </a:buClr>
              <a:defRPr/>
            </a:pPr>
            <a:r>
              <a:rPr lang="sl-SI" altLang="sl-SI" sz="2400" b="1" dirty="0">
                <a:solidFill>
                  <a:srgbClr val="002060"/>
                </a:solidFill>
                <a:latin typeface="Comic Sans MS" panose="030F0702030302020204" pitchFamily="66" charset="0"/>
              </a:rPr>
              <a:t>Notranje hidrantno omrežje       Avtomatski sistem </a:t>
            </a:r>
            <a:r>
              <a:rPr lang="sl-SI" altLang="sl-SI" sz="2400" b="1" dirty="0" smtClean="0">
                <a:solidFill>
                  <a:srgbClr val="002060"/>
                </a:solidFill>
                <a:latin typeface="Comic Sans MS" panose="030F0702030302020204" pitchFamily="66" charset="0"/>
              </a:rPr>
              <a:t>  gašenja</a:t>
            </a:r>
            <a:endParaRPr lang="sl-SI" altLang="sl-SI" sz="2400" b="1" dirty="0">
              <a:solidFill>
                <a:srgbClr val="002060"/>
              </a:solidFill>
              <a:latin typeface="Comic Sans MS" panose="030F0702030302020204" pitchFamily="66" charset="0"/>
            </a:endParaRPr>
          </a:p>
          <a:p>
            <a:pPr marL="342900" indent="-342900">
              <a:lnSpc>
                <a:spcPct val="80000"/>
              </a:lnSpc>
              <a:spcBef>
                <a:spcPct val="20000"/>
              </a:spcBef>
              <a:buClr>
                <a:schemeClr val="hlink"/>
              </a:buClr>
              <a:buFont typeface="Wingdings" pitchFamily="2" charset="2"/>
              <a:buNone/>
              <a:defRPr/>
            </a:pPr>
            <a:endParaRPr lang="sl-SI" altLang="sl-SI" sz="2400" b="1" dirty="0">
              <a:latin typeface="Comic Sans MS" panose="030F0702030302020204" pitchFamily="66" charset="0"/>
            </a:endParaRPr>
          </a:p>
        </p:txBody>
      </p:sp>
      <p:pic>
        <p:nvPicPr>
          <p:cNvPr id="38915" name="Picture 12" descr="Rezultat iskanja slik za uporaba gasilni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908050"/>
            <a:ext cx="2090738"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620713"/>
            <a:ext cx="1220788"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2" descr="Rezultat iskanja slik za fire sprinkler oper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2843" y="4888211"/>
            <a:ext cx="21796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Rezultat iskanja slik za fire sprinkler oper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6457" y="4807073"/>
            <a:ext cx="15986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250" y="260648"/>
            <a:ext cx="4762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2" descr="http://www.gasilec.net/uploads/podobe/Matjaz/Preventiva/Tehnicna%20zascita/hidrant/Sl%208%20notranji%20hidrant%20G2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250" y="4699670"/>
            <a:ext cx="2111375"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4" descr="http://www.bsm.backabanat.com/images/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7433" y="4699670"/>
            <a:ext cx="1938337"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646464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3"/>
          <p:cNvSpPr txBox="1">
            <a:spLocks noChangeArrowheads="1"/>
          </p:cNvSpPr>
          <p:nvPr/>
        </p:nvSpPr>
        <p:spPr bwMode="auto">
          <a:xfrm>
            <a:off x="251520" y="90056"/>
            <a:ext cx="8712968" cy="6447076"/>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lstStyle/>
          <a:p>
            <a:pPr marL="342900" indent="-342900">
              <a:lnSpc>
                <a:spcPct val="80000"/>
              </a:lnSpc>
              <a:spcBef>
                <a:spcPct val="20000"/>
              </a:spcBef>
              <a:buClr>
                <a:schemeClr val="hlink"/>
              </a:buClr>
              <a:defRPr/>
            </a:pPr>
            <a:r>
              <a:rPr lang="sl-SI" altLang="sl-SI" sz="2400" b="1" dirty="0" smtClean="0">
                <a:solidFill>
                  <a:schemeClr val="accent4">
                    <a:lumMod val="10000"/>
                  </a:schemeClr>
                </a:solidFill>
                <a:latin typeface="Comic Sans MS" panose="030F0702030302020204" pitchFamily="66" charset="0"/>
              </a:rPr>
              <a:t>Gasilni </a:t>
            </a:r>
            <a:r>
              <a:rPr lang="sl-SI" altLang="sl-SI" sz="2400" b="1" dirty="0">
                <a:solidFill>
                  <a:schemeClr val="accent4">
                    <a:lumMod val="10000"/>
                  </a:schemeClr>
                </a:solidFill>
                <a:latin typeface="Comic Sans MS" panose="030F0702030302020204" pitchFamily="66" charset="0"/>
              </a:rPr>
              <a:t>aparati na prah </a:t>
            </a:r>
            <a:r>
              <a:rPr lang="sl-SI" altLang="sl-SI" sz="2400" b="1" dirty="0">
                <a:solidFill>
                  <a:schemeClr val="accent2">
                    <a:lumMod val="50000"/>
                  </a:schemeClr>
                </a:solidFill>
                <a:latin typeface="Comic Sans MS" panose="030F0702030302020204" pitchFamily="66" charset="0"/>
              </a:rPr>
              <a:t>so univerzalni gasilni aparati. </a:t>
            </a:r>
            <a:endParaRPr lang="sl-SI" altLang="sl-SI" sz="2400" b="1" dirty="0" smtClean="0">
              <a:solidFill>
                <a:schemeClr val="accent2">
                  <a:lumMod val="50000"/>
                </a:schemeClr>
              </a:solidFill>
              <a:latin typeface="Comic Sans MS" panose="030F0702030302020204" pitchFamily="66" charset="0"/>
            </a:endParaRPr>
          </a:p>
          <a:p>
            <a:pPr marL="342900" indent="-342900">
              <a:lnSpc>
                <a:spcPct val="80000"/>
              </a:lnSpc>
              <a:spcBef>
                <a:spcPct val="20000"/>
              </a:spcBef>
              <a:buClr>
                <a:schemeClr val="hlink"/>
              </a:buClr>
              <a:defRPr/>
            </a:pPr>
            <a:endParaRPr lang="sl-SI" altLang="sl-SI" sz="2400" b="1" dirty="0" smtClean="0">
              <a:solidFill>
                <a:schemeClr val="accent2">
                  <a:lumMod val="50000"/>
                </a:schemeClr>
              </a:solidFill>
              <a:latin typeface="Comic Sans MS" panose="030F0702030302020204" pitchFamily="66" charset="0"/>
            </a:endParaRPr>
          </a:p>
          <a:p>
            <a:pPr marL="342900" indent="-342900" algn="just">
              <a:lnSpc>
                <a:spcPct val="80000"/>
              </a:lnSpc>
              <a:spcBef>
                <a:spcPct val="20000"/>
              </a:spcBef>
              <a:buClr>
                <a:schemeClr val="hlink"/>
              </a:buClr>
              <a:defRPr/>
            </a:pPr>
            <a:r>
              <a:rPr lang="sl-SI" altLang="sl-SI" sz="2400" b="1" dirty="0" smtClean="0">
                <a:solidFill>
                  <a:schemeClr val="accent2">
                    <a:lumMod val="50000"/>
                  </a:schemeClr>
                </a:solidFill>
                <a:latin typeface="Comic Sans MS" panose="030F0702030302020204" pitchFamily="66" charset="0"/>
              </a:rPr>
              <a:t>Z </a:t>
            </a:r>
            <a:r>
              <a:rPr lang="sl-SI" altLang="sl-SI" sz="2400" b="1" dirty="0">
                <a:solidFill>
                  <a:schemeClr val="accent2">
                    <a:lumMod val="50000"/>
                  </a:schemeClr>
                </a:solidFill>
                <a:latin typeface="Comic Sans MS" panose="030F0702030302020204" pitchFamily="66" charset="0"/>
              </a:rPr>
              <a:t>njimi se lahko gasi vse vrste požarov (trdne snovi</a:t>
            </a:r>
            <a:r>
              <a:rPr lang="sl-SI" altLang="sl-SI" sz="2400" b="1" dirty="0" smtClean="0">
                <a:solidFill>
                  <a:schemeClr val="accent2">
                    <a:lumMod val="50000"/>
                  </a:schemeClr>
                </a:solidFill>
                <a:latin typeface="Comic Sans MS" panose="030F0702030302020204" pitchFamily="66" charset="0"/>
              </a:rPr>
              <a:t>,</a:t>
            </a:r>
          </a:p>
          <a:p>
            <a:pPr marL="342900" indent="-342900" algn="just">
              <a:lnSpc>
                <a:spcPct val="80000"/>
              </a:lnSpc>
              <a:spcBef>
                <a:spcPct val="20000"/>
              </a:spcBef>
              <a:buClr>
                <a:schemeClr val="hlink"/>
              </a:buClr>
              <a:defRPr/>
            </a:pPr>
            <a:r>
              <a:rPr lang="sl-SI" altLang="sl-SI" sz="2400" b="1" dirty="0" smtClean="0">
                <a:solidFill>
                  <a:schemeClr val="accent2">
                    <a:lumMod val="50000"/>
                  </a:schemeClr>
                </a:solidFill>
                <a:latin typeface="Comic Sans MS" panose="030F0702030302020204" pitchFamily="66" charset="0"/>
              </a:rPr>
              <a:t>vnetljive </a:t>
            </a:r>
            <a:r>
              <a:rPr lang="sl-SI" altLang="sl-SI" sz="2400" b="1" dirty="0">
                <a:solidFill>
                  <a:schemeClr val="accent2">
                    <a:lumMod val="50000"/>
                  </a:schemeClr>
                </a:solidFill>
                <a:latin typeface="Comic Sans MS" panose="030F0702030302020204" pitchFamily="66" charset="0"/>
              </a:rPr>
              <a:t>tekočine, vnetljivi plini in električne </a:t>
            </a:r>
            <a:r>
              <a:rPr lang="sl-SI" altLang="sl-SI" sz="2400" b="1" dirty="0" smtClean="0">
                <a:solidFill>
                  <a:schemeClr val="accent2">
                    <a:lumMod val="50000"/>
                  </a:schemeClr>
                </a:solidFill>
                <a:latin typeface="Comic Sans MS" panose="030F0702030302020204" pitchFamily="66" charset="0"/>
              </a:rPr>
              <a:t>instalacije</a:t>
            </a:r>
          </a:p>
          <a:p>
            <a:pPr marL="342900" indent="-342900" algn="just">
              <a:lnSpc>
                <a:spcPct val="80000"/>
              </a:lnSpc>
              <a:spcBef>
                <a:spcPct val="20000"/>
              </a:spcBef>
              <a:buClr>
                <a:schemeClr val="hlink"/>
              </a:buClr>
              <a:defRPr/>
            </a:pPr>
            <a:r>
              <a:rPr lang="sl-SI" altLang="sl-SI" sz="2400" b="1" dirty="0" smtClean="0">
                <a:solidFill>
                  <a:schemeClr val="accent2">
                    <a:lumMod val="50000"/>
                  </a:schemeClr>
                </a:solidFill>
                <a:latin typeface="Comic Sans MS" panose="030F0702030302020204" pitchFamily="66" charset="0"/>
              </a:rPr>
              <a:t>do </a:t>
            </a:r>
            <a:r>
              <a:rPr lang="sl-SI" altLang="sl-SI" sz="2400" b="1" dirty="0">
                <a:solidFill>
                  <a:schemeClr val="accent2">
                    <a:lumMod val="50000"/>
                  </a:schemeClr>
                </a:solidFill>
                <a:latin typeface="Comic Sans MS" panose="030F0702030302020204" pitchFamily="66" charset="0"/>
              </a:rPr>
              <a:t>1000 V</a:t>
            </a:r>
            <a:r>
              <a:rPr lang="sl-SI" altLang="sl-SI" sz="2400" b="1" dirty="0" smtClean="0">
                <a:solidFill>
                  <a:schemeClr val="accent2">
                    <a:lumMod val="50000"/>
                  </a:schemeClr>
                </a:solidFill>
                <a:latin typeface="Comic Sans MS" panose="030F0702030302020204" pitchFamily="66" charset="0"/>
              </a:rPr>
              <a:t>).</a:t>
            </a:r>
          </a:p>
          <a:p>
            <a:pPr marL="342900" indent="-342900">
              <a:lnSpc>
                <a:spcPct val="80000"/>
              </a:lnSpc>
              <a:spcBef>
                <a:spcPct val="20000"/>
              </a:spcBef>
              <a:buClr>
                <a:schemeClr val="hlink"/>
              </a:buClr>
              <a:defRPr/>
            </a:pPr>
            <a:endParaRPr lang="sl-SI" altLang="sl-SI" sz="2400" b="1" dirty="0" smtClean="0">
              <a:solidFill>
                <a:schemeClr val="accent2">
                  <a:lumMod val="50000"/>
                </a:schemeClr>
              </a:solidFill>
              <a:latin typeface="Comic Sans MS" panose="030F0702030302020204" pitchFamily="66" charset="0"/>
            </a:endParaRPr>
          </a:p>
          <a:p>
            <a:pPr marL="342900" indent="-342900" algn="r">
              <a:lnSpc>
                <a:spcPct val="80000"/>
              </a:lnSpc>
              <a:spcBef>
                <a:spcPct val="20000"/>
              </a:spcBef>
              <a:buClr>
                <a:schemeClr val="hlink"/>
              </a:buClr>
              <a:defRPr/>
            </a:pPr>
            <a:endParaRPr lang="sl-SI" altLang="sl-SI" sz="2400" b="1" dirty="0" smtClean="0">
              <a:solidFill>
                <a:schemeClr val="accent2">
                  <a:lumMod val="50000"/>
                </a:schemeClr>
              </a:solidFill>
              <a:latin typeface="Comic Sans MS" panose="030F0702030302020204" pitchFamily="66" charset="0"/>
            </a:endParaRPr>
          </a:p>
          <a:p>
            <a:pPr marL="342900" indent="-342900">
              <a:lnSpc>
                <a:spcPct val="80000"/>
              </a:lnSpc>
              <a:spcBef>
                <a:spcPct val="20000"/>
              </a:spcBef>
              <a:buClr>
                <a:schemeClr val="hlink"/>
              </a:buClr>
              <a:defRPr/>
            </a:pPr>
            <a:endParaRPr lang="sl-SI" altLang="sl-SI" sz="2400" b="1" dirty="0" smtClean="0">
              <a:solidFill>
                <a:schemeClr val="accent2">
                  <a:lumMod val="50000"/>
                </a:schemeClr>
              </a:solidFill>
              <a:latin typeface="Comic Sans MS" panose="030F0702030302020204" pitchFamily="66" charset="0"/>
            </a:endParaRPr>
          </a:p>
          <a:p>
            <a:pPr marL="342900" indent="-342900">
              <a:lnSpc>
                <a:spcPct val="80000"/>
              </a:lnSpc>
              <a:spcBef>
                <a:spcPct val="20000"/>
              </a:spcBef>
              <a:buClr>
                <a:schemeClr val="hlink"/>
              </a:buClr>
              <a:defRPr/>
            </a:pPr>
            <a:r>
              <a:rPr lang="sl-SI" altLang="sl-SI" sz="2400" b="1" dirty="0" smtClean="0">
                <a:solidFill>
                  <a:schemeClr val="accent2">
                    <a:lumMod val="50000"/>
                  </a:schemeClr>
                </a:solidFill>
                <a:latin typeface="Comic Sans MS" panose="030F0702030302020204" pitchFamily="66" charset="0"/>
              </a:rPr>
              <a:t>                   </a:t>
            </a:r>
            <a:endParaRPr lang="sl-SI" altLang="sl-SI" sz="2400" b="1" dirty="0">
              <a:solidFill>
                <a:schemeClr val="accent2">
                  <a:lumMod val="50000"/>
                </a:schemeClr>
              </a:solidFill>
              <a:latin typeface="Comic Sans MS" panose="030F0702030302020204" pitchFamily="66" charset="0"/>
            </a:endParaRPr>
          </a:p>
          <a:p>
            <a:pPr marL="342900" indent="-342900">
              <a:lnSpc>
                <a:spcPct val="80000"/>
              </a:lnSpc>
              <a:spcBef>
                <a:spcPct val="20000"/>
              </a:spcBef>
              <a:buClr>
                <a:schemeClr val="hlink"/>
              </a:buClr>
              <a:defRPr/>
            </a:pPr>
            <a:endParaRPr lang="sl-SI" altLang="sl-SI" sz="2400" b="1" dirty="0" smtClean="0">
              <a:solidFill>
                <a:schemeClr val="accent2">
                  <a:lumMod val="50000"/>
                </a:schemeClr>
              </a:solidFill>
              <a:latin typeface="Comic Sans MS" panose="030F0702030302020204" pitchFamily="66" charset="0"/>
            </a:endParaRPr>
          </a:p>
          <a:p>
            <a:pPr marL="342900" indent="-342900">
              <a:lnSpc>
                <a:spcPct val="80000"/>
              </a:lnSpc>
              <a:spcBef>
                <a:spcPct val="20000"/>
              </a:spcBef>
              <a:buClr>
                <a:schemeClr val="hlink"/>
              </a:buClr>
              <a:defRPr/>
            </a:pPr>
            <a:endParaRPr lang="sl-SI" altLang="sl-SI" sz="2400" b="1" dirty="0" smtClean="0">
              <a:solidFill>
                <a:schemeClr val="accent2">
                  <a:lumMod val="50000"/>
                </a:schemeClr>
              </a:solidFill>
              <a:latin typeface="Comic Sans MS" panose="030F0702030302020204" pitchFamily="66" charset="0"/>
            </a:endParaRPr>
          </a:p>
          <a:p>
            <a:pPr marL="342900" indent="-342900">
              <a:lnSpc>
                <a:spcPct val="80000"/>
              </a:lnSpc>
              <a:spcBef>
                <a:spcPct val="20000"/>
              </a:spcBef>
              <a:buClr>
                <a:schemeClr val="hlink"/>
              </a:buClr>
              <a:defRPr/>
            </a:pPr>
            <a:endParaRPr lang="sl-SI" altLang="sl-SI" sz="2400" b="1" dirty="0">
              <a:solidFill>
                <a:schemeClr val="accent2">
                  <a:lumMod val="50000"/>
                </a:schemeClr>
              </a:solidFill>
              <a:latin typeface="Comic Sans MS" panose="030F0702030302020204" pitchFamily="66" charset="0"/>
            </a:endParaRPr>
          </a:p>
          <a:p>
            <a:pPr marL="342900" indent="-342900">
              <a:lnSpc>
                <a:spcPct val="80000"/>
              </a:lnSpc>
              <a:spcBef>
                <a:spcPct val="20000"/>
              </a:spcBef>
              <a:buClr>
                <a:schemeClr val="hlink"/>
              </a:buClr>
              <a:defRPr/>
            </a:pPr>
            <a:endParaRPr lang="sl-SI" altLang="sl-SI" sz="2400" b="1" dirty="0" smtClean="0">
              <a:solidFill>
                <a:schemeClr val="accent2">
                  <a:lumMod val="50000"/>
                </a:schemeClr>
              </a:solidFill>
              <a:latin typeface="Comic Sans MS" panose="030F0702030302020204" pitchFamily="66" charset="0"/>
            </a:endParaRPr>
          </a:p>
          <a:p>
            <a:pPr marL="342900" indent="-342900">
              <a:lnSpc>
                <a:spcPct val="80000"/>
              </a:lnSpc>
              <a:spcBef>
                <a:spcPct val="20000"/>
              </a:spcBef>
              <a:buClr>
                <a:schemeClr val="hlink"/>
              </a:buClr>
              <a:defRPr/>
            </a:pPr>
            <a:endParaRPr lang="sl-SI" altLang="sl-SI" sz="2400" b="1" dirty="0">
              <a:solidFill>
                <a:schemeClr val="accent2">
                  <a:lumMod val="50000"/>
                </a:schemeClr>
              </a:solidFill>
              <a:latin typeface="Comic Sans MS" panose="030F0702030302020204" pitchFamily="66" charset="0"/>
            </a:endParaRPr>
          </a:p>
          <a:p>
            <a:pPr marL="342900" indent="-342900">
              <a:lnSpc>
                <a:spcPct val="80000"/>
              </a:lnSpc>
              <a:spcBef>
                <a:spcPct val="20000"/>
              </a:spcBef>
              <a:buClr>
                <a:schemeClr val="hlink"/>
              </a:buClr>
              <a:defRPr/>
            </a:pPr>
            <a:endParaRPr lang="sl-SI" altLang="sl-SI" sz="2400" b="1" dirty="0">
              <a:solidFill>
                <a:schemeClr val="accent4">
                  <a:lumMod val="10000"/>
                </a:schemeClr>
              </a:solidFill>
              <a:latin typeface="Comic Sans MS" panose="030F0702030302020204" pitchFamily="66" charset="0"/>
            </a:endParaRPr>
          </a:p>
        </p:txBody>
      </p:sp>
      <p:pic>
        <p:nvPicPr>
          <p:cNvPr id="4096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9238" y="4349850"/>
            <a:ext cx="5616575"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2792100"/>
            <a:ext cx="1116012"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1" y="4504632"/>
            <a:ext cx="1881187"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www.pgd-smartno.si/uploads/2/5/0/7/25079533/139824906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9272" y="1768992"/>
            <a:ext cx="4884772" cy="23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ttp://www.gasilnik.si/16-123-large/gasilnik-p6-abc.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9580" y="1844824"/>
            <a:ext cx="2232918" cy="223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37580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8"/>
          <p:cNvSpPr>
            <a:spLocks noChangeArrowheads="1"/>
          </p:cNvSpPr>
          <p:nvPr/>
        </p:nvSpPr>
        <p:spPr bwMode="auto">
          <a:xfrm>
            <a:off x="107504" y="84035"/>
            <a:ext cx="8712646" cy="157305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342900" indent="-342900" algn="just">
              <a:lnSpc>
                <a:spcPct val="80000"/>
              </a:lnSpc>
              <a:spcBef>
                <a:spcPct val="20000"/>
              </a:spcBef>
              <a:buClr>
                <a:schemeClr val="hlink"/>
              </a:buClr>
              <a:defRPr/>
            </a:pPr>
            <a:r>
              <a:rPr lang="sl-SI" altLang="sl-SI" sz="2400" dirty="0">
                <a:solidFill>
                  <a:schemeClr val="accent4">
                    <a:lumMod val="10000"/>
                  </a:schemeClr>
                </a:solidFill>
                <a:latin typeface="Britannic Bold" pitchFamily="34" charset="0"/>
              </a:rPr>
              <a:t>   </a:t>
            </a:r>
            <a:r>
              <a:rPr lang="sl-SI" altLang="sl-SI" sz="2400" b="1" dirty="0">
                <a:solidFill>
                  <a:schemeClr val="accent4">
                    <a:lumMod val="10000"/>
                  </a:schemeClr>
                </a:solidFill>
                <a:latin typeface="Comic Sans MS" panose="030F0702030302020204" pitchFamily="66" charset="0"/>
              </a:rPr>
              <a:t>Gasilni aparati na ogljikov dioksid </a:t>
            </a:r>
            <a:r>
              <a:rPr lang="sl-SI" altLang="sl-SI" sz="2400" b="1" dirty="0">
                <a:solidFill>
                  <a:schemeClr val="accent2">
                    <a:lumMod val="50000"/>
                  </a:schemeClr>
                </a:solidFill>
                <a:latin typeface="Comic Sans MS" panose="030F0702030302020204" pitchFamily="66" charset="0"/>
              </a:rPr>
              <a:t>so namenjeni predvsem za gašenje v zaprtih prostorih in sicer v telefonskih centralah, razdelilnih omarah, laboratorijih, računalniških centrih, muzejih in živilski industriji</a:t>
            </a:r>
          </a:p>
        </p:txBody>
      </p:sp>
      <p:pic>
        <p:nvPicPr>
          <p:cNvPr id="41987" name="Picture 2" descr="http://www.pgd-smartno.si/uploads/2/5/0/7/25079533/13982490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0075" y="1700808"/>
            <a:ext cx="4410075"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9" descr="http://gasilskaoprema.si/images/detailed/1/co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6269" y="1746950"/>
            <a:ext cx="1716629" cy="235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1844824"/>
            <a:ext cx="108108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4691878"/>
            <a:ext cx="440213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134933" y="3796879"/>
            <a:ext cx="3685217" cy="707886"/>
          </a:xfrm>
          <a:prstGeom prst="rect">
            <a:avLst/>
          </a:prstGeom>
        </p:spPr>
        <p:txBody>
          <a:bodyPr wrap="square">
            <a:spAutoFit/>
          </a:bodyPr>
          <a:lstStyle/>
          <a:p>
            <a:pPr lvl="0" algn="ctr"/>
            <a:r>
              <a:rPr lang="sl-SI" sz="2000" b="1" dirty="0">
                <a:solidFill>
                  <a:srgbClr val="0000FF"/>
                </a:solidFill>
                <a:latin typeface="Comic Sans MS" panose="030F0702030302020204" pitchFamily="66" charset="0"/>
                <a:ea typeface="Times New Roman"/>
              </a:rPr>
              <a:t>Način aktiviranja gasilnikov na prah </a:t>
            </a:r>
            <a:endParaRPr lang="sl-SI" sz="2000" dirty="0">
              <a:solidFill>
                <a:srgbClr val="0000FF"/>
              </a:solidFill>
              <a:latin typeface="Comic Sans MS" panose="030F0702030302020204" pitchFamily="66" charset="0"/>
              <a:ea typeface="Times New Roman"/>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914" y="4869160"/>
            <a:ext cx="4354498" cy="1844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9914" y="3996933"/>
            <a:ext cx="4904134" cy="707886"/>
          </a:xfrm>
          <a:prstGeom prst="rect">
            <a:avLst/>
          </a:prstGeom>
        </p:spPr>
        <p:txBody>
          <a:bodyPr wrap="square">
            <a:spAutoFit/>
          </a:bodyPr>
          <a:lstStyle/>
          <a:p>
            <a:pPr lvl="0" algn="ctr"/>
            <a:r>
              <a:rPr lang="sl-SI" sz="2000" b="1" dirty="0">
                <a:solidFill>
                  <a:srgbClr val="0000FF"/>
                </a:solidFill>
                <a:latin typeface="Comic Sans MS" panose="030F0702030302020204" pitchFamily="66" charset="0"/>
                <a:ea typeface="Times New Roman"/>
              </a:rPr>
              <a:t>Način aktiviranja gasilnikov </a:t>
            </a:r>
            <a:r>
              <a:rPr lang="sl-SI" sz="2000" b="1" dirty="0" smtClean="0">
                <a:solidFill>
                  <a:srgbClr val="0000FF"/>
                </a:solidFill>
                <a:latin typeface="Comic Sans MS" panose="030F0702030302020204" pitchFamily="66" charset="0"/>
                <a:ea typeface="Times New Roman"/>
              </a:rPr>
              <a:t>na ogljikov dioksid (z </a:t>
            </a:r>
            <a:r>
              <a:rPr lang="sl-SI" sz="2000" b="1" dirty="0">
                <a:solidFill>
                  <a:srgbClr val="0000FF"/>
                </a:solidFill>
                <a:latin typeface="Comic Sans MS" panose="030F0702030302020204" pitchFamily="66" charset="0"/>
                <a:ea typeface="Times New Roman"/>
              </a:rPr>
              <a:t>ventilom na </a:t>
            </a:r>
            <a:r>
              <a:rPr lang="sl-SI" sz="2000" b="1" dirty="0" smtClean="0">
                <a:solidFill>
                  <a:srgbClr val="0000FF"/>
                </a:solidFill>
                <a:latin typeface="Comic Sans MS" panose="030F0702030302020204" pitchFamily="66" charset="0"/>
                <a:ea typeface="Times New Roman"/>
              </a:rPr>
              <a:t>ročico)</a:t>
            </a:r>
            <a:endParaRPr lang="sl-SI" sz="2000" dirty="0">
              <a:solidFill>
                <a:srgbClr val="0000FF"/>
              </a:solidFill>
              <a:latin typeface="Comic Sans MS" panose="030F0702030302020204" pitchFamily="66" charset="0"/>
              <a:ea typeface="Times New Roman"/>
            </a:endParaRPr>
          </a:p>
        </p:txBody>
      </p:sp>
    </p:spTree>
    <p:extLst>
      <p:ext uri="{BB962C8B-B14F-4D97-AF65-F5344CB8AC3E}">
        <p14:creationId xmlns:p14="http://schemas.microsoft.com/office/powerpoint/2010/main" val="305748485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148422" y="116632"/>
            <a:ext cx="8856984" cy="66418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342900" indent="-342900" algn="ctr">
              <a:lnSpc>
                <a:spcPct val="80000"/>
              </a:lnSpc>
              <a:spcBef>
                <a:spcPct val="20000"/>
              </a:spcBef>
              <a:buClr>
                <a:schemeClr val="hlink"/>
              </a:buClr>
              <a:defRPr/>
            </a:pPr>
            <a:r>
              <a:rPr lang="sl-SI" altLang="sl-SI" sz="2800" b="1" dirty="0">
                <a:solidFill>
                  <a:srgbClr val="0000FF"/>
                </a:solidFill>
                <a:latin typeface="Comic Sans MS" panose="030F0702030302020204" pitchFamily="66" charset="0"/>
              </a:rPr>
              <a:t>Notranje hidrantno omrežje je namenjeno predvsem </a:t>
            </a:r>
            <a:r>
              <a:rPr lang="sl-SI" altLang="sl-SI" sz="2800" b="1" dirty="0" smtClean="0">
                <a:solidFill>
                  <a:srgbClr val="0000FF"/>
                </a:solidFill>
                <a:latin typeface="Comic Sans MS" panose="030F0702030302020204" pitchFamily="66" charset="0"/>
              </a:rPr>
              <a:t>za gašenje </a:t>
            </a:r>
            <a:r>
              <a:rPr lang="sl-SI" altLang="sl-SI" sz="2800" b="1" dirty="0">
                <a:solidFill>
                  <a:srgbClr val="0000FF"/>
                </a:solidFill>
                <a:latin typeface="Comic Sans MS" panose="030F0702030302020204" pitchFamily="66" charset="0"/>
              </a:rPr>
              <a:t>trdnih snovi (EURO hidranti so namenjeni </a:t>
            </a:r>
            <a:r>
              <a:rPr lang="sl-SI" altLang="sl-SI" sz="2800" b="1" dirty="0" smtClean="0">
                <a:solidFill>
                  <a:srgbClr val="0000FF"/>
                </a:solidFill>
                <a:latin typeface="Comic Sans MS" panose="030F0702030302020204" pitchFamily="66" charset="0"/>
              </a:rPr>
              <a:t>za gašenje </a:t>
            </a:r>
            <a:r>
              <a:rPr lang="sl-SI" altLang="sl-SI" sz="2800" b="1" dirty="0">
                <a:solidFill>
                  <a:srgbClr val="0000FF"/>
                </a:solidFill>
                <a:latin typeface="Comic Sans MS" panose="030F0702030302020204" pitchFamily="66" charset="0"/>
              </a:rPr>
              <a:t>s strani uporabnikov objekta). </a:t>
            </a:r>
          </a:p>
          <a:p>
            <a:pPr marL="342900" indent="-342900">
              <a:lnSpc>
                <a:spcPct val="80000"/>
              </a:lnSpc>
              <a:spcBef>
                <a:spcPct val="20000"/>
              </a:spcBef>
              <a:buClr>
                <a:srgbClr val="0000FF"/>
              </a:buClr>
              <a:defRPr/>
            </a:pPr>
            <a:endParaRPr lang="sl-SI" altLang="sl-SI" sz="2800" b="1" dirty="0" smtClean="0">
              <a:solidFill>
                <a:srgbClr val="800000"/>
              </a:solidFill>
              <a:latin typeface="Comic Sans MS" panose="030F0702030302020204" pitchFamily="66" charset="0"/>
            </a:endParaRPr>
          </a:p>
          <a:p>
            <a:pPr marL="342900" indent="-342900">
              <a:lnSpc>
                <a:spcPct val="80000"/>
              </a:lnSpc>
              <a:spcBef>
                <a:spcPct val="20000"/>
              </a:spcBef>
              <a:buClr>
                <a:srgbClr val="0000FF"/>
              </a:buClr>
              <a:defRPr/>
            </a:pPr>
            <a:r>
              <a:rPr lang="sl-SI" altLang="sl-SI" sz="2400" b="1" dirty="0" smtClean="0">
                <a:solidFill>
                  <a:srgbClr val="CC00FF"/>
                </a:solidFill>
                <a:latin typeface="Comic Sans MS" panose="030F0702030302020204" pitchFamily="66" charset="0"/>
              </a:rPr>
              <a:t>Uporaba </a:t>
            </a:r>
            <a:r>
              <a:rPr lang="sl-SI" altLang="sl-SI" sz="2400" b="1" dirty="0">
                <a:solidFill>
                  <a:srgbClr val="CC00FF"/>
                </a:solidFill>
                <a:latin typeface="Comic Sans MS" panose="030F0702030302020204" pitchFamily="66" charset="0"/>
              </a:rPr>
              <a:t>EURO </a:t>
            </a:r>
            <a:r>
              <a:rPr lang="sl-SI" altLang="sl-SI" sz="2400" b="1" dirty="0" smtClean="0">
                <a:solidFill>
                  <a:srgbClr val="CC00FF"/>
                </a:solidFill>
                <a:latin typeface="Comic Sans MS" panose="030F0702030302020204" pitchFamily="66" charset="0"/>
              </a:rPr>
              <a:t>hidranta</a:t>
            </a:r>
          </a:p>
          <a:p>
            <a:pPr marL="342900" indent="-342900">
              <a:lnSpc>
                <a:spcPct val="80000"/>
              </a:lnSpc>
              <a:spcBef>
                <a:spcPct val="20000"/>
              </a:spcBef>
              <a:buClr>
                <a:srgbClr val="0000FF"/>
              </a:buClr>
              <a:defRPr/>
            </a:pPr>
            <a:endParaRPr lang="sl-SI" altLang="sl-SI" sz="2400" b="1" dirty="0">
              <a:solidFill>
                <a:srgbClr val="800000"/>
              </a:solidFill>
              <a:latin typeface="Comic Sans MS" panose="030F0702030302020204" pitchFamily="66" charset="0"/>
            </a:endParaRPr>
          </a:p>
          <a:p>
            <a:pPr marL="457200" lvl="0" indent="-457200">
              <a:lnSpc>
                <a:spcPct val="80000"/>
              </a:lnSpc>
              <a:spcBef>
                <a:spcPct val="20000"/>
              </a:spcBef>
              <a:buClr>
                <a:srgbClr val="0000FF"/>
              </a:buClr>
              <a:buFont typeface="Wingdings" panose="05000000000000000000" pitchFamily="2" charset="2"/>
              <a:buChar char="§"/>
              <a:defRPr/>
            </a:pPr>
            <a:r>
              <a:rPr lang="sl-SI" altLang="sl-SI" sz="2400" b="1" dirty="0" smtClean="0">
                <a:latin typeface="Comic Sans MS" panose="030F0702030302020204" pitchFamily="66" charset="0"/>
              </a:rPr>
              <a:t>izklopimo elektriko,</a:t>
            </a:r>
          </a:p>
          <a:p>
            <a:pPr marL="457200" lvl="0" indent="-457200">
              <a:lnSpc>
                <a:spcPct val="80000"/>
              </a:lnSpc>
              <a:spcBef>
                <a:spcPct val="20000"/>
              </a:spcBef>
              <a:buClr>
                <a:srgbClr val="0000FF"/>
              </a:buClr>
              <a:buFont typeface="Wingdings" panose="05000000000000000000" pitchFamily="2" charset="2"/>
              <a:buChar char="§"/>
              <a:defRPr/>
            </a:pPr>
            <a:r>
              <a:rPr lang="sl-SI" altLang="sl-SI" sz="2400" b="1" dirty="0">
                <a:latin typeface="Comic Sans MS" panose="030F0702030302020204" pitchFamily="66" charset="0"/>
              </a:rPr>
              <a:t>o</a:t>
            </a:r>
            <a:r>
              <a:rPr lang="sl-SI" altLang="sl-SI" sz="2400" b="1" dirty="0" smtClean="0">
                <a:latin typeface="Comic Sans MS" panose="030F0702030302020204" pitchFamily="66" charset="0"/>
              </a:rPr>
              <a:t>dpremo ventil,</a:t>
            </a:r>
            <a:endParaRPr lang="sl-SI" altLang="sl-SI" sz="2400" b="1" dirty="0">
              <a:latin typeface="Comic Sans MS" panose="030F0702030302020204" pitchFamily="66" charset="0"/>
            </a:endParaRPr>
          </a:p>
          <a:p>
            <a:pPr marL="457200" lvl="0" indent="-457200">
              <a:lnSpc>
                <a:spcPct val="80000"/>
              </a:lnSpc>
              <a:spcBef>
                <a:spcPct val="20000"/>
              </a:spcBef>
              <a:buClr>
                <a:srgbClr val="0000FF"/>
              </a:buClr>
              <a:buFont typeface="Wingdings" panose="05000000000000000000" pitchFamily="2" charset="2"/>
              <a:buChar char="§"/>
              <a:defRPr/>
            </a:pPr>
            <a:r>
              <a:rPr lang="sl-SI" altLang="sl-SI" sz="2400" b="1" dirty="0">
                <a:latin typeface="Comic Sans MS" panose="030F0702030302020204" pitchFamily="66" charset="0"/>
              </a:rPr>
              <a:t>r</a:t>
            </a:r>
            <a:r>
              <a:rPr lang="sl-SI" altLang="sl-SI" sz="2400" b="1" dirty="0" smtClean="0">
                <a:latin typeface="Comic Sans MS" panose="030F0702030302020204" pitchFamily="66" charset="0"/>
              </a:rPr>
              <a:t>azvijemo cev</a:t>
            </a:r>
          </a:p>
          <a:p>
            <a:pPr marL="457200" lvl="0" indent="-457200">
              <a:lnSpc>
                <a:spcPct val="80000"/>
              </a:lnSpc>
              <a:spcBef>
                <a:spcPct val="20000"/>
              </a:spcBef>
              <a:buClr>
                <a:srgbClr val="0000FF"/>
              </a:buClr>
              <a:buFont typeface="Wingdings" panose="05000000000000000000" pitchFamily="2" charset="2"/>
              <a:buChar char="§"/>
              <a:defRPr/>
            </a:pPr>
            <a:r>
              <a:rPr lang="sl-SI" altLang="sl-SI" sz="2400" b="1" dirty="0">
                <a:latin typeface="Comic Sans MS" panose="030F0702030302020204" pitchFamily="66" charset="0"/>
              </a:rPr>
              <a:t>g</a:t>
            </a:r>
            <a:r>
              <a:rPr lang="sl-SI" altLang="sl-SI" sz="2400" b="1" dirty="0" smtClean="0">
                <a:latin typeface="Comic Sans MS" panose="030F0702030302020204" pitchFamily="66" charset="0"/>
              </a:rPr>
              <a:t>asimo</a:t>
            </a:r>
          </a:p>
          <a:p>
            <a:pPr marL="342900" lvl="0" indent="-342900">
              <a:lnSpc>
                <a:spcPct val="80000"/>
              </a:lnSpc>
              <a:spcBef>
                <a:spcPct val="20000"/>
              </a:spcBef>
              <a:buClr>
                <a:srgbClr val="0000FF"/>
              </a:buClr>
              <a:defRPr/>
            </a:pPr>
            <a:endParaRPr lang="sl-SI" altLang="sl-SI" sz="1600" b="1" dirty="0" smtClean="0">
              <a:solidFill>
                <a:srgbClr val="CC00FF"/>
              </a:solidFill>
              <a:latin typeface="Comic Sans MS" panose="030F0702030302020204" pitchFamily="66" charset="0"/>
            </a:endParaRPr>
          </a:p>
          <a:p>
            <a:pPr marL="342900" lvl="0" indent="-342900">
              <a:lnSpc>
                <a:spcPct val="80000"/>
              </a:lnSpc>
              <a:spcBef>
                <a:spcPct val="20000"/>
              </a:spcBef>
              <a:buClr>
                <a:srgbClr val="0000FF"/>
              </a:buClr>
              <a:defRPr/>
            </a:pPr>
            <a:r>
              <a:rPr lang="sl-SI" altLang="sl-SI" sz="2800" b="1" dirty="0" smtClean="0">
                <a:solidFill>
                  <a:srgbClr val="CC00FF"/>
                </a:solidFill>
                <a:latin typeface="Comic Sans MS" panose="030F0702030302020204" pitchFamily="66" charset="0"/>
              </a:rPr>
              <a:t>Nevarnosti </a:t>
            </a:r>
            <a:r>
              <a:rPr lang="sl-SI" altLang="sl-SI" sz="2400" b="1" dirty="0">
                <a:solidFill>
                  <a:srgbClr val="CC00FF"/>
                </a:solidFill>
                <a:latin typeface="Comic Sans MS" panose="030F0702030302020204" pitchFamily="66" charset="0"/>
              </a:rPr>
              <a:t>pri uporabi </a:t>
            </a:r>
          </a:p>
          <a:p>
            <a:pPr marL="342900" lvl="0" indent="-342900">
              <a:lnSpc>
                <a:spcPct val="80000"/>
              </a:lnSpc>
              <a:spcBef>
                <a:spcPct val="20000"/>
              </a:spcBef>
              <a:buClr>
                <a:srgbClr val="0000FF"/>
              </a:buClr>
              <a:defRPr/>
            </a:pPr>
            <a:endParaRPr lang="sl-SI" altLang="sl-SI" sz="2400" b="1" dirty="0">
              <a:solidFill>
                <a:srgbClr val="800000"/>
              </a:solidFill>
              <a:latin typeface="Comic Sans MS" panose="030F0702030302020204" pitchFamily="66" charset="0"/>
            </a:endParaRPr>
          </a:p>
          <a:p>
            <a:pPr marL="342900" lvl="0" indent="-342900">
              <a:buFont typeface="Wingdings" panose="05000000000000000000" pitchFamily="2" charset="2"/>
              <a:buChar char="§"/>
            </a:pPr>
            <a:r>
              <a:rPr lang="sl-SI" altLang="sl-SI" sz="2400" b="1" dirty="0" smtClean="0">
                <a:solidFill>
                  <a:prstClr val="black"/>
                </a:solidFill>
                <a:latin typeface="Comic Sans MS" panose="030F0702030302020204" pitchFamily="66" charset="0"/>
              </a:rPr>
              <a:t> pod </a:t>
            </a:r>
            <a:r>
              <a:rPr lang="sl-SI" altLang="sl-SI" sz="2400" b="1" dirty="0">
                <a:solidFill>
                  <a:prstClr val="black"/>
                </a:solidFill>
                <a:latin typeface="Comic Sans MS" panose="030F0702030302020204" pitchFamily="66" charset="0"/>
              </a:rPr>
              <a:t>el. napetostjo </a:t>
            </a:r>
          </a:p>
          <a:p>
            <a:pPr marL="342900" lvl="0" indent="-342900">
              <a:buFont typeface="Wingdings" panose="05000000000000000000" pitchFamily="2" charset="2"/>
              <a:buChar char="§"/>
            </a:pPr>
            <a:r>
              <a:rPr lang="sl-SI" altLang="sl-SI" sz="2400" b="1" dirty="0">
                <a:solidFill>
                  <a:prstClr val="black"/>
                </a:solidFill>
                <a:latin typeface="Comic Sans MS" panose="030F0702030302020204" pitchFamily="66" charset="0"/>
              </a:rPr>
              <a:t> ne gasimo olja</a:t>
            </a:r>
          </a:p>
          <a:p>
            <a:pPr marL="342900" lvl="0" indent="-342900">
              <a:buFont typeface="Wingdings" panose="05000000000000000000" pitchFamily="2" charset="2"/>
              <a:buChar char="§"/>
            </a:pPr>
            <a:r>
              <a:rPr lang="sl-SI" altLang="sl-SI" sz="2400" b="1" dirty="0">
                <a:solidFill>
                  <a:prstClr val="black"/>
                </a:solidFill>
                <a:latin typeface="Comic Sans MS" panose="030F0702030302020204" pitchFamily="66" charset="0"/>
              </a:rPr>
              <a:t> vnetljivih tekočin</a:t>
            </a:r>
          </a:p>
          <a:p>
            <a:pPr marL="342900" lvl="0" indent="-342900">
              <a:buFont typeface="Wingdings" panose="05000000000000000000" pitchFamily="2" charset="2"/>
              <a:buChar char="§"/>
            </a:pPr>
            <a:r>
              <a:rPr lang="sl-SI" altLang="sl-SI" sz="2400" b="1" dirty="0">
                <a:solidFill>
                  <a:prstClr val="black"/>
                </a:solidFill>
                <a:latin typeface="Comic Sans MS" panose="030F0702030302020204" pitchFamily="66" charset="0"/>
              </a:rPr>
              <a:t> snovi ki lahko nevarno reagirajo z vodo</a:t>
            </a:r>
            <a:endParaRPr lang="sl-SI" altLang="sl-SI" sz="2400" b="1" dirty="0">
              <a:solidFill>
                <a:srgbClr val="800000"/>
              </a:solidFill>
              <a:latin typeface="Comic Sans MS" panose="030F0702030302020204" pitchFamily="66"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1484784"/>
            <a:ext cx="1869182" cy="5134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1463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179512" y="116632"/>
            <a:ext cx="8784976" cy="569335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15000"/>
              </a:lnSpc>
              <a:spcAft>
                <a:spcPts val="1000"/>
              </a:spcAft>
            </a:pPr>
            <a:r>
              <a:rPr lang="sl-SI" sz="3200" b="1" dirty="0" smtClean="0">
                <a:solidFill>
                  <a:srgbClr val="0000FF"/>
                </a:solidFill>
                <a:latin typeface="Comic Sans MS" panose="030F0702030302020204" pitchFamily="66" charset="0"/>
                <a:ea typeface="Times New Roman"/>
                <a:cs typeface="Times New Roman"/>
              </a:rPr>
              <a:t>Z </a:t>
            </a:r>
            <a:r>
              <a:rPr lang="sl-SI" sz="3200" b="1" dirty="0">
                <a:solidFill>
                  <a:srgbClr val="0000FF"/>
                </a:solidFill>
                <a:latin typeface="Comic Sans MS" panose="030F0702030302020204" pitchFamily="66" charset="0"/>
                <a:ea typeface="Times New Roman"/>
                <a:cs typeface="Times New Roman"/>
              </a:rPr>
              <a:t>vodo </a:t>
            </a:r>
            <a:r>
              <a:rPr lang="sl-SI" sz="3200" b="1" dirty="0" smtClean="0">
                <a:solidFill>
                  <a:srgbClr val="0000FF"/>
                </a:solidFill>
                <a:latin typeface="Comic Sans MS" panose="030F0702030302020204" pitchFamily="66" charset="0"/>
                <a:ea typeface="Times New Roman"/>
                <a:cs typeface="Times New Roman"/>
              </a:rPr>
              <a:t>ne </a:t>
            </a:r>
            <a:r>
              <a:rPr lang="sl-SI" sz="3200" b="1" dirty="0">
                <a:solidFill>
                  <a:srgbClr val="0000FF"/>
                </a:solidFill>
                <a:latin typeface="Comic Sans MS" panose="030F0702030302020204" pitchFamily="66" charset="0"/>
                <a:ea typeface="Times New Roman"/>
                <a:cs typeface="Times New Roman"/>
              </a:rPr>
              <a:t>smemo gasiti vnetljivih tekočin, ker zaradi specifične teže vode </a:t>
            </a:r>
            <a:r>
              <a:rPr lang="sl-SI" sz="3200" b="1" dirty="0" smtClean="0">
                <a:solidFill>
                  <a:srgbClr val="0000FF"/>
                </a:solidFill>
                <a:latin typeface="Comic Sans MS" panose="030F0702030302020204" pitchFamily="66" charset="0"/>
                <a:ea typeface="Times New Roman"/>
                <a:cs typeface="Times New Roman"/>
              </a:rPr>
              <a:t>gašenje </a:t>
            </a:r>
            <a:r>
              <a:rPr lang="sl-SI" sz="3200" b="1" dirty="0">
                <a:solidFill>
                  <a:srgbClr val="0000FF"/>
                </a:solidFill>
                <a:latin typeface="Comic Sans MS" panose="030F0702030302020204" pitchFamily="66" charset="0"/>
                <a:ea typeface="Times New Roman"/>
                <a:cs typeface="Times New Roman"/>
              </a:rPr>
              <a:t>nima efekta, pride pa tudi do brizganja tekočin in širjenja požara</a:t>
            </a:r>
            <a:r>
              <a:rPr lang="sl-SI" sz="3200" b="1" dirty="0" smtClean="0">
                <a:solidFill>
                  <a:srgbClr val="0000FF"/>
                </a:solidFill>
                <a:latin typeface="Comic Sans MS" panose="030F0702030302020204" pitchFamily="66" charset="0"/>
                <a:ea typeface="Times New Roman"/>
                <a:cs typeface="Times New Roman"/>
              </a:rPr>
              <a:t>.</a:t>
            </a:r>
          </a:p>
          <a:p>
            <a:pPr algn="just">
              <a:lnSpc>
                <a:spcPct val="115000"/>
              </a:lnSpc>
              <a:spcAft>
                <a:spcPts val="1000"/>
              </a:spcAft>
            </a:pPr>
            <a:endParaRPr lang="sl-SI" sz="1400" b="1" dirty="0">
              <a:solidFill>
                <a:srgbClr val="0000FF"/>
              </a:solidFill>
              <a:latin typeface="Comic Sans MS" panose="030F0702030302020204" pitchFamily="66" charset="0"/>
              <a:ea typeface="Times New Roman"/>
              <a:cs typeface="Times New Roman"/>
            </a:endParaRPr>
          </a:p>
          <a:p>
            <a:pPr algn="just">
              <a:lnSpc>
                <a:spcPct val="115000"/>
              </a:lnSpc>
              <a:spcAft>
                <a:spcPts val="1000"/>
              </a:spcAft>
            </a:pPr>
            <a:r>
              <a:rPr lang="sl-SI" sz="3200" b="1" dirty="0" smtClean="0">
                <a:solidFill>
                  <a:srgbClr val="0000FF"/>
                </a:solidFill>
                <a:latin typeface="Comic Sans MS" panose="030F0702030302020204" pitchFamily="66" charset="0"/>
                <a:ea typeface="Times New Roman"/>
                <a:cs typeface="Times New Roman"/>
              </a:rPr>
              <a:t>Z </a:t>
            </a:r>
            <a:r>
              <a:rPr lang="sl-SI" sz="3200" b="1" dirty="0">
                <a:solidFill>
                  <a:srgbClr val="0000FF"/>
                </a:solidFill>
                <a:latin typeface="Comic Sans MS" panose="030F0702030302020204" pitchFamily="66" charset="0"/>
                <a:ea typeface="Times New Roman"/>
                <a:cs typeface="Times New Roman"/>
              </a:rPr>
              <a:t>gasilnim aparatom </a:t>
            </a:r>
            <a:r>
              <a:rPr lang="sl-SI" sz="3200" b="1" dirty="0" smtClean="0">
                <a:solidFill>
                  <a:srgbClr val="0000FF"/>
                </a:solidFill>
                <a:latin typeface="Comic Sans MS" panose="030F0702030302020204" pitchFamily="66" charset="0"/>
                <a:ea typeface="Times New Roman"/>
                <a:cs typeface="Times New Roman"/>
              </a:rPr>
              <a:t>se približate </a:t>
            </a:r>
            <a:r>
              <a:rPr lang="sl-SI" sz="3200" b="1" dirty="0">
                <a:solidFill>
                  <a:srgbClr val="0000FF"/>
                </a:solidFill>
                <a:latin typeface="Comic Sans MS" panose="030F0702030302020204" pitchFamily="66" charset="0"/>
                <a:ea typeface="Times New Roman"/>
                <a:cs typeface="Times New Roman"/>
              </a:rPr>
              <a:t>ognju na varno razdaljo in začnete s </a:t>
            </a:r>
            <a:r>
              <a:rPr lang="sl-SI" sz="3200" b="1" dirty="0" err="1">
                <a:solidFill>
                  <a:srgbClr val="0000FF"/>
                </a:solidFill>
                <a:latin typeface="Comic Sans MS" panose="030F0702030302020204" pitchFamily="66" charset="0"/>
                <a:ea typeface="Times New Roman"/>
                <a:cs typeface="Times New Roman"/>
              </a:rPr>
              <a:t>cik</a:t>
            </a:r>
            <a:r>
              <a:rPr lang="sl-SI" sz="3200" b="1" dirty="0">
                <a:solidFill>
                  <a:srgbClr val="0000FF"/>
                </a:solidFill>
                <a:latin typeface="Comic Sans MS" panose="030F0702030302020204" pitchFamily="66" charset="0"/>
                <a:ea typeface="Times New Roman"/>
                <a:cs typeface="Times New Roman"/>
              </a:rPr>
              <a:t> - </a:t>
            </a:r>
            <a:r>
              <a:rPr lang="sl-SI" sz="3200" b="1" dirty="0" err="1">
                <a:solidFill>
                  <a:srgbClr val="0000FF"/>
                </a:solidFill>
                <a:latin typeface="Comic Sans MS" panose="030F0702030302020204" pitchFamily="66" charset="0"/>
                <a:ea typeface="Times New Roman"/>
                <a:cs typeface="Times New Roman"/>
              </a:rPr>
              <a:t>cak</a:t>
            </a:r>
            <a:r>
              <a:rPr lang="sl-SI" sz="3200" b="1" dirty="0">
                <a:solidFill>
                  <a:srgbClr val="0000FF"/>
                </a:solidFill>
                <a:latin typeface="Comic Sans MS" panose="030F0702030302020204" pitchFamily="66" charset="0"/>
                <a:ea typeface="Times New Roman"/>
                <a:cs typeface="Times New Roman"/>
              </a:rPr>
              <a:t> gibi gasiti središče požara od roba proti sredini, dokler ga v celoti ne prekrijete z gasilnim sredstvom.</a:t>
            </a:r>
          </a:p>
        </p:txBody>
      </p:sp>
    </p:spTree>
    <p:extLst>
      <p:ext uri="{BB962C8B-B14F-4D97-AF65-F5344CB8AC3E}">
        <p14:creationId xmlns:p14="http://schemas.microsoft.com/office/powerpoint/2010/main" val="2857444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2227" name="Picture 3"/>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2446338" y="822325"/>
            <a:ext cx="6697662" cy="5916613"/>
          </a:xfrm>
          <a:ln/>
        </p:spPr>
      </p:pic>
      <p:sp>
        <p:nvSpPr>
          <p:cNvPr id="692228" name="Rectangle 4"/>
          <p:cNvSpPr>
            <a:spLocks noChangeArrowheads="1"/>
          </p:cNvSpPr>
          <p:nvPr/>
        </p:nvSpPr>
        <p:spPr bwMode="auto">
          <a:xfrm>
            <a:off x="1908175" y="5732463"/>
            <a:ext cx="51847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2773" tIns="228528" bIns="228528" anchor="ctr">
            <a:spAutoFit/>
          </a:bodyPr>
          <a:lstStyle/>
          <a:p>
            <a:pPr lvl="1" eaLnBrk="0" hangingPunct="0">
              <a:buFontTx/>
              <a:buAutoNum type="arabicPeriod"/>
            </a:pPr>
            <a:endParaRPr lang="sl-SI" altLang="zh-CN" b="1"/>
          </a:p>
          <a:p>
            <a:pPr eaLnBrk="0" hangingPunct="0"/>
            <a:endParaRPr lang="sl-SI" altLang="zh-CN"/>
          </a:p>
        </p:txBody>
      </p:sp>
      <p:sp>
        <p:nvSpPr>
          <p:cNvPr id="692229" name="Rectangle 5"/>
          <p:cNvSpPr>
            <a:spLocks noChangeArrowheads="1"/>
          </p:cNvSpPr>
          <p:nvPr/>
        </p:nvSpPr>
        <p:spPr bwMode="auto">
          <a:xfrm>
            <a:off x="971600" y="110196"/>
            <a:ext cx="6950942" cy="523220"/>
          </a:xfrm>
          <a:prstGeom prst="rect">
            <a:avLst/>
          </a:prstGeom>
          <a:ln/>
          <a:extLst/>
        </p:spPr>
        <p:style>
          <a:lnRef idx="1">
            <a:schemeClr val="accent5"/>
          </a:lnRef>
          <a:fillRef idx="3">
            <a:schemeClr val="accent5"/>
          </a:fillRef>
          <a:effectRef idx="2">
            <a:schemeClr val="accent5"/>
          </a:effectRef>
          <a:fontRef idx="minor">
            <a:schemeClr val="lt1"/>
          </a:fontRef>
        </p:style>
        <p:txBody>
          <a:bodyPr wrap="none">
            <a:spAutoFit/>
          </a:bodyPr>
          <a:lstStyle/>
          <a:p>
            <a:r>
              <a:rPr lang="sl-SI" altLang="zh-CN" sz="2800" b="1" dirty="0">
                <a:solidFill>
                  <a:schemeClr val="bg1"/>
                </a:solidFill>
                <a:latin typeface="Comic Sans MS" panose="030F0702030302020204" pitchFamily="66" charset="0"/>
              </a:rPr>
              <a:t>OSNOVNA NAVODILA PRI GAŠENJU</a:t>
            </a:r>
            <a:endParaRPr lang="sl-SI" altLang="sl-SI" sz="28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146775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179512" y="42714"/>
            <a:ext cx="8784976" cy="7064498"/>
          </a:xfrm>
          <a:prstGeom prst="rect">
            <a:avLst/>
          </a:prstGeom>
        </p:spPr>
        <p:txBody>
          <a:bodyPr wrap="square">
            <a:spAutoFit/>
          </a:bodyPr>
          <a:lstStyle/>
          <a:p>
            <a:pPr algn="just">
              <a:lnSpc>
                <a:spcPct val="115000"/>
              </a:lnSpc>
              <a:spcAft>
                <a:spcPts val="1000"/>
              </a:spcAft>
            </a:pPr>
            <a:r>
              <a:rPr lang="sl-SI" sz="2400" b="1" dirty="0">
                <a:latin typeface="Comic Sans MS" panose="030F0702030302020204" pitchFamily="66" charset="0"/>
                <a:ea typeface="Times New Roman"/>
                <a:cs typeface="Times New Roman"/>
              </a:rPr>
              <a:t>Za gašenje manjših požarov lahko uporabljamo tudi priročna gasilna sredstva, kot so mokre krpe, ponjave, pesek, zemlja,...</a:t>
            </a:r>
          </a:p>
          <a:p>
            <a:pPr algn="just">
              <a:lnSpc>
                <a:spcPct val="115000"/>
              </a:lnSpc>
              <a:spcAft>
                <a:spcPts val="1000"/>
              </a:spcAft>
            </a:pPr>
            <a:r>
              <a:rPr lang="sl-SI" sz="2400" b="1" dirty="0">
                <a:latin typeface="Comic Sans MS" panose="030F0702030302020204" pitchFamily="66" charset="0"/>
                <a:ea typeface="Times New Roman"/>
                <a:cs typeface="Times New Roman"/>
              </a:rPr>
              <a:t>V primeru, da požara ko ne morete pogasiti požara naredite sledeče:</a:t>
            </a:r>
          </a:p>
          <a:p>
            <a:pPr marL="342900" lvl="0" indent="-342900" algn="just">
              <a:lnSpc>
                <a:spcPct val="115000"/>
              </a:lnSpc>
              <a:spcAft>
                <a:spcPts val="1000"/>
              </a:spcAft>
              <a:buSzPts val="1000"/>
              <a:buFont typeface="Symbol"/>
              <a:buChar char=""/>
              <a:tabLst>
                <a:tab pos="457200" algn="l"/>
              </a:tabLst>
            </a:pPr>
            <a:r>
              <a:rPr lang="sl-SI" sz="2400" b="1" dirty="0">
                <a:latin typeface="Comic Sans MS" panose="030F0702030302020204" pitchFamily="66" charset="0"/>
                <a:ea typeface="Times New Roman"/>
                <a:cs typeface="Times New Roman"/>
              </a:rPr>
              <a:t>takoj obvestiti najbližjo gasilsko enoto,</a:t>
            </a:r>
          </a:p>
          <a:p>
            <a:pPr marL="342900" lvl="0" indent="-342900" algn="just">
              <a:lnSpc>
                <a:spcPct val="115000"/>
              </a:lnSpc>
              <a:spcAft>
                <a:spcPts val="1000"/>
              </a:spcAft>
              <a:buSzPts val="1000"/>
              <a:buFont typeface="Symbol"/>
              <a:buChar char=""/>
              <a:tabLst>
                <a:tab pos="457200" algn="l"/>
              </a:tabLst>
            </a:pPr>
            <a:r>
              <a:rPr lang="sl-SI" sz="2400" b="1" dirty="0">
                <a:latin typeface="Comic Sans MS" panose="030F0702030302020204" pitchFamily="66" charset="0"/>
                <a:ea typeface="Times New Roman"/>
                <a:cs typeface="Times New Roman"/>
              </a:rPr>
              <a:t>opozoriti osebe v objektu na nevarnost,</a:t>
            </a:r>
          </a:p>
          <a:p>
            <a:pPr marL="342900" lvl="0" indent="-342900" algn="just">
              <a:lnSpc>
                <a:spcPct val="115000"/>
              </a:lnSpc>
              <a:spcAft>
                <a:spcPts val="1000"/>
              </a:spcAft>
              <a:buSzPts val="1000"/>
              <a:buFont typeface="Symbol"/>
              <a:buChar char=""/>
              <a:tabLst>
                <a:tab pos="457200" algn="l"/>
              </a:tabLst>
            </a:pPr>
            <a:r>
              <a:rPr lang="sl-SI" sz="2400" b="1" dirty="0">
                <a:latin typeface="Comic Sans MS" panose="030F0702030302020204" pitchFamily="66" charset="0"/>
                <a:ea typeface="Times New Roman"/>
                <a:cs typeface="Times New Roman"/>
              </a:rPr>
              <a:t>odstraniti plinske jeklenke in posode z vnetljivimi tekočinami iz območja požara</a:t>
            </a:r>
          </a:p>
          <a:p>
            <a:pPr marL="342900" lvl="0" indent="-342900" algn="just">
              <a:lnSpc>
                <a:spcPct val="115000"/>
              </a:lnSpc>
              <a:spcAft>
                <a:spcPts val="1000"/>
              </a:spcAft>
              <a:buSzPts val="1000"/>
              <a:buFont typeface="Symbol"/>
              <a:buChar char=""/>
              <a:tabLst>
                <a:tab pos="457200" algn="l"/>
              </a:tabLst>
            </a:pPr>
            <a:r>
              <a:rPr lang="sl-SI" sz="2400" b="1" dirty="0">
                <a:latin typeface="Comic Sans MS" panose="030F0702030302020204" pitchFamily="66" charset="0"/>
                <a:ea typeface="Times New Roman"/>
                <a:cs typeface="Times New Roman"/>
              </a:rPr>
              <a:t>poskušati omejiti požar in reševati ljudi in premoženje,</a:t>
            </a:r>
          </a:p>
          <a:p>
            <a:pPr marL="342900" lvl="0" indent="-342900" algn="just">
              <a:lnSpc>
                <a:spcPct val="115000"/>
              </a:lnSpc>
              <a:spcAft>
                <a:spcPts val="1000"/>
              </a:spcAft>
              <a:buSzPts val="1000"/>
              <a:buFont typeface="Symbol"/>
              <a:buChar char=""/>
              <a:tabLst>
                <a:tab pos="457200" algn="l"/>
              </a:tabLst>
            </a:pPr>
            <a:r>
              <a:rPr lang="sl-SI" sz="2400" b="1" dirty="0">
                <a:latin typeface="Comic Sans MS" panose="030F0702030302020204" pitchFamily="66" charset="0"/>
                <a:ea typeface="Times New Roman"/>
                <a:cs typeface="Times New Roman"/>
              </a:rPr>
              <a:t>pripraviti prost dostop za intervencijska vozila,</a:t>
            </a:r>
          </a:p>
          <a:p>
            <a:pPr marL="342900" lvl="0" indent="-342900" algn="just">
              <a:lnSpc>
                <a:spcPct val="115000"/>
              </a:lnSpc>
              <a:spcAft>
                <a:spcPts val="1000"/>
              </a:spcAft>
              <a:buSzPts val="1000"/>
              <a:buFont typeface="Symbol"/>
              <a:buChar char=""/>
              <a:tabLst>
                <a:tab pos="457200" algn="l"/>
              </a:tabLst>
            </a:pPr>
            <a:r>
              <a:rPr lang="sl-SI" sz="2400" b="1" dirty="0">
                <a:latin typeface="Comic Sans MS" panose="030F0702030302020204" pitchFamily="66" charset="0"/>
                <a:ea typeface="Times New Roman"/>
                <a:cs typeface="Times New Roman"/>
              </a:rPr>
              <a:t>zapustiti prostor, če se je požar preveč razširil - predhodno zapreti vsa okna in vrata,</a:t>
            </a:r>
          </a:p>
          <a:p>
            <a:pPr marL="342900" lvl="0" indent="-342900" algn="just">
              <a:lnSpc>
                <a:spcPct val="115000"/>
              </a:lnSpc>
              <a:spcAft>
                <a:spcPts val="1000"/>
              </a:spcAft>
              <a:buSzPts val="1000"/>
              <a:buFont typeface="Symbol"/>
              <a:buChar char=""/>
              <a:tabLst>
                <a:tab pos="457200" algn="l"/>
              </a:tabLst>
            </a:pPr>
            <a:r>
              <a:rPr lang="sl-SI" sz="2400" b="1" dirty="0">
                <a:latin typeface="Comic Sans MS" panose="030F0702030302020204" pitchFamily="66" charset="0"/>
                <a:ea typeface="Times New Roman"/>
                <a:cs typeface="Times New Roman"/>
              </a:rPr>
              <a:t>sodelovati pri gašenju na osnovi navodil gasilcev.</a:t>
            </a:r>
          </a:p>
        </p:txBody>
      </p:sp>
    </p:spTree>
    <p:extLst>
      <p:ext uri="{BB962C8B-B14F-4D97-AF65-F5344CB8AC3E}">
        <p14:creationId xmlns:p14="http://schemas.microsoft.com/office/powerpoint/2010/main" val="3513136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395536" y="332656"/>
            <a:ext cx="8424936" cy="5663089"/>
          </a:xfrm>
          <a:prstGeom prst="rect">
            <a:avLst/>
          </a:prstGeom>
        </p:spPr>
        <p:txBody>
          <a:bodyPr wrap="square">
            <a:spAutoFit/>
          </a:bodyPr>
          <a:lstStyle/>
          <a:p>
            <a:pPr>
              <a:spcAft>
                <a:spcPts val="0"/>
              </a:spcAft>
            </a:pPr>
            <a:r>
              <a:rPr lang="sl-SI" sz="2400" b="1" u="sng" dirty="0">
                <a:solidFill>
                  <a:srgbClr val="000000"/>
                </a:solidFill>
                <a:latin typeface="Comic Sans MS" panose="030F0702030302020204" pitchFamily="66" charset="0"/>
                <a:ea typeface="Times New Roman"/>
              </a:rPr>
              <a:t>Sistemi za odkrivanje in javljanje požarov </a:t>
            </a:r>
            <a:endParaRPr lang="sl-SI" sz="2400" b="1" u="sng" dirty="0" smtClean="0">
              <a:solidFill>
                <a:srgbClr val="000000"/>
              </a:solidFill>
              <a:latin typeface="Comic Sans MS" panose="030F0702030302020204" pitchFamily="66" charset="0"/>
              <a:ea typeface="Times New Roman"/>
            </a:endParaRPr>
          </a:p>
          <a:p>
            <a:pPr>
              <a:spcAft>
                <a:spcPts val="0"/>
              </a:spcAft>
            </a:pPr>
            <a:endParaRPr lang="sl-SI" sz="2400" b="1" dirty="0">
              <a:solidFill>
                <a:srgbClr val="000000"/>
              </a:solidFill>
              <a:latin typeface="Comic Sans MS" panose="030F0702030302020204" pitchFamily="66" charset="0"/>
              <a:ea typeface="Times New Roman"/>
            </a:endParaRPr>
          </a:p>
          <a:p>
            <a:pPr algn="just">
              <a:lnSpc>
                <a:spcPct val="115000"/>
              </a:lnSpc>
              <a:spcAft>
                <a:spcPts val="0"/>
              </a:spcAft>
            </a:pPr>
            <a:r>
              <a:rPr lang="sl-SI" sz="2000" dirty="0">
                <a:latin typeface="Comic Sans MS" panose="030F0702030302020204" pitchFamily="66" charset="0"/>
                <a:ea typeface="Times New Roman"/>
                <a:cs typeface="Times New Roman"/>
              </a:rPr>
              <a:t>Javljalniki so v sistem skupaj s požarno centralo lahko povezani preko konvencionalnega požarnega sistema ali preko </a:t>
            </a:r>
            <a:r>
              <a:rPr lang="sl-SI" sz="2000" dirty="0" err="1">
                <a:latin typeface="Comic Sans MS" panose="030F0702030302020204" pitchFamily="66" charset="0"/>
                <a:ea typeface="Times New Roman"/>
                <a:cs typeface="Times New Roman"/>
              </a:rPr>
              <a:t>adresnega</a:t>
            </a:r>
            <a:r>
              <a:rPr lang="sl-SI" sz="2000" dirty="0">
                <a:latin typeface="Comic Sans MS" panose="030F0702030302020204" pitchFamily="66" charset="0"/>
                <a:ea typeface="Times New Roman"/>
                <a:cs typeface="Times New Roman"/>
              </a:rPr>
              <a:t> sistema.</a:t>
            </a:r>
          </a:p>
          <a:p>
            <a:pPr>
              <a:spcAft>
                <a:spcPts val="0"/>
              </a:spcAft>
            </a:pPr>
            <a:r>
              <a:rPr lang="sl-SI" sz="2000" dirty="0">
                <a:solidFill>
                  <a:srgbClr val="000000"/>
                </a:solidFill>
                <a:latin typeface="Comic Sans MS" panose="030F0702030302020204" pitchFamily="66" charset="0"/>
                <a:ea typeface="Times New Roman"/>
              </a:rPr>
              <a:t>Požarna centrala vrši osrednji nadzor sistema za odkrivanje, javljanje in alarmiranje.</a:t>
            </a:r>
          </a:p>
          <a:p>
            <a:pPr algn="just">
              <a:lnSpc>
                <a:spcPct val="115000"/>
              </a:lnSpc>
              <a:spcAft>
                <a:spcPts val="0"/>
              </a:spcAft>
            </a:pPr>
            <a:r>
              <a:rPr lang="sl-SI" sz="2000" dirty="0">
                <a:latin typeface="Comic Sans MS" panose="030F0702030302020204" pitchFamily="66" charset="0"/>
                <a:ea typeface="Times New Roman"/>
                <a:cs typeface="Times New Roman"/>
              </a:rPr>
              <a:t> </a:t>
            </a:r>
          </a:p>
          <a:p>
            <a:pPr>
              <a:spcAft>
                <a:spcPts val="0"/>
              </a:spcAft>
            </a:pPr>
            <a:r>
              <a:rPr lang="sl-SI" sz="2400" b="1" u="sng" dirty="0">
                <a:solidFill>
                  <a:srgbClr val="000000"/>
                </a:solidFill>
                <a:latin typeface="Comic Sans MS" panose="030F0702030302020204" pitchFamily="66" charset="0"/>
                <a:ea typeface="Times New Roman"/>
              </a:rPr>
              <a:t>Alarmiranje </a:t>
            </a:r>
            <a:endParaRPr lang="sl-SI" sz="2400" b="1" u="sng" dirty="0" smtClean="0">
              <a:solidFill>
                <a:srgbClr val="000000"/>
              </a:solidFill>
              <a:latin typeface="Comic Sans MS" panose="030F0702030302020204" pitchFamily="66" charset="0"/>
              <a:ea typeface="Times New Roman"/>
            </a:endParaRPr>
          </a:p>
          <a:p>
            <a:pPr>
              <a:spcAft>
                <a:spcPts val="0"/>
              </a:spcAft>
            </a:pPr>
            <a:endParaRPr lang="sl-SI" sz="2000" dirty="0">
              <a:solidFill>
                <a:srgbClr val="000000"/>
              </a:solidFill>
              <a:latin typeface="Comic Sans MS" panose="030F0702030302020204" pitchFamily="66" charset="0"/>
              <a:ea typeface="Times New Roman"/>
            </a:endParaRPr>
          </a:p>
          <a:p>
            <a:pPr algn="just">
              <a:lnSpc>
                <a:spcPct val="115000"/>
              </a:lnSpc>
              <a:spcAft>
                <a:spcPts val="0"/>
              </a:spcAft>
            </a:pPr>
            <a:r>
              <a:rPr lang="sl-SI" sz="2000" dirty="0">
                <a:latin typeface="Comic Sans MS" panose="030F0702030302020204" pitchFamily="66" charset="0"/>
                <a:ea typeface="Times New Roman"/>
                <a:cs typeface="Times New Roman"/>
              </a:rPr>
              <a:t>Sistem alarmiranja spada v </a:t>
            </a:r>
            <a:r>
              <a:rPr lang="sl-SI" sz="2000" dirty="0" smtClean="0">
                <a:latin typeface="Comic Sans MS" panose="030F0702030302020204" pitchFamily="66" charset="0"/>
                <a:ea typeface="Times New Roman"/>
                <a:cs typeface="Times New Roman"/>
              </a:rPr>
              <a:t>odkrivanja</a:t>
            </a:r>
            <a:r>
              <a:rPr lang="sl-SI" sz="2000" dirty="0">
                <a:latin typeface="Comic Sans MS" panose="030F0702030302020204" pitchFamily="66" charset="0"/>
                <a:ea typeface="Times New Roman"/>
                <a:cs typeface="Times New Roman"/>
              </a:rPr>
              <a:t>, javljanja in alarmiranja. Glavna naloga alarmiranja je obveščanje uporabnikov objekta o požaru. </a:t>
            </a:r>
            <a:endParaRPr lang="sl-SI" sz="2000" dirty="0" smtClean="0">
              <a:latin typeface="Comic Sans MS" panose="030F0702030302020204" pitchFamily="66" charset="0"/>
              <a:ea typeface="Times New Roman"/>
              <a:cs typeface="Times New Roman"/>
            </a:endParaRPr>
          </a:p>
          <a:p>
            <a:pPr algn="just">
              <a:lnSpc>
                <a:spcPct val="115000"/>
              </a:lnSpc>
              <a:spcAft>
                <a:spcPts val="0"/>
              </a:spcAft>
            </a:pPr>
            <a:r>
              <a:rPr lang="sl-SI" sz="2000" dirty="0" smtClean="0">
                <a:latin typeface="Comic Sans MS" panose="030F0702030302020204" pitchFamily="66" charset="0"/>
                <a:ea typeface="Times New Roman"/>
                <a:cs typeface="Times New Roman"/>
              </a:rPr>
              <a:t>Obveščanje </a:t>
            </a:r>
            <a:r>
              <a:rPr lang="sl-SI" sz="2000" dirty="0">
                <a:latin typeface="Comic Sans MS" panose="030F0702030302020204" pitchFamily="66" charset="0"/>
                <a:ea typeface="Times New Roman"/>
                <a:cs typeface="Times New Roman"/>
              </a:rPr>
              <a:t>je lahko s pomočjo zvočnih ali svetlobnih obvestil oz. kombinacija zvočnih in svetlobnih opozoril. </a:t>
            </a:r>
            <a:endParaRPr lang="sl-SI" sz="2000" dirty="0" smtClean="0">
              <a:latin typeface="Comic Sans MS" panose="030F0702030302020204" pitchFamily="66" charset="0"/>
              <a:ea typeface="Times New Roman"/>
              <a:cs typeface="Times New Roman"/>
            </a:endParaRPr>
          </a:p>
          <a:p>
            <a:pPr algn="just">
              <a:lnSpc>
                <a:spcPct val="115000"/>
              </a:lnSpc>
              <a:spcAft>
                <a:spcPts val="0"/>
              </a:spcAft>
            </a:pPr>
            <a:r>
              <a:rPr lang="sl-SI" sz="2000" dirty="0" smtClean="0">
                <a:latin typeface="Comic Sans MS" panose="030F0702030302020204" pitchFamily="66" charset="0"/>
                <a:ea typeface="Times New Roman"/>
                <a:cs typeface="Times New Roman"/>
              </a:rPr>
              <a:t>Ločimo </a:t>
            </a:r>
            <a:r>
              <a:rPr lang="sl-SI" sz="2000" dirty="0">
                <a:latin typeface="Comic Sans MS" panose="030F0702030302020204" pitchFamily="66" charset="0"/>
                <a:ea typeface="Times New Roman"/>
                <a:cs typeface="Times New Roman"/>
              </a:rPr>
              <a:t>dve vrsti zvočnih opozoril: opozorilo v obliki tona, ki ga oddajajo sirene in predhodno posneto glasovno opozorilo. </a:t>
            </a:r>
          </a:p>
        </p:txBody>
      </p:sp>
    </p:spTree>
    <p:extLst>
      <p:ext uri="{BB962C8B-B14F-4D97-AF65-F5344CB8AC3E}">
        <p14:creationId xmlns:p14="http://schemas.microsoft.com/office/powerpoint/2010/main" val="3003069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6384</TotalTime>
  <Words>5280</Words>
  <Application>Microsoft Office PowerPoint</Application>
  <PresentationFormat>On-screen Show (4:3)</PresentationFormat>
  <Paragraphs>911</Paragraphs>
  <Slides>124</Slides>
  <Notes>123</Notes>
  <HiddenSlides>0</HiddenSlides>
  <MMClips>0</MMClips>
  <ScaleCrop>false</ScaleCrop>
  <HeadingPairs>
    <vt:vector size="4" baseType="variant">
      <vt:variant>
        <vt:lpstr>Theme</vt:lpstr>
      </vt:variant>
      <vt:variant>
        <vt:i4>1</vt:i4>
      </vt:variant>
      <vt:variant>
        <vt:lpstr>Slide Titles</vt:lpstr>
      </vt:variant>
      <vt:variant>
        <vt:i4>124</vt:i4>
      </vt:variant>
    </vt:vector>
  </HeadingPairs>
  <TitlesOfParts>
    <vt:vector size="125" baseType="lpstr">
      <vt:lpstr>Officeova 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Tomaž Lužnik</dc:creator>
  <cp:lastModifiedBy>Muharem Husic</cp:lastModifiedBy>
  <cp:revision>466</cp:revision>
  <cp:lastPrinted>2015-08-29T09:40:29Z</cp:lastPrinted>
  <dcterms:created xsi:type="dcterms:W3CDTF">2011-10-04T12:16:27Z</dcterms:created>
  <dcterms:modified xsi:type="dcterms:W3CDTF">2017-10-25T10:47:31Z</dcterms:modified>
</cp:coreProperties>
</file>