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68"/>
  </p:notesMasterIdLst>
  <p:handoutMasterIdLst>
    <p:handoutMasterId r:id="rId69"/>
  </p:handoutMasterIdLst>
  <p:sldIdLst>
    <p:sldId id="1224" r:id="rId2"/>
    <p:sldId id="1245" r:id="rId3"/>
    <p:sldId id="1225" r:id="rId4"/>
    <p:sldId id="1239" r:id="rId5"/>
    <p:sldId id="1240" r:id="rId6"/>
    <p:sldId id="1228" r:id="rId7"/>
    <p:sldId id="2191" r:id="rId8"/>
    <p:sldId id="1229" r:id="rId9"/>
    <p:sldId id="264" r:id="rId10"/>
    <p:sldId id="1230" r:id="rId11"/>
    <p:sldId id="1234" r:id="rId12"/>
    <p:sldId id="1238" r:id="rId13"/>
    <p:sldId id="263" r:id="rId14"/>
    <p:sldId id="1242" r:id="rId15"/>
    <p:sldId id="1483" r:id="rId16"/>
    <p:sldId id="1519" r:id="rId17"/>
    <p:sldId id="2192" r:id="rId18"/>
    <p:sldId id="1131" r:id="rId19"/>
    <p:sldId id="1132" r:id="rId20"/>
    <p:sldId id="2193" r:id="rId21"/>
    <p:sldId id="2194" r:id="rId22"/>
    <p:sldId id="2195" r:id="rId23"/>
    <p:sldId id="2196" r:id="rId24"/>
    <p:sldId id="2197" r:id="rId25"/>
    <p:sldId id="1133" r:id="rId26"/>
    <p:sldId id="1135" r:id="rId27"/>
    <p:sldId id="1136" r:id="rId28"/>
    <p:sldId id="1139" r:id="rId29"/>
    <p:sldId id="1141" r:id="rId30"/>
    <p:sldId id="1142" r:id="rId31"/>
    <p:sldId id="1144" r:id="rId32"/>
    <p:sldId id="1143" r:id="rId33"/>
    <p:sldId id="1152" r:id="rId34"/>
    <p:sldId id="1153" r:id="rId35"/>
    <p:sldId id="1155" r:id="rId36"/>
    <p:sldId id="1157" r:id="rId37"/>
    <p:sldId id="1159" r:id="rId38"/>
    <p:sldId id="1212" r:id="rId39"/>
    <p:sldId id="1380" r:id="rId40"/>
    <p:sldId id="1385" r:id="rId41"/>
    <p:sldId id="1387" r:id="rId42"/>
    <p:sldId id="1147" r:id="rId43"/>
    <p:sldId id="1539" r:id="rId44"/>
    <p:sldId id="1149" r:id="rId45"/>
    <p:sldId id="2198" r:id="rId46"/>
    <p:sldId id="1389" r:id="rId47"/>
    <p:sldId id="1349" r:id="rId48"/>
    <p:sldId id="1390" r:id="rId49"/>
    <p:sldId id="1391" r:id="rId50"/>
    <p:sldId id="1392" r:id="rId51"/>
    <p:sldId id="1394" r:id="rId52"/>
    <p:sldId id="1395" r:id="rId53"/>
    <p:sldId id="1396" r:id="rId54"/>
    <p:sldId id="1397" r:id="rId55"/>
    <p:sldId id="1398" r:id="rId56"/>
    <p:sldId id="1399" r:id="rId57"/>
    <p:sldId id="1400" r:id="rId58"/>
    <p:sldId id="1401" r:id="rId59"/>
    <p:sldId id="1402" r:id="rId60"/>
    <p:sldId id="1403" r:id="rId61"/>
    <p:sldId id="1404" r:id="rId62"/>
    <p:sldId id="1405" r:id="rId63"/>
    <p:sldId id="1406" r:id="rId64"/>
    <p:sldId id="1408" r:id="rId65"/>
    <p:sldId id="1426" r:id="rId66"/>
    <p:sldId id="2199" r:id="rId67"/>
  </p:sldIdLst>
  <p:sldSz cx="9144000" cy="6858000" type="screen4x3"/>
  <p:notesSz cx="6669088"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00FF"/>
    <a:srgbClr val="00A844"/>
    <a:srgbClr val="FFFFCC"/>
    <a:srgbClr val="000099"/>
    <a:srgbClr val="00CC00"/>
    <a:srgbClr val="9933FF"/>
    <a:srgbClr val="008000"/>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Srednji slog 4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rednji slog 4 – poudarek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B1032C-EA38-4F05-BA0D-38AFFFC7BED3}" styleName="Svetel slog 3 – poudarek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Srednji slog 4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8" autoAdjust="0"/>
    <p:restoredTop sz="78826" autoAdjust="0"/>
  </p:normalViewPr>
  <p:slideViewPr>
    <p:cSldViewPr>
      <p:cViewPr>
        <p:scale>
          <a:sx n="100" d="100"/>
          <a:sy n="100" d="100"/>
        </p:scale>
        <p:origin x="690" y="-654"/>
      </p:cViewPr>
      <p:guideLst>
        <p:guide orient="horz" pos="2160"/>
        <p:guide pos="2880"/>
      </p:guideLst>
    </p:cSldViewPr>
  </p:slideViewPr>
  <p:outlineViewPr>
    <p:cViewPr>
      <p:scale>
        <a:sx n="33" d="100"/>
        <a:sy n="33" d="100"/>
      </p:scale>
      <p:origin x="42" y="7974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36BF2669-AEF3-4298-90FA-5EFBDB1AD25D}" type="datetimeFigureOut">
              <a:rPr lang="sl-SI" smtClean="0"/>
              <a:t>27. 12. 2025</a:t>
            </a:fld>
            <a:endParaRPr lang="sl-SI"/>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D46E062-4537-4967-8787-A349AD1CBD25}" type="slidenum">
              <a:rPr lang="sl-SI" smtClean="0"/>
              <a:t>‹#›</a:t>
            </a:fld>
            <a:endParaRPr lang="sl-SI"/>
          </a:p>
        </p:txBody>
      </p:sp>
    </p:spTree>
    <p:extLst>
      <p:ext uri="{BB962C8B-B14F-4D97-AF65-F5344CB8AC3E}">
        <p14:creationId xmlns:p14="http://schemas.microsoft.com/office/powerpoint/2010/main" val="11468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CC52A3D6-16E5-4A69-8068-312FA0DC07A8}" type="datetimeFigureOut">
              <a:rPr lang="sl-SI" smtClean="0"/>
              <a:pPr/>
              <a:t>27. 12. 2025</a:t>
            </a:fld>
            <a:endParaRPr lang="sl-SI"/>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66C15CA1-24A5-431C-9638-26405FBB3D15}" type="slidenum">
              <a:rPr lang="sl-SI" smtClean="0"/>
              <a:pPr/>
              <a:t>‹#›</a:t>
            </a:fld>
            <a:endParaRPr lang="sl-SI"/>
          </a:p>
        </p:txBody>
      </p:sp>
    </p:spTree>
    <p:extLst>
      <p:ext uri="{BB962C8B-B14F-4D97-AF65-F5344CB8AC3E}">
        <p14:creationId xmlns:p14="http://schemas.microsoft.com/office/powerpoint/2010/main" val="23530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A93B8527-BA7F-4C27-8E09-18C6D27A8E43}" type="slidenum">
              <a:rPr lang="sl-SI" sz="1200"/>
              <a:pPr algn="r"/>
              <a:t>1</a:t>
            </a:fld>
            <a:endParaRPr lang="sl-SI" sz="120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63FE9EC7-8953-4763-A0B2-9B61B72D1960}" type="slidenum">
              <a:rPr lang="sl-SI" sz="1200"/>
              <a:pPr algn="r"/>
              <a:t>10</a:t>
            </a:fld>
            <a:endParaRPr lang="sl-SI" sz="1200"/>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2EE98352-5516-4132-93D9-DA50D1EB954D}" type="slidenum">
              <a:rPr lang="sl-SI" sz="1200"/>
              <a:pPr algn="r"/>
              <a:t>11</a:t>
            </a:fld>
            <a:endParaRPr lang="sl-SI" sz="1200"/>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721DE41A-23F5-4E0E-A856-CA29A310C4F1}" type="slidenum">
              <a:rPr lang="sl-SI" sz="1200"/>
              <a:pPr algn="r"/>
              <a:t>12</a:t>
            </a:fld>
            <a:endParaRPr lang="sl-SI" sz="1200"/>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Poudarite, da odgovornost za varnost nosita tako delodajalec kot delavec.</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14</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15</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16</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77FF398-0859-4F92-B75C-6E517E316741}" type="slidenum">
              <a:rPr lang="sl-SI" altLang="sl-SI" sz="1200"/>
              <a:pPr algn="r" eaLnBrk="1" hangingPunct="1"/>
              <a:t>18</a:t>
            </a:fld>
            <a:endParaRPr lang="sl-SI" altLang="sl-SI" sz="1200"/>
          </a:p>
        </p:txBody>
      </p:sp>
      <p:sp>
        <p:nvSpPr>
          <p:cNvPr id="674819" name="Rectangle 2"/>
          <p:cNvSpPr>
            <a:spLocks noGrp="1" noRot="1" noChangeAspect="1" noChangeArrowheads="1" noTextEdit="1"/>
          </p:cNvSpPr>
          <p:nvPr>
            <p:ph type="sldImg"/>
          </p:nvPr>
        </p:nvSpPr>
        <p:spPr>
          <a:ln/>
        </p:spPr>
      </p:sp>
      <p:sp>
        <p:nvSpPr>
          <p:cNvPr id="67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93A9AC-053B-4276-A4C1-F738A231868D}" type="slidenum">
              <a:rPr lang="sl-SI" altLang="sl-SI" sz="1200"/>
              <a:pPr algn="r" eaLnBrk="1" hangingPunct="1"/>
              <a:t>19</a:t>
            </a:fld>
            <a:endParaRPr lang="sl-SI" altLang="sl-SI" sz="1200"/>
          </a:p>
        </p:txBody>
      </p:sp>
      <p:sp>
        <p:nvSpPr>
          <p:cNvPr id="676867" name="Rectangle 2"/>
          <p:cNvSpPr>
            <a:spLocks noGrp="1" noRot="1" noChangeAspect="1" noChangeArrowheads="1" noTextEdit="1"/>
          </p:cNvSpPr>
          <p:nvPr>
            <p:ph type="sldImg"/>
          </p:nvPr>
        </p:nvSpPr>
        <p:spPr>
          <a:ln/>
        </p:spPr>
      </p:sp>
      <p:sp>
        <p:nvSpPr>
          <p:cNvPr id="67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9191-F2F3-7BD4-F38C-AA9C62D53937}"/>
            </a:ext>
          </a:extLst>
        </p:cNvPr>
        <p:cNvGrpSpPr/>
        <p:nvPr/>
      </p:nvGrpSpPr>
      <p:grpSpPr>
        <a:xfrm>
          <a:off x="0" y="0"/>
          <a:ext cx="0" cy="0"/>
          <a:chOff x="0" y="0"/>
          <a:chExt cx="0" cy="0"/>
        </a:xfrm>
      </p:grpSpPr>
      <p:sp>
        <p:nvSpPr>
          <p:cNvPr id="676866" name="Rectangle 7">
            <a:extLst>
              <a:ext uri="{FF2B5EF4-FFF2-40B4-BE49-F238E27FC236}">
                <a16:creationId xmlns:a16="http://schemas.microsoft.com/office/drawing/2014/main" id="{625C1E6F-D94F-17E3-B475-9CA8DBC53266}"/>
              </a:ext>
            </a:extLst>
          </p:cNvPr>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93A9AC-053B-4276-A4C1-F738A231868D}" type="slidenum">
              <a:rPr lang="sl-SI" altLang="sl-SI" sz="1200"/>
              <a:pPr algn="r" eaLnBrk="1" hangingPunct="1"/>
              <a:t>23</a:t>
            </a:fld>
            <a:endParaRPr lang="sl-SI" altLang="sl-SI" sz="1200"/>
          </a:p>
        </p:txBody>
      </p:sp>
      <p:sp>
        <p:nvSpPr>
          <p:cNvPr id="676867" name="Rectangle 2">
            <a:extLst>
              <a:ext uri="{FF2B5EF4-FFF2-40B4-BE49-F238E27FC236}">
                <a16:creationId xmlns:a16="http://schemas.microsoft.com/office/drawing/2014/main" id="{26C3183A-C5B5-2E84-6ECC-C9C09E79C092}"/>
              </a:ext>
            </a:extLst>
          </p:cNvPr>
          <p:cNvSpPr>
            <a:spLocks noGrp="1" noRot="1" noChangeAspect="1" noChangeArrowheads="1" noTextEdit="1"/>
          </p:cNvSpPr>
          <p:nvPr>
            <p:ph type="sldImg"/>
          </p:nvPr>
        </p:nvSpPr>
        <p:spPr>
          <a:ln/>
        </p:spPr>
      </p:sp>
      <p:sp>
        <p:nvSpPr>
          <p:cNvPr id="676868" name="Rectangle 3">
            <a:extLst>
              <a:ext uri="{FF2B5EF4-FFF2-40B4-BE49-F238E27FC236}">
                <a16:creationId xmlns:a16="http://schemas.microsoft.com/office/drawing/2014/main" id="{8AEE2BCF-8295-053D-CB1C-302026F899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extLst>
      <p:ext uri="{BB962C8B-B14F-4D97-AF65-F5344CB8AC3E}">
        <p14:creationId xmlns:p14="http://schemas.microsoft.com/office/powerpoint/2010/main" val="143884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A93B8527-BA7F-4C27-8E09-18C6D27A8E43}" type="slidenum">
              <a:rPr lang="sl-SI" sz="1200"/>
              <a:pPr algn="r"/>
              <a:t>2</a:t>
            </a:fld>
            <a:endParaRPr lang="sl-SI" sz="120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93A9AC-053B-4276-A4C1-F738A231868D}" type="slidenum">
              <a:rPr lang="sl-SI" altLang="sl-SI" sz="1200"/>
              <a:pPr algn="r" eaLnBrk="1" hangingPunct="1"/>
              <a:t>24</a:t>
            </a:fld>
            <a:endParaRPr lang="sl-SI" altLang="sl-SI" sz="1200"/>
          </a:p>
        </p:txBody>
      </p:sp>
      <p:sp>
        <p:nvSpPr>
          <p:cNvPr id="676867" name="Rectangle 2"/>
          <p:cNvSpPr>
            <a:spLocks noGrp="1" noRot="1" noChangeAspect="1" noChangeArrowheads="1" noTextEdit="1"/>
          </p:cNvSpPr>
          <p:nvPr>
            <p:ph type="sldImg"/>
          </p:nvPr>
        </p:nvSpPr>
        <p:spPr>
          <a:ln/>
        </p:spPr>
      </p:sp>
      <p:sp>
        <p:nvSpPr>
          <p:cNvPr id="67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B15FD7C-C0FE-4EC4-AA1B-4854D6A4C48E}" type="slidenum">
              <a:rPr lang="sl-SI" altLang="sl-SI" sz="1200"/>
              <a:pPr algn="r" eaLnBrk="1" hangingPunct="1"/>
              <a:t>25</a:t>
            </a:fld>
            <a:endParaRPr lang="sl-SI" altLang="sl-SI" sz="1200"/>
          </a:p>
        </p:txBody>
      </p:sp>
      <p:sp>
        <p:nvSpPr>
          <p:cNvPr id="678915" name="Rectangle 2"/>
          <p:cNvSpPr>
            <a:spLocks noGrp="1" noRot="1" noChangeAspect="1" noChangeArrowheads="1" noTextEdit="1"/>
          </p:cNvSpPr>
          <p:nvPr>
            <p:ph type="sldImg"/>
          </p:nvPr>
        </p:nvSpPr>
        <p:spPr>
          <a:ln/>
        </p:spPr>
      </p:sp>
      <p:sp>
        <p:nvSpPr>
          <p:cNvPr id="67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8FBE561-6D01-48D9-B7E1-A09404C95246}" type="slidenum">
              <a:rPr lang="sl-SI" altLang="sl-SI" sz="1200"/>
              <a:pPr algn="r" eaLnBrk="1" hangingPunct="1"/>
              <a:t>26</a:t>
            </a:fld>
            <a:endParaRPr lang="sl-SI" altLang="sl-SI" sz="1200"/>
          </a:p>
        </p:txBody>
      </p:sp>
      <p:sp>
        <p:nvSpPr>
          <p:cNvPr id="683011" name="Rectangle 2"/>
          <p:cNvSpPr>
            <a:spLocks noGrp="1" noRot="1" noChangeAspect="1" noChangeArrowheads="1" noTextEdit="1"/>
          </p:cNvSpPr>
          <p:nvPr>
            <p:ph type="sldImg"/>
          </p:nvPr>
        </p:nvSpPr>
        <p:spPr>
          <a:ln/>
        </p:spPr>
      </p:sp>
      <p:sp>
        <p:nvSpPr>
          <p:cNvPr id="68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0762487-7940-4F26-A0BD-5E31C5ADD401}" type="slidenum">
              <a:rPr lang="sl-SI" altLang="sl-SI" sz="1200"/>
              <a:pPr algn="r" eaLnBrk="1" hangingPunct="1"/>
              <a:t>27</a:t>
            </a:fld>
            <a:endParaRPr lang="sl-SI" altLang="sl-SI" sz="1200"/>
          </a:p>
        </p:txBody>
      </p:sp>
      <p:sp>
        <p:nvSpPr>
          <p:cNvPr id="685059" name="Rectangle 2"/>
          <p:cNvSpPr>
            <a:spLocks noGrp="1" noRot="1" noChangeAspect="1" noChangeArrowheads="1" noTextEdit="1"/>
          </p:cNvSpPr>
          <p:nvPr>
            <p:ph type="sldImg"/>
          </p:nvPr>
        </p:nvSpPr>
        <p:spPr>
          <a:ln/>
        </p:spPr>
      </p:sp>
      <p:sp>
        <p:nvSpPr>
          <p:cNvPr id="68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8D1DAAE-8414-4C11-A43B-67C2EE2F9E64}" type="slidenum">
              <a:rPr lang="sl-SI" altLang="sl-SI" sz="1200"/>
              <a:pPr algn="r" eaLnBrk="1" hangingPunct="1"/>
              <a:t>28</a:t>
            </a:fld>
            <a:endParaRPr lang="sl-SI" altLang="sl-SI" sz="1200"/>
          </a:p>
        </p:txBody>
      </p:sp>
      <p:sp>
        <p:nvSpPr>
          <p:cNvPr id="691203" name="Rectangle 2"/>
          <p:cNvSpPr>
            <a:spLocks noGrp="1" noRot="1" noChangeAspect="1" noChangeArrowheads="1" noTextEdit="1"/>
          </p:cNvSpPr>
          <p:nvPr>
            <p:ph type="sldImg"/>
          </p:nvPr>
        </p:nvSpPr>
        <p:spPr>
          <a:ln/>
        </p:spPr>
      </p:sp>
      <p:sp>
        <p:nvSpPr>
          <p:cNvPr id="69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214FF97-604C-4E32-833B-52A294769AEA}" type="slidenum">
              <a:rPr lang="sl-SI" altLang="sl-SI" sz="1200"/>
              <a:pPr algn="r" eaLnBrk="1" hangingPunct="1"/>
              <a:t>29</a:t>
            </a:fld>
            <a:endParaRPr lang="sl-SI" altLang="sl-SI" sz="1200"/>
          </a:p>
        </p:txBody>
      </p:sp>
      <p:sp>
        <p:nvSpPr>
          <p:cNvPr id="699395" name="Rectangle 2"/>
          <p:cNvSpPr>
            <a:spLocks noGrp="1" noRot="1" noChangeAspect="1" noChangeArrowheads="1" noTextEdit="1"/>
          </p:cNvSpPr>
          <p:nvPr>
            <p:ph type="sldImg"/>
          </p:nvPr>
        </p:nvSpPr>
        <p:spPr>
          <a:ln/>
        </p:spPr>
      </p:sp>
      <p:sp>
        <p:nvSpPr>
          <p:cNvPr id="69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B6EAEBD-3BAD-4E43-899D-AB6245F3CD3E}" type="slidenum">
              <a:rPr lang="sl-SI" altLang="sl-SI" sz="1200"/>
              <a:pPr algn="r" eaLnBrk="1" hangingPunct="1"/>
              <a:t>30</a:t>
            </a:fld>
            <a:endParaRPr lang="sl-SI" altLang="sl-SI" sz="1200"/>
          </a:p>
        </p:txBody>
      </p:sp>
      <p:sp>
        <p:nvSpPr>
          <p:cNvPr id="701443" name="Rectangle 2"/>
          <p:cNvSpPr>
            <a:spLocks noGrp="1" noRot="1" noChangeAspect="1" noChangeArrowheads="1" noTextEdit="1"/>
          </p:cNvSpPr>
          <p:nvPr>
            <p:ph type="sldImg"/>
          </p:nvPr>
        </p:nvSpPr>
        <p:spPr>
          <a:ln/>
        </p:spPr>
      </p:sp>
      <p:sp>
        <p:nvSpPr>
          <p:cNvPr id="70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CA4BE36-504C-48E5-A6BE-54F1D06960C9}" type="slidenum">
              <a:rPr lang="sl-SI" altLang="sl-SI" sz="1200"/>
              <a:pPr algn="r" eaLnBrk="1" hangingPunct="1"/>
              <a:t>31</a:t>
            </a:fld>
            <a:endParaRPr lang="sl-SI" altLang="sl-SI" sz="1200"/>
          </a:p>
        </p:txBody>
      </p:sp>
      <p:sp>
        <p:nvSpPr>
          <p:cNvPr id="705539" name="Rectangle 2"/>
          <p:cNvSpPr>
            <a:spLocks noGrp="1" noRot="1" noChangeAspect="1" noChangeArrowheads="1" noTextEdit="1"/>
          </p:cNvSpPr>
          <p:nvPr>
            <p:ph type="sldImg"/>
          </p:nvPr>
        </p:nvSpPr>
        <p:spPr>
          <a:ln/>
        </p:spPr>
      </p:sp>
      <p:sp>
        <p:nvSpPr>
          <p:cNvPr id="70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9BF5F7E-4606-45BF-B746-002F3B115849}" type="slidenum">
              <a:rPr lang="sl-SI" altLang="sl-SI" sz="1200"/>
              <a:pPr algn="r" eaLnBrk="1" hangingPunct="1"/>
              <a:t>32</a:t>
            </a:fld>
            <a:endParaRPr lang="sl-SI" altLang="sl-SI" sz="1200"/>
          </a:p>
        </p:txBody>
      </p:sp>
      <p:sp>
        <p:nvSpPr>
          <p:cNvPr id="703491" name="Rectangle 2"/>
          <p:cNvSpPr>
            <a:spLocks noGrp="1" noRot="1" noChangeAspect="1" noChangeArrowheads="1" noTextEdit="1"/>
          </p:cNvSpPr>
          <p:nvPr>
            <p:ph type="sldImg"/>
          </p:nvPr>
        </p:nvSpPr>
        <p:spPr>
          <a:ln/>
        </p:spPr>
      </p:sp>
      <p:sp>
        <p:nvSpPr>
          <p:cNvPr id="70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C11CA9F-F1FA-4382-BA89-8AD5CA28CE4A}" type="slidenum">
              <a:rPr lang="sl-SI" altLang="sl-SI" sz="1200"/>
              <a:pPr algn="r" eaLnBrk="1" hangingPunct="1"/>
              <a:t>33</a:t>
            </a:fld>
            <a:endParaRPr lang="sl-SI" altLang="sl-SI" sz="1200"/>
          </a:p>
        </p:txBody>
      </p:sp>
      <p:sp>
        <p:nvSpPr>
          <p:cNvPr id="730115" name="Rectangle 2"/>
          <p:cNvSpPr>
            <a:spLocks noGrp="1" noRot="1" noChangeAspect="1" noChangeArrowheads="1" noTextEdit="1"/>
          </p:cNvSpPr>
          <p:nvPr>
            <p:ph type="sldImg"/>
          </p:nvPr>
        </p:nvSpPr>
        <p:spPr>
          <a:ln/>
        </p:spPr>
      </p:sp>
      <p:sp>
        <p:nvSpPr>
          <p:cNvPr id="73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D154B510-3B3A-4197-BBB5-F6712FCFE82B}" type="slidenum">
              <a:rPr lang="sl-SI" sz="1200"/>
              <a:pPr algn="r"/>
              <a:t>3</a:t>
            </a:fld>
            <a:endParaRPr lang="sl-SI" sz="1200"/>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39EF989-5734-414A-B492-03F98FCDACFF}" type="slidenum">
              <a:rPr lang="sl-SI" altLang="sl-SI" sz="1200"/>
              <a:pPr algn="r" eaLnBrk="1" hangingPunct="1"/>
              <a:t>34</a:t>
            </a:fld>
            <a:endParaRPr lang="sl-SI" altLang="sl-SI" sz="1200"/>
          </a:p>
        </p:txBody>
      </p:sp>
      <p:sp>
        <p:nvSpPr>
          <p:cNvPr id="732163" name="Rectangle 2"/>
          <p:cNvSpPr>
            <a:spLocks noGrp="1" noRot="1" noChangeAspect="1" noChangeArrowheads="1" noTextEdit="1"/>
          </p:cNvSpPr>
          <p:nvPr>
            <p:ph type="sldImg"/>
          </p:nvPr>
        </p:nvSpPr>
        <p:spPr>
          <a:ln/>
        </p:spPr>
      </p:sp>
      <p:sp>
        <p:nvSpPr>
          <p:cNvPr id="73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D83B723-0826-4D4F-808D-59AAC4C2640F}" type="slidenum">
              <a:rPr lang="sl-SI" altLang="sl-SI" sz="1200"/>
              <a:pPr algn="r" eaLnBrk="1" hangingPunct="1"/>
              <a:t>35</a:t>
            </a:fld>
            <a:endParaRPr lang="sl-SI" altLang="sl-SI" sz="1200"/>
          </a:p>
        </p:txBody>
      </p:sp>
      <p:sp>
        <p:nvSpPr>
          <p:cNvPr id="736259" name="Rectangle 2"/>
          <p:cNvSpPr>
            <a:spLocks noGrp="1" noRot="1" noChangeAspect="1" noChangeArrowheads="1" noTextEdit="1"/>
          </p:cNvSpPr>
          <p:nvPr>
            <p:ph type="sldImg"/>
          </p:nvPr>
        </p:nvSpPr>
        <p:spPr>
          <a:ln/>
        </p:spPr>
      </p:sp>
      <p:sp>
        <p:nvSpPr>
          <p:cNvPr id="73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3F13D5A-B25E-42A6-A5F8-9CFF622BD189}" type="slidenum">
              <a:rPr lang="sl-SI" altLang="sl-SI" sz="1200"/>
              <a:pPr algn="r" eaLnBrk="1" hangingPunct="1"/>
              <a:t>36</a:t>
            </a:fld>
            <a:endParaRPr lang="sl-SI" altLang="sl-SI" sz="1200"/>
          </a:p>
        </p:txBody>
      </p:sp>
      <p:sp>
        <p:nvSpPr>
          <p:cNvPr id="740355" name="Rectangle 2"/>
          <p:cNvSpPr>
            <a:spLocks noGrp="1" noRot="1" noChangeAspect="1" noChangeArrowheads="1" noTextEdit="1"/>
          </p:cNvSpPr>
          <p:nvPr>
            <p:ph type="sldImg"/>
          </p:nvPr>
        </p:nvSpPr>
        <p:spPr>
          <a:ln/>
        </p:spPr>
      </p:sp>
      <p:sp>
        <p:nvSpPr>
          <p:cNvPr id="74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1FF6979-232B-4054-AE89-C85EA0852324}" type="slidenum">
              <a:rPr lang="sl-SI" altLang="sl-SI" sz="1200"/>
              <a:pPr algn="r" eaLnBrk="1" hangingPunct="1"/>
              <a:t>37</a:t>
            </a:fld>
            <a:endParaRPr lang="sl-SI" altLang="sl-SI" sz="1200"/>
          </a:p>
        </p:txBody>
      </p:sp>
      <p:sp>
        <p:nvSpPr>
          <p:cNvPr id="744451" name="Rectangle 2"/>
          <p:cNvSpPr>
            <a:spLocks noGrp="1" noRot="1" noChangeAspect="1" noChangeArrowheads="1" noTextEdit="1"/>
          </p:cNvSpPr>
          <p:nvPr>
            <p:ph type="sldImg"/>
          </p:nvPr>
        </p:nvSpPr>
        <p:spPr>
          <a:ln/>
        </p:spPr>
      </p:sp>
      <p:sp>
        <p:nvSpPr>
          <p:cNvPr id="74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BC9CE13-4D88-4D82-84BD-15323E18279B}" type="slidenum">
              <a:rPr lang="sl-SI" altLang="sl-SI" sz="1200"/>
              <a:pPr algn="r" eaLnBrk="1" hangingPunct="1"/>
              <a:t>38</a:t>
            </a:fld>
            <a:endParaRPr lang="sl-SI" altLang="sl-SI" sz="1200"/>
          </a:p>
        </p:txBody>
      </p:sp>
      <p:sp>
        <p:nvSpPr>
          <p:cNvPr id="746499" name="Rectangle 2"/>
          <p:cNvSpPr>
            <a:spLocks noGrp="1" noRot="1" noChangeAspect="1" noChangeArrowheads="1" noTextEdit="1"/>
          </p:cNvSpPr>
          <p:nvPr>
            <p:ph type="sldImg"/>
          </p:nvPr>
        </p:nvSpPr>
        <p:spPr>
          <a:ln/>
        </p:spPr>
      </p:sp>
      <p:sp>
        <p:nvSpPr>
          <p:cNvPr id="74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640DBC-A1F9-4A81-9544-331ADE10AE14}" type="slidenum">
              <a:rPr lang="sl-SI" altLang="sl-SI" sz="1200"/>
              <a:pPr algn="r" eaLnBrk="1" hangingPunct="1"/>
              <a:t>39</a:t>
            </a:fld>
            <a:endParaRPr lang="sl-SI" altLang="sl-SI" sz="1200"/>
          </a:p>
        </p:txBody>
      </p:sp>
      <p:sp>
        <p:nvSpPr>
          <p:cNvPr id="695299" name="Rectangle 2"/>
          <p:cNvSpPr>
            <a:spLocks noGrp="1" noRot="1" noChangeAspect="1" noChangeArrowheads="1" noTextEdit="1"/>
          </p:cNvSpPr>
          <p:nvPr>
            <p:ph type="sldImg"/>
          </p:nvPr>
        </p:nvSpPr>
        <p:spPr>
          <a:ln/>
        </p:spPr>
      </p:sp>
      <p:sp>
        <p:nvSpPr>
          <p:cNvPr id="69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6CFB08-1566-44CD-A964-0B9BCB094826}" type="slidenum">
              <a:rPr lang="en-US" altLang="sl-SI" smtClean="0"/>
              <a:pPr eaLnBrk="1" hangingPunct="1"/>
              <a:t>40</a:t>
            </a:fld>
            <a:endParaRPr lang="en-US" altLang="sl-SI"/>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6CFB08-1566-44CD-A964-0B9BCB094826}" type="slidenum">
              <a:rPr lang="en-US" altLang="sl-SI" smtClean="0"/>
              <a:pPr eaLnBrk="1" hangingPunct="1"/>
              <a:t>41</a:t>
            </a:fld>
            <a:endParaRPr lang="en-US" altLang="sl-SI"/>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8962FAD-A395-41BB-82F3-7D8F18AED7F0}" type="slidenum">
              <a:rPr lang="sl-SI" altLang="sl-SI" sz="1200"/>
              <a:pPr algn="r" eaLnBrk="1" hangingPunct="1"/>
              <a:t>42</a:t>
            </a:fld>
            <a:endParaRPr lang="sl-SI" altLang="sl-SI" sz="1200"/>
          </a:p>
        </p:txBody>
      </p:sp>
      <p:sp>
        <p:nvSpPr>
          <p:cNvPr id="711683" name="Rectangle 2"/>
          <p:cNvSpPr>
            <a:spLocks noGrp="1" noRot="1" noChangeAspect="1" noChangeArrowheads="1" noTextEdit="1"/>
          </p:cNvSpPr>
          <p:nvPr>
            <p:ph type="sldImg"/>
          </p:nvPr>
        </p:nvSpPr>
        <p:spPr>
          <a:ln/>
        </p:spPr>
      </p:sp>
      <p:sp>
        <p:nvSpPr>
          <p:cNvPr id="71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Omenite, da je inšpektorat pristojen za nadzor nad dokumentacijo in skladnostjo s predpisi.</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D154B510-3B3A-4197-BBB5-F6712FCFE82B}" type="slidenum">
              <a:rPr lang="sl-SI" sz="1200"/>
              <a:pPr algn="r"/>
              <a:t>4</a:t>
            </a:fld>
            <a:endParaRPr lang="sl-SI" sz="1200"/>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7"/>
          <p:cNvSpPr txBox="1">
            <a:spLocks noGrp="1" noChangeArrowheads="1"/>
          </p:cNvSpPr>
          <p:nvPr/>
        </p:nvSpPr>
        <p:spPr bwMode="auto">
          <a:xfrm>
            <a:off x="3777452"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E4E1EE3-3698-45E1-BDDF-472BDA6ACF81}" type="slidenum">
              <a:rPr lang="sl-SI" altLang="sl-SI" sz="1200"/>
              <a:pPr algn="r" eaLnBrk="1" hangingPunct="1"/>
              <a:t>44</a:t>
            </a:fld>
            <a:endParaRPr lang="sl-SI" altLang="sl-SI" sz="1200"/>
          </a:p>
        </p:txBody>
      </p:sp>
      <p:sp>
        <p:nvSpPr>
          <p:cNvPr id="715779" name="Rectangle 2"/>
          <p:cNvSpPr>
            <a:spLocks noGrp="1" noRot="1" noChangeAspect="1" noChangeArrowheads="1" noTextEdit="1"/>
          </p:cNvSpPr>
          <p:nvPr>
            <p:ph type="sldImg"/>
          </p:nvPr>
        </p:nvSpPr>
        <p:spPr>
          <a:ln/>
        </p:spPr>
      </p:sp>
      <p:sp>
        <p:nvSpPr>
          <p:cNvPr id="71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Poudarite pomen usposabljanj in vaj evakuacije, da zaposleni znajo pravilno ukrepati.</a:t>
            </a:r>
          </a:p>
        </p:txBody>
      </p:sp>
      <p:sp>
        <p:nvSpPr>
          <p:cNvPr id="4" name="Slide Number Placeholder 3"/>
          <p:cNvSpPr>
            <a:spLocks noGrp="1"/>
          </p:cNvSpPr>
          <p:nvPr>
            <p:ph type="sldNum" sz="quarter" idx="5"/>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6CFB08-1566-44CD-A964-0B9BCB094826}" type="slidenum">
              <a:rPr lang="en-US" altLang="sl-SI" smtClean="0"/>
              <a:pPr eaLnBrk="1" hangingPunct="1"/>
              <a:t>46</a:t>
            </a:fld>
            <a:endParaRPr lang="en-US" altLang="sl-SI"/>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DBFE5A-9F8D-4A09-9A56-0CFD007AFDE6}" type="slidenum">
              <a:rPr lang="en-US" altLang="sl-SI" smtClean="0"/>
              <a:pPr eaLnBrk="1" hangingPunct="1"/>
              <a:t>47</a:t>
            </a:fld>
            <a:endParaRPr lang="en-US" altLang="sl-SI"/>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6CFB08-1566-44CD-A964-0B9BCB094826}" type="slidenum">
              <a:rPr lang="en-US" altLang="sl-SI" smtClean="0"/>
              <a:pPr eaLnBrk="1" hangingPunct="1"/>
              <a:t>48</a:t>
            </a:fld>
            <a:endParaRPr lang="en-US" altLang="sl-SI"/>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6CFB08-1566-44CD-A964-0B9BCB094826}" type="slidenum">
              <a:rPr lang="en-US" altLang="sl-SI" smtClean="0"/>
              <a:pPr eaLnBrk="1" hangingPunct="1"/>
              <a:t>49</a:t>
            </a:fld>
            <a:endParaRPr lang="en-US" altLang="sl-SI"/>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6CFB08-1566-44CD-A964-0B9BCB094826}" type="slidenum">
              <a:rPr lang="en-US" altLang="sl-SI" smtClean="0"/>
              <a:pPr eaLnBrk="1" hangingPunct="1"/>
              <a:t>50</a:t>
            </a:fld>
            <a:endParaRPr lang="en-US" altLang="sl-SI"/>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7E387D-7C90-474D-A8A2-B1D42185A3F6}" type="slidenum">
              <a:rPr lang="en-US" altLang="sl-SI" smtClean="0"/>
              <a:pPr eaLnBrk="1" hangingPunct="1"/>
              <a:t>51</a:t>
            </a:fld>
            <a:endParaRPr lang="en-US" altLang="sl-SI"/>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28A4DD-98C7-406B-81A8-E492421FC491}" type="slidenum">
              <a:rPr lang="en-US" altLang="sl-SI" smtClean="0"/>
              <a:pPr eaLnBrk="1" hangingPunct="1"/>
              <a:t>52</a:t>
            </a:fld>
            <a:endParaRPr lang="en-US" altLang="sl-SI"/>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DFE3A7-7411-4D3C-A545-F962D01E8837}" type="slidenum">
              <a:rPr lang="en-US" altLang="sl-SI" smtClean="0"/>
              <a:pPr eaLnBrk="1" hangingPunct="1"/>
              <a:t>53</a:t>
            </a:fld>
            <a:endParaRPr lang="en-US" altLang="sl-SI"/>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115AF909-3ED5-48AC-8462-A9ADAC3BD475}" type="slidenum">
              <a:rPr lang="sl-SI" sz="1200"/>
              <a:pPr algn="r"/>
              <a:t>5</a:t>
            </a:fld>
            <a:endParaRPr lang="sl-SI" sz="1200"/>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2DAFB3-BCB2-4A55-824F-C6D19BA8E13C}" type="slidenum">
              <a:rPr lang="en-US" altLang="sl-SI" smtClean="0"/>
              <a:pPr eaLnBrk="1" hangingPunct="1"/>
              <a:t>54</a:t>
            </a:fld>
            <a:endParaRPr lang="en-US" altLang="sl-SI"/>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2C3EF4-C7E9-4073-88CC-8013AC11DAAB}" type="slidenum">
              <a:rPr lang="en-US" altLang="sl-SI" smtClean="0"/>
              <a:pPr eaLnBrk="1" hangingPunct="1"/>
              <a:t>55</a:t>
            </a:fld>
            <a:endParaRPr lang="en-US" altLang="sl-SI"/>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6CD769-3A82-464D-80EC-356BF3A8424C}" type="slidenum">
              <a:rPr lang="en-US" altLang="sl-SI" smtClean="0"/>
              <a:pPr eaLnBrk="1" hangingPunct="1"/>
              <a:t>56</a:t>
            </a:fld>
            <a:endParaRPr lang="en-US" altLang="sl-SI"/>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F1B6F1E-1B2E-4BEB-82DB-A2C145D379E0}" type="slidenum">
              <a:rPr lang="en-US" altLang="sl-SI" smtClean="0"/>
              <a:pPr eaLnBrk="1" hangingPunct="1"/>
              <a:t>57</a:t>
            </a:fld>
            <a:endParaRPr lang="en-US" altLang="sl-SI"/>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7"/>
          <p:cNvSpPr txBox="1">
            <a:spLocks noGrp="1" noChangeArrowheads="1"/>
          </p:cNvSpPr>
          <p:nvPr/>
        </p:nvSpPr>
        <p:spPr bwMode="auto">
          <a:xfrm>
            <a:off x="3777453"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3061C26-FE2B-4D55-8513-ECC0BFDA1E3A}" type="slidenum">
              <a:rPr lang="sl-SI" altLang="sl-SI" sz="1200"/>
              <a:pPr algn="r" eaLnBrk="1" hangingPunct="1"/>
              <a:t>58</a:t>
            </a:fld>
            <a:endParaRPr lang="sl-SI" altLang="sl-SI" sz="1200"/>
          </a:p>
        </p:txBody>
      </p:sp>
      <p:sp>
        <p:nvSpPr>
          <p:cNvPr id="748547" name="Rectangle 2"/>
          <p:cNvSpPr>
            <a:spLocks noGrp="1" noRot="1" noChangeAspect="1" noChangeArrowheads="1" noTextEdit="1"/>
          </p:cNvSpPr>
          <p:nvPr>
            <p:ph type="sldImg"/>
          </p:nvPr>
        </p:nvSpPr>
        <p:spPr>
          <a:ln/>
        </p:spPr>
      </p:sp>
      <p:sp>
        <p:nvSpPr>
          <p:cNvPr id="74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7"/>
          <p:cNvSpPr txBox="1">
            <a:spLocks noGrp="1" noChangeArrowheads="1"/>
          </p:cNvSpPr>
          <p:nvPr/>
        </p:nvSpPr>
        <p:spPr bwMode="auto">
          <a:xfrm>
            <a:off x="3777453"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3061C26-FE2B-4D55-8513-ECC0BFDA1E3A}" type="slidenum">
              <a:rPr lang="sl-SI" altLang="sl-SI" sz="1200"/>
              <a:pPr algn="r" eaLnBrk="1" hangingPunct="1"/>
              <a:t>59</a:t>
            </a:fld>
            <a:endParaRPr lang="sl-SI" altLang="sl-SI" sz="1200"/>
          </a:p>
        </p:txBody>
      </p:sp>
      <p:sp>
        <p:nvSpPr>
          <p:cNvPr id="748547" name="Rectangle 2"/>
          <p:cNvSpPr>
            <a:spLocks noGrp="1" noRot="1" noChangeAspect="1" noChangeArrowheads="1" noTextEdit="1"/>
          </p:cNvSpPr>
          <p:nvPr>
            <p:ph type="sldImg"/>
          </p:nvPr>
        </p:nvSpPr>
        <p:spPr>
          <a:ln/>
        </p:spPr>
      </p:sp>
      <p:sp>
        <p:nvSpPr>
          <p:cNvPr id="74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17D5CC-415B-4E44-B3C2-FFF04728F444}" type="slidenum">
              <a:rPr lang="en-US" altLang="sl-SI" smtClean="0"/>
              <a:pPr eaLnBrk="1" hangingPunct="1"/>
              <a:t>60</a:t>
            </a:fld>
            <a:endParaRPr lang="en-US" altLang="sl-SI"/>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93C37F-60F4-4915-A468-8E1DB2BCEF3E}" type="slidenum">
              <a:rPr lang="en-US" altLang="sl-SI" smtClean="0"/>
              <a:pPr eaLnBrk="1" hangingPunct="1"/>
              <a:t>61</a:t>
            </a:fld>
            <a:endParaRPr lang="en-US" altLang="sl-SI"/>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BB0CEC-D182-4A60-BB13-DD81190DFA38}" type="slidenum">
              <a:rPr lang="en-US" altLang="sl-SI" smtClean="0"/>
              <a:pPr eaLnBrk="1" hangingPunct="1"/>
              <a:t>62</a:t>
            </a:fld>
            <a:endParaRPr lang="en-US" altLang="sl-SI"/>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7"/>
          <p:cNvSpPr txBox="1">
            <a:spLocks noGrp="1" noChangeArrowheads="1"/>
          </p:cNvSpPr>
          <p:nvPr/>
        </p:nvSpPr>
        <p:spPr bwMode="auto">
          <a:xfrm>
            <a:off x="3777453"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473131C-D764-4536-9661-8E573FE5FD56}" type="slidenum">
              <a:rPr lang="sl-SI" altLang="sl-SI" sz="1200"/>
              <a:pPr algn="r" eaLnBrk="1" hangingPunct="1"/>
              <a:t>63</a:t>
            </a:fld>
            <a:endParaRPr lang="sl-SI" altLang="sl-SI" sz="1200"/>
          </a:p>
        </p:txBody>
      </p:sp>
      <p:sp>
        <p:nvSpPr>
          <p:cNvPr id="693251" name="Rectangle 2"/>
          <p:cNvSpPr>
            <a:spLocks noGrp="1" noRot="1" noChangeAspect="1" noChangeArrowheads="1" noTextEdit="1"/>
          </p:cNvSpPr>
          <p:nvPr>
            <p:ph type="sldImg"/>
          </p:nvPr>
        </p:nvSpPr>
        <p:spPr>
          <a:ln/>
        </p:spPr>
      </p:sp>
      <p:sp>
        <p:nvSpPr>
          <p:cNvPr id="69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7A3677DF-1212-46C0-B89D-8139DE7156D2}" type="slidenum">
              <a:rPr lang="sl-SI" sz="1200"/>
              <a:pPr algn="r"/>
              <a:t>6</a:t>
            </a:fld>
            <a:endParaRPr lang="sl-SI" sz="120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txBox="1">
            <a:spLocks noGrp="1" noChangeArrowheads="1"/>
          </p:cNvSpPr>
          <p:nvPr/>
        </p:nvSpPr>
        <p:spPr bwMode="auto">
          <a:xfrm>
            <a:off x="3777453"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640DBC-A1F9-4A81-9544-331ADE10AE14}" type="slidenum">
              <a:rPr lang="sl-SI" altLang="sl-SI" sz="1200"/>
              <a:pPr algn="r" eaLnBrk="1" hangingPunct="1"/>
              <a:t>64</a:t>
            </a:fld>
            <a:endParaRPr lang="sl-SI" altLang="sl-SI" sz="1200"/>
          </a:p>
        </p:txBody>
      </p:sp>
      <p:sp>
        <p:nvSpPr>
          <p:cNvPr id="695299" name="Rectangle 2"/>
          <p:cNvSpPr>
            <a:spLocks noGrp="1" noRot="1" noChangeAspect="1" noChangeArrowheads="1" noTextEdit="1"/>
          </p:cNvSpPr>
          <p:nvPr>
            <p:ph type="sldImg"/>
          </p:nvPr>
        </p:nvSpPr>
        <p:spPr>
          <a:ln/>
        </p:spPr>
      </p:sp>
      <p:sp>
        <p:nvSpPr>
          <p:cNvPr id="69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txBox="1">
            <a:spLocks noGrp="1" noChangeArrowheads="1"/>
          </p:cNvSpPr>
          <p:nvPr/>
        </p:nvSpPr>
        <p:spPr bwMode="auto">
          <a:xfrm>
            <a:off x="3777453"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640DBC-A1F9-4A81-9544-331ADE10AE14}" type="slidenum">
              <a:rPr lang="sl-SI" altLang="sl-SI" sz="1200"/>
              <a:pPr algn="r" eaLnBrk="1" hangingPunct="1"/>
              <a:t>65</a:t>
            </a:fld>
            <a:endParaRPr lang="sl-SI" altLang="sl-SI" sz="1200"/>
          </a:p>
        </p:txBody>
      </p:sp>
      <p:sp>
        <p:nvSpPr>
          <p:cNvPr id="695299" name="Rectangle 2"/>
          <p:cNvSpPr>
            <a:spLocks noGrp="1" noRot="1" noChangeAspect="1" noChangeArrowheads="1" noTextEdit="1"/>
          </p:cNvSpPr>
          <p:nvPr>
            <p:ph type="sldImg"/>
          </p:nvPr>
        </p:nvSpPr>
        <p:spPr>
          <a:ln/>
        </p:spPr>
      </p:sp>
      <p:sp>
        <p:nvSpPr>
          <p:cNvPr id="69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7"/>
          <p:cNvSpPr txBox="1">
            <a:spLocks noGrp="1" noChangeArrowheads="1"/>
          </p:cNvSpPr>
          <p:nvPr/>
        </p:nvSpPr>
        <p:spPr bwMode="auto">
          <a:xfrm>
            <a:off x="3777453" y="9429750"/>
            <a:ext cx="289004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BACFC99-3918-4A55-A3A3-F0865F8F274D}" type="slidenum">
              <a:rPr lang="sl-SI" altLang="sl-SI" sz="1200"/>
              <a:pPr algn="r" eaLnBrk="1" hangingPunct="1"/>
              <a:t>66</a:t>
            </a:fld>
            <a:endParaRPr lang="sl-SI" altLang="sl-SI" sz="1200"/>
          </a:p>
        </p:txBody>
      </p:sp>
      <p:sp>
        <p:nvSpPr>
          <p:cNvPr id="726019" name="Rectangle 2"/>
          <p:cNvSpPr>
            <a:spLocks noGrp="1" noRot="1" noChangeAspect="1" noChangeArrowheads="1" noTextEdit="1"/>
          </p:cNvSpPr>
          <p:nvPr>
            <p:ph type="sldImg"/>
          </p:nvPr>
        </p:nvSpPr>
        <p:spPr>
          <a:ln/>
        </p:spPr>
      </p:sp>
      <p:sp>
        <p:nvSpPr>
          <p:cNvPr id="72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Pojasnite pomen oznake CE in vlogo priglašene institucije pri preverjanju kakovosti OVO.</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62E88AFA-7D07-4A7D-A7B7-E6B9C6262038}" type="slidenum">
              <a:rPr lang="sl-SI" sz="1200"/>
              <a:pPr algn="r"/>
              <a:t>8</a:t>
            </a:fld>
            <a:endParaRPr lang="sl-SI" sz="1200"/>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Če je mogoče, pokažite dejanske primere opreme ali slike z razredom zaščite, da študenti bolje razumejo namen standardov.</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EB24F-A89A-4189-A00F-CF10F8E5630E}" type="datetimeFigureOut">
              <a:rPr lang="sl-SI" smtClean="0"/>
              <a:pPr/>
              <a:t>27. 12. 2025</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7CBEF-4DB7-4710-8E51-D256E2A6F943}"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mail-ki.ki.si/owa/redir.aspx?C=DyvALKnG0Ey0qwl1rTTnwh3GWs9tuNIIyoWo6tdxGUIX9RCvmTFj8XIcYffjq-KnTon8o7B2_ZM.&amp;URL=http://www.uradni-list.si/1/objava.jsp?urlid%3d200752%26stevilka%3d2792" TargetMode="External"/><Relationship Id="rId13" Type="http://schemas.openxmlformats.org/officeDocument/2006/relationships/hyperlink" Target="https://mail-ki.ki.si/owa/redir.aspx?C=DyvALKnG0Ey0qwl1rTTnwh3GWs9tuNIIyoWo6tdxGUIX9RCvmTFj8XIcYffjq-KnTon8o7B2_ZM.&amp;URL=http://www.uradni-list.si/1/objava.jsp?urlid%3d200567%26stevilka%3d2964" TargetMode="External"/><Relationship Id="rId3" Type="http://schemas.openxmlformats.org/officeDocument/2006/relationships/hyperlink" Target="https://mail-ki.ki.si/owa/redir.aspx?C=DyvALKnG0Ey0qwl1rTTnwh3GWs9tuNIIyoWo6tdxGUIX9RCvmTFj8XIcYffjq-KnTon8o7B2_ZM.&amp;URL=http://www.uradni-list.si/1/objava.jsp?urlid%3d200187%26stevilka%3d4447" TargetMode="External"/><Relationship Id="rId7" Type="http://schemas.openxmlformats.org/officeDocument/2006/relationships/hyperlink" Target="https://mail-ki.ki.si/owa/redir.aspx?C=DyvALKnG0Ey0qwl1rTTnwh3GWs9tuNIIyoWo6tdxGUIX9RCvmTFj8XIcYffjq-KnTon8o7B2_ZM.&amp;URL=http://www.uradni-list.si/1/objava.jsp?urlid%3d20119%26stevilka%3d323" TargetMode="External"/><Relationship Id="rId12" Type="http://schemas.openxmlformats.org/officeDocument/2006/relationships/hyperlink" Target="https://mail-ki.ki.si/owa/redir.aspx?C=DyvALKnG0Ey0qwl1rTTnwh3GWs9tuNIIyoWo6tdxGUIX9RCvmTFj8XIcYffjq-KnTon8o7B2_ZM.&amp;URL=http://zakonodaja.gov.si/rpsi/r03/predpis_PRAV5533.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mail-ki.ki.si/owa/redir.aspx?C=DyvALKnG0Ey0qwl1rTTnwh3GWs9tuNIIyoWo6tdxGUIX9RCvmTFj8XIcYffjq-KnTon8o7B2_ZM.&amp;URL=http://www.uradni-list.si/1/objava.jsp?urlid%3d20073%26stevilka%3d102" TargetMode="External"/><Relationship Id="rId11" Type="http://schemas.openxmlformats.org/officeDocument/2006/relationships/hyperlink" Target="https://mail-ki.ki.si/owa/redir.aspx?C=DyvALKnG0Ey0qwl1rTTnwh3GWs9tuNIIyoWo6tdxGUIX9RCvmTFj8XIcYffjq-KnTon8o7B2_ZM.&amp;URL=http://www.uradni-list.si/1/objava.jsp?urlid%3d2009102%26stevilka%3d4510" TargetMode="External"/><Relationship Id="rId5" Type="http://schemas.openxmlformats.org/officeDocument/2006/relationships/hyperlink" Target="https://mail-ki.ki.si/owa/redir.aspx?C=DyvALKnG0Ey0qwl1rTTnwh3GWs9tuNIIyoWo6tdxGUIX9RCvmTFj8XIcYffjq-KnTon8o7B2_ZM.&amp;URL=http://www.uradni-list.si/1/objava.jsp?urlid%3d2006105%26stevilka%3d4491" TargetMode="External"/><Relationship Id="rId10" Type="http://schemas.openxmlformats.org/officeDocument/2006/relationships/hyperlink" Target="https://mail-ki.ki.si/owa/redir.aspx?C=DyvALKnG0Ey0qwl1rTTnwh3GWs9tuNIIyoWo6tdxGUIX9RCvmTFj8XIcYffjq-KnTon8o7B2_ZM.&amp;URL=http://www.uradni-list.si/1/objava.jsp?urlid%3d2007116%26stevilka%3d5809" TargetMode="External"/><Relationship Id="rId4" Type="http://schemas.openxmlformats.org/officeDocument/2006/relationships/hyperlink" Target="https://mail-ki.ki.si/owa/redir.aspx?C=DyvALKnG0Ey0qwl1rTTnwh3GWs9tuNIIyoWo6tdxGUIX9RCvmTFj8XIcYffjq-KnTon8o7B2_ZM.&amp;URL=http://www.uradni-list.si/1/objava.jsp?urlid%3d2002110%26stevilka%3d5387" TargetMode="External"/><Relationship Id="rId9" Type="http://schemas.openxmlformats.org/officeDocument/2006/relationships/hyperlink" Target="https://mail-ki.ki.si/owa/redir.aspx?C=DyvALKnG0Ey0qwl1rTTnwh3GWs9tuNIIyoWo6tdxGUIX9RCvmTFj8XIcYffjq-KnTon8o7B2_ZM.&amp;URL=http://www.uradni-list.si/1/objava.jsp?urlid%3d2004108%26stevilka%3d4536" TargetMode="External"/><Relationship Id="rId14" Type="http://schemas.openxmlformats.org/officeDocument/2006/relationships/hyperlink" Target="https://mail-ki.ki.si/owa/redir.aspx?C=DyvALKnG0Ey0qwl1rTTnwh3GWs9tuNIIyoWo6tdxGUIX9RCvmTFj8XIcYffjq-KnTon8o7B2_ZM.&amp;URL=http://zakonodaja.gov.si/rpsi/r06/predpis_PRAV6406.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mail-ki.ki.si/owa/redir.aspx?C=DyvALKnG0Ey0qwl1rTTnwh3GWs9tuNIIyoWo6tdxGUIX9RCvmTFj8XIcYffjq-KnTon8o7B2_ZM.&amp;URL=http://www.uradni-list.si/1/objava.jsp?urlid%3d201132%26stevilka%3d1509" TargetMode="External"/><Relationship Id="rId3" Type="http://schemas.openxmlformats.org/officeDocument/2006/relationships/hyperlink" Target="https://mail-ki.ki.si/owa/redir.aspx?C=DyvALKnG0Ey0qwl1rTTnwh3GWs9tuNIIyoWo6tdxGUIX9RCvmTFj8XIcYffjq-KnTon8o7B2_ZM.&amp;URL=http://zakonodaja.gov.si/rpsi/r03/predpis_PRAV5533.html" TargetMode="External"/><Relationship Id="rId7" Type="http://schemas.openxmlformats.org/officeDocument/2006/relationships/hyperlink" Target="https://mail-ki.ki.si/owa/redir.aspx?C=DyvALKnG0Ey0qwl1rTTnwh3GWs9tuNIIyoWo6tdxGUIX9RCvmTFj8XIcYffjq-KnTon8o7B2_ZM.&amp;URL=http://zakonodaja.gov.si/rpsi/r05/predpis_PRAV9945.html" TargetMode="External"/><Relationship Id="rId12" Type="http://schemas.openxmlformats.org/officeDocument/2006/relationships/hyperlink" Target="https://mail-ki.ki.si/owa/redir.aspx?C=DyvALKnG0Ey0qwl1rTTnwh3GWs9tuNIIyoWo6tdxGUIX9RCvmTFj8XIcYffjq-KnTon8o7B2_ZM.&amp;URL=http://www.uradni-list.si/1/objava.jsp?urlid%3d2004138%26stevilka%3d5945"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mail-ki.ki.si/owa/redir.aspx?C=DyvALKnG0Ey0qwl1rTTnwh3GWs9tuNIIyoWo6tdxGUIX9RCvmTFj8XIcYffjq-KnTon8o7B2_ZM.&amp;URL=http://www.uradni-list.si/1/objava.jsp?urlid%3d2009102%26stevilka%3d4512" TargetMode="External"/><Relationship Id="rId11" Type="http://schemas.openxmlformats.org/officeDocument/2006/relationships/hyperlink" Target="https://mail-ki.ki.si/owa/redir.aspx?C=DyvALKnG0Ey0qwl1rTTnwh3GWs9tuNIIyoWo6tdxGUIX9RCvmTFj8XIcYffjq-KnTon8o7B2_ZM.&amp;URL=http://zakonodaja.gov.si/rpsi/r06/predpis_PRAV6406.html" TargetMode="External"/><Relationship Id="rId5" Type="http://schemas.openxmlformats.org/officeDocument/2006/relationships/hyperlink" Target="https://mail-ki.ki.si/owa/redir.aspx?C=DyvALKnG0Ey0qwl1rTTnwh3GWs9tuNIIyoWo6tdxGUIX9RCvmTFj8XIcYffjq-KnTon8o7B2_ZM.&amp;URL=http://www.uradni-list.si/1/objava.jsp?urlid%3d200892%26stevilka%3d3927" TargetMode="External"/><Relationship Id="rId10" Type="http://schemas.openxmlformats.org/officeDocument/2006/relationships/hyperlink" Target="https://mail-ki.ki.si/owa/redir.aspx?C=DyvALKnG0Ey0qwl1rTTnwh3GWs9tuNIIyoWo6tdxGUIX9RCvmTFj8XIcYffjq-KnTon8o7B2_ZM.&amp;URL=http://www.uradni-list.si/1/objava.jsp?urlid%3d200528%26stevilka%3d956" TargetMode="External"/><Relationship Id="rId4" Type="http://schemas.openxmlformats.org/officeDocument/2006/relationships/hyperlink" Target="https://mail-ki.ki.si/owa/redir.aspx?C=DyvALKnG0Ey0qwl1rTTnwh3GWs9tuNIIyoWo6tdxGUIX9RCvmTFj8XIcYffjq-KnTon8o7B2_ZM.&amp;URL=http://www.uradni-list.si/1/objava.jsp?urlid%3d200567%26stevilka%3d2964" TargetMode="External"/><Relationship Id="rId9" Type="http://schemas.openxmlformats.org/officeDocument/2006/relationships/hyperlink" Target="https://mail-ki.ki.si/owa/redir.aspx?C=DyvALKnG0Ey0qwl1rTTnwh3GWs9tuNIIyoWo6tdxGUIX9RCvmTFj8XIcYffjq-KnTon8o7B2_ZM.&amp;URL=http://www.uradni-list.si/1/objava.jsp?urlurid%3d2011289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www.uradni-list.si/1/index?edition=200567"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hyperlink" Target="http://www.uradni-list.si/1/index?edition=20073"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7.jpeg"/><Relationship Id="rId7"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 Id="rId9" Type="http://schemas.openxmlformats.org/officeDocument/2006/relationships/image" Target="../media/image62.jpe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6.jpeg"/><Relationship Id="rId7"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ww.napofilm.net/sl/napos-films/multimedia-film-episodes-listing-view?filmid=napo-001-best-signs-story"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napofilm.net/sl/napos-films/multimedia-film-episodes-listing-view?filmid=napo-001-best-signs-story"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4294967295"/>
          </p:nvPr>
        </p:nvSpPr>
        <p:spPr>
          <a:xfrm>
            <a:off x="143668" y="188640"/>
            <a:ext cx="8856663" cy="6553200"/>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Autofit/>
          </a:bodyPr>
          <a:lstStyle/>
          <a:p>
            <a:pPr marL="609600" indent="-609600" algn="ctr" eaLnBrk="1" hangingPunct="1">
              <a:lnSpc>
                <a:spcPct val="80000"/>
              </a:lnSpc>
              <a:spcBef>
                <a:spcPct val="50000"/>
              </a:spcBef>
              <a:buClr>
                <a:srgbClr val="008000"/>
              </a:buClr>
              <a:buFont typeface="Wingdings" pitchFamily="2" charset="2"/>
              <a:buNone/>
            </a:pPr>
            <a:r>
              <a:rPr lang="sl-SI" altLang="zh-CN" sz="2800" b="1" dirty="0">
                <a:solidFill>
                  <a:srgbClr val="CC00FF"/>
                </a:solidFill>
                <a:latin typeface="Comic Sans MS" panose="030F0702030302020204" pitchFamily="66" charset="0"/>
              </a:rPr>
              <a:t>OSEBNA VAROVALNA OPREMA </a:t>
            </a:r>
          </a:p>
          <a:p>
            <a:pPr marL="0" indent="0" algn="just" eaLnBrk="1" hangingPunct="1">
              <a:buNone/>
            </a:pPr>
            <a:endParaRPr lang="sl-SI" altLang="zh-CN" sz="1400" b="1" dirty="0">
              <a:latin typeface="Comic Sans MS" panose="030F0702030302020204" pitchFamily="66" charset="0"/>
            </a:endParaRPr>
          </a:p>
          <a:p>
            <a:pPr marL="0" indent="0" algn="just">
              <a:buNone/>
            </a:pPr>
            <a:r>
              <a:rPr lang="sl-SI" sz="2400" b="1" dirty="0">
                <a:solidFill>
                  <a:srgbClr val="00A844"/>
                </a:solidFill>
                <a:latin typeface="Comic Sans MS" panose="030F0702030302020204" pitchFamily="66" charset="0"/>
              </a:rPr>
              <a:t>Osebna varovalna oprema (OVO) je vsak pripomoček ali oblačilo, ki delavca varuje pred enim ali več tveganji za njegovo zdravje ali varnost.</a:t>
            </a:r>
          </a:p>
          <a:p>
            <a:pPr marL="0" indent="0">
              <a:buNone/>
            </a:pPr>
            <a:endParaRPr lang="sl-SI" sz="1200" b="1" dirty="0">
              <a:latin typeface="Comic Sans MS" panose="030F0702030302020204" pitchFamily="66" charset="0"/>
            </a:endParaRPr>
          </a:p>
          <a:p>
            <a:pPr marL="0" indent="0" algn="just">
              <a:buNone/>
            </a:pPr>
            <a:r>
              <a:rPr lang="sl-SI" sz="2400" b="1" dirty="0">
                <a:solidFill>
                  <a:srgbClr val="0000FF"/>
                </a:solidFill>
                <a:latin typeface="Comic Sans MS" panose="030F0702030302020204" pitchFamily="66" charset="0"/>
              </a:rPr>
              <a:t>Delodajalec mora oceniti tveganja, zagotoviti ustrezno OVO in delavce usposobiti za njeno uporabo.</a:t>
            </a:r>
          </a:p>
          <a:p>
            <a:pPr marL="0" indent="0" algn="ctr">
              <a:buNone/>
            </a:pPr>
            <a:endParaRPr lang="sl-SI" sz="1200" b="1" dirty="0">
              <a:solidFill>
                <a:srgbClr val="CC00FF"/>
              </a:solidFill>
              <a:latin typeface="Comic Sans MS" panose="030F0702030302020204" pitchFamily="66" charset="0"/>
            </a:endParaRPr>
          </a:p>
          <a:p>
            <a:pPr marL="0" indent="0" algn="ctr">
              <a:buNone/>
            </a:pPr>
            <a:r>
              <a:rPr lang="sl-SI" sz="2400" b="1" dirty="0">
                <a:solidFill>
                  <a:srgbClr val="CC00FF"/>
                </a:solidFill>
                <a:latin typeface="Comic Sans MS" panose="030F0702030302020204" pitchFamily="66" charset="0"/>
              </a:rPr>
              <a:t>Namen in vloga osebne varovalne opreme</a:t>
            </a:r>
          </a:p>
          <a:p>
            <a:pPr marL="0" indent="0">
              <a:buNone/>
            </a:pPr>
            <a:endParaRPr lang="sl-SI" sz="1400" b="1" dirty="0">
              <a:solidFill>
                <a:srgbClr val="00A844"/>
              </a:solidFill>
              <a:latin typeface="Comic Sans MS" panose="030F0702030302020204" pitchFamily="66" charset="0"/>
            </a:endParaRPr>
          </a:p>
          <a:p>
            <a:pPr marL="0" indent="0">
              <a:buNone/>
            </a:pPr>
            <a:r>
              <a:rPr lang="sl-SI" sz="2400" b="1" dirty="0">
                <a:solidFill>
                  <a:srgbClr val="00A844"/>
                </a:solidFill>
                <a:latin typeface="Comic Sans MS" panose="030F0702030302020204" pitchFamily="66" charset="0"/>
              </a:rPr>
              <a:t>OVO varuje delavca pred:</a:t>
            </a:r>
          </a:p>
          <a:p>
            <a:pPr marL="0" indent="0">
              <a:buNone/>
            </a:pPr>
            <a:endParaRPr lang="sl-SI" sz="1200" b="1" dirty="0">
              <a:solidFill>
                <a:srgbClr val="00A844"/>
              </a:solidFill>
              <a:latin typeface="Comic Sans MS" panose="030F0702030302020204" pitchFamily="66" charset="0"/>
            </a:endParaRPr>
          </a:p>
          <a:p>
            <a:r>
              <a:rPr lang="sl-SI" sz="2400" b="1" dirty="0">
                <a:solidFill>
                  <a:srgbClr val="0000FF"/>
                </a:solidFill>
                <a:latin typeface="Comic Sans MS" panose="030F0702030302020204" pitchFamily="66" charset="0"/>
              </a:rPr>
              <a:t>fizičnimi nevarnostmi (udarci, padci, vibracije),</a:t>
            </a:r>
          </a:p>
          <a:p>
            <a:r>
              <a:rPr lang="sl-SI" sz="2400" b="1" dirty="0">
                <a:solidFill>
                  <a:srgbClr val="0000FF"/>
                </a:solidFill>
                <a:latin typeface="Comic Sans MS" panose="030F0702030302020204" pitchFamily="66" charset="0"/>
              </a:rPr>
              <a:t>kemičnimi nevarnostmi (stik s kemikalijami, hlapi),</a:t>
            </a:r>
          </a:p>
          <a:p>
            <a:r>
              <a:rPr lang="sl-SI" sz="2400" b="1" dirty="0">
                <a:solidFill>
                  <a:srgbClr val="0000FF"/>
                </a:solidFill>
                <a:latin typeface="Comic Sans MS" panose="030F0702030302020204" pitchFamily="66" charset="0"/>
              </a:rPr>
              <a:t>biološkimi nevarnostmi (mikrobi, virusi),</a:t>
            </a:r>
          </a:p>
          <a:p>
            <a:r>
              <a:rPr lang="sl-SI" sz="2400" b="1" dirty="0">
                <a:solidFill>
                  <a:srgbClr val="0000FF"/>
                </a:solidFill>
                <a:latin typeface="Comic Sans MS" panose="030F0702030302020204" pitchFamily="66" charset="0"/>
              </a:rPr>
              <a:t>električnimi nevarnostmi (električni tok, sevanje),</a:t>
            </a:r>
          </a:p>
          <a:p>
            <a:r>
              <a:rPr lang="sl-SI" sz="2400" b="1" dirty="0" err="1">
                <a:solidFill>
                  <a:srgbClr val="0000FF"/>
                </a:solidFill>
                <a:latin typeface="Comic Sans MS" panose="030F0702030302020204" pitchFamily="66" charset="0"/>
              </a:rPr>
              <a:t>okoljskimi</a:t>
            </a:r>
            <a:r>
              <a:rPr lang="sl-SI" sz="2400" b="1" dirty="0">
                <a:solidFill>
                  <a:srgbClr val="0000FF"/>
                </a:solidFill>
                <a:latin typeface="Comic Sans MS" panose="030F0702030302020204" pitchFamily="66" charset="0"/>
              </a:rPr>
              <a:t> vplivi (vročina, mraz, UV-sevanje).</a:t>
            </a:r>
          </a:p>
          <a:p>
            <a:pPr marL="0" indent="0" algn="just" eaLnBrk="1" hangingPunct="1">
              <a:buNone/>
            </a:pPr>
            <a:endParaRPr lang="sl-SI" altLang="zh-CN" sz="2400" b="1" dirty="0">
              <a:latin typeface="Comic Sans MS" panose="030F0702030302020204" pitchFamily="66" charset="0"/>
            </a:endParaRPr>
          </a:p>
        </p:txBody>
      </p:sp>
    </p:spTree>
    <p:extLst>
      <p:ext uri="{BB962C8B-B14F-4D97-AF65-F5344CB8AC3E}">
        <p14:creationId xmlns:p14="http://schemas.microsoft.com/office/powerpoint/2010/main" val="5232375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4294967295"/>
          </p:nvPr>
        </p:nvSpPr>
        <p:spPr>
          <a:xfrm>
            <a:off x="178693" y="188912"/>
            <a:ext cx="8713787" cy="6480175"/>
          </a:xfrm>
          <a:solidFill>
            <a:srgbClr val="FFFFCC"/>
          </a:solidFill>
        </p:spPr>
        <p:style>
          <a:lnRef idx="1">
            <a:schemeClr val="accent2"/>
          </a:lnRef>
          <a:fillRef idx="2">
            <a:schemeClr val="accent2"/>
          </a:fillRef>
          <a:effectRef idx="1">
            <a:schemeClr val="accent2"/>
          </a:effectRef>
          <a:fontRef idx="minor">
            <a:schemeClr val="dk1"/>
          </a:fontRef>
        </p:style>
        <p:txBody>
          <a:bodyPr/>
          <a:lstStyle/>
          <a:p>
            <a:pPr marL="1371600" lvl="3" indent="0" algn="ctr" eaLnBrk="1" hangingPunct="1">
              <a:buNone/>
            </a:pPr>
            <a:r>
              <a:rPr lang="sl-SI" b="1" dirty="0">
                <a:latin typeface="Comic Sans MS" panose="030F0702030302020204" pitchFamily="66" charset="0"/>
              </a:rPr>
              <a:t>Oprema za varovanje glave</a:t>
            </a:r>
          </a:p>
        </p:txBody>
      </p:sp>
      <p:sp>
        <p:nvSpPr>
          <p:cNvPr id="161795" name="Rectangle 4"/>
          <p:cNvSpPr>
            <a:spLocks noChangeArrowheads="1"/>
          </p:cNvSpPr>
          <p:nvPr/>
        </p:nvSpPr>
        <p:spPr bwMode="auto">
          <a:xfrm>
            <a:off x="0" y="3000375"/>
            <a:ext cx="9144000" cy="0"/>
          </a:xfrm>
          <a:prstGeom prst="rect">
            <a:avLst/>
          </a:prstGeom>
          <a:noFill/>
          <a:ln w="9525">
            <a:noFill/>
            <a:miter lim="800000"/>
            <a:headEnd/>
            <a:tailEnd/>
          </a:ln>
        </p:spPr>
        <p:txBody>
          <a:bodyPr wrap="none" anchor="ctr">
            <a:spAutoFit/>
          </a:bodyPr>
          <a:lstStyle/>
          <a:p>
            <a:endParaRPr lang="sl-SI"/>
          </a:p>
        </p:txBody>
      </p:sp>
      <p:pic>
        <p:nvPicPr>
          <p:cNvPr id="161796" name="Picture 3"/>
          <p:cNvPicPr>
            <a:picLocks noChangeAspect="1" noChangeArrowheads="1"/>
          </p:cNvPicPr>
          <p:nvPr/>
        </p:nvPicPr>
        <p:blipFill>
          <a:blip r:embed="rId3" cstate="print"/>
          <a:srcRect/>
          <a:stretch>
            <a:fillRect/>
          </a:stretch>
        </p:blipFill>
        <p:spPr bwMode="auto">
          <a:xfrm>
            <a:off x="581047" y="848410"/>
            <a:ext cx="3400869" cy="1264786"/>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981916" y="848410"/>
            <a:ext cx="4453388" cy="1264786"/>
          </a:xfrm>
          <a:prstGeom prst="rect">
            <a:avLst/>
          </a:prstGeom>
          <a:noFill/>
          <a:ln w="9525">
            <a:noFill/>
            <a:miter lim="800000"/>
            <a:headEnd/>
            <a:tailEnd/>
          </a:ln>
        </p:spPr>
      </p:pic>
      <p:sp>
        <p:nvSpPr>
          <p:cNvPr id="2" name="Rectangle 1"/>
          <p:cNvSpPr/>
          <p:nvPr/>
        </p:nvSpPr>
        <p:spPr>
          <a:xfrm>
            <a:off x="251520" y="2183368"/>
            <a:ext cx="8424936" cy="400110"/>
          </a:xfrm>
          <a:prstGeom prst="rect">
            <a:avLst/>
          </a:prstGeom>
        </p:spPr>
        <p:txBody>
          <a:bodyPr wrap="square">
            <a:spAutoFit/>
          </a:bodyPr>
          <a:lstStyle/>
          <a:p>
            <a:pPr marL="1752600" lvl="3" indent="-381000" algn="ctr"/>
            <a:r>
              <a:rPr lang="sl-SI" sz="2000" b="1" dirty="0">
                <a:latin typeface="Comic Sans MS" panose="030F0702030302020204" pitchFamily="66" charset="0"/>
              </a:rPr>
              <a:t>Oprema za varovanje oči in obraza</a:t>
            </a:r>
          </a:p>
        </p:txBody>
      </p:sp>
      <p:pic>
        <p:nvPicPr>
          <p:cNvPr id="7" name="Picture 3"/>
          <p:cNvPicPr>
            <a:picLocks noChangeAspect="1" noChangeArrowheads="1"/>
          </p:cNvPicPr>
          <p:nvPr/>
        </p:nvPicPr>
        <p:blipFill>
          <a:blip r:embed="rId5" cstate="print"/>
          <a:srcRect/>
          <a:stretch>
            <a:fillRect/>
          </a:stretch>
        </p:blipFill>
        <p:spPr bwMode="auto">
          <a:xfrm>
            <a:off x="467544" y="2552700"/>
            <a:ext cx="7933956" cy="1308348"/>
          </a:xfrm>
          <a:prstGeom prst="rect">
            <a:avLst/>
          </a:prstGeom>
          <a:noFill/>
          <a:ln w="9525">
            <a:noFill/>
            <a:miter lim="800000"/>
            <a:headEnd/>
            <a:tailEnd/>
          </a:ln>
        </p:spPr>
      </p:pic>
      <p:sp>
        <p:nvSpPr>
          <p:cNvPr id="3" name="Rectangle 2"/>
          <p:cNvSpPr/>
          <p:nvPr/>
        </p:nvSpPr>
        <p:spPr>
          <a:xfrm>
            <a:off x="467544" y="4005064"/>
            <a:ext cx="8352928" cy="400110"/>
          </a:xfrm>
          <a:prstGeom prst="rect">
            <a:avLst/>
          </a:prstGeom>
        </p:spPr>
        <p:txBody>
          <a:bodyPr wrap="square">
            <a:spAutoFit/>
          </a:bodyPr>
          <a:lstStyle/>
          <a:p>
            <a:pPr marL="1752600" lvl="3" indent="-381000" algn="ctr"/>
            <a:r>
              <a:rPr lang="sl-SI" sz="2000" b="1" dirty="0">
                <a:latin typeface="Comic Sans MS" panose="030F0702030302020204" pitchFamily="66" charset="0"/>
              </a:rPr>
              <a:t>Varovanje sluha</a:t>
            </a:r>
          </a:p>
        </p:txBody>
      </p:sp>
      <p:pic>
        <p:nvPicPr>
          <p:cNvPr id="10" name="Picture 3"/>
          <p:cNvPicPr>
            <a:picLocks noChangeAspect="1" noChangeArrowheads="1"/>
          </p:cNvPicPr>
          <p:nvPr/>
        </p:nvPicPr>
        <p:blipFill>
          <a:blip r:embed="rId6" cstate="print"/>
          <a:srcRect/>
          <a:stretch>
            <a:fillRect/>
          </a:stretch>
        </p:blipFill>
        <p:spPr bwMode="auto">
          <a:xfrm>
            <a:off x="1223513" y="4564062"/>
            <a:ext cx="6853896" cy="1169194"/>
          </a:xfrm>
          <a:prstGeom prst="rect">
            <a:avLst/>
          </a:prstGeom>
          <a:noFill/>
          <a:ln w="9525">
            <a:noFill/>
            <a:miter lim="800000"/>
            <a:headEnd/>
            <a:tailEnd/>
          </a:ln>
        </p:spPr>
      </p:pic>
    </p:spTree>
    <p:extLst>
      <p:ext uri="{BB962C8B-B14F-4D97-AF65-F5344CB8AC3E}">
        <p14:creationId xmlns:p14="http://schemas.microsoft.com/office/powerpoint/2010/main" val="6943335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4294967295"/>
          </p:nvPr>
        </p:nvSpPr>
        <p:spPr>
          <a:xfrm>
            <a:off x="293224" y="112837"/>
            <a:ext cx="8640762" cy="6653212"/>
          </a:xfrm>
          <a:solidFill>
            <a:srgbClr val="FFFFCC"/>
          </a:solidFill>
        </p:spPr>
        <p:style>
          <a:lnRef idx="1">
            <a:schemeClr val="accent2"/>
          </a:lnRef>
          <a:fillRef idx="2">
            <a:schemeClr val="accent2"/>
          </a:fillRef>
          <a:effectRef idx="1">
            <a:schemeClr val="accent2"/>
          </a:effectRef>
          <a:fontRef idx="minor">
            <a:schemeClr val="dk1"/>
          </a:fontRef>
        </p:style>
        <p:txBody>
          <a:bodyPr/>
          <a:lstStyle/>
          <a:p>
            <a:pPr marL="1371600" lvl="3" indent="0" algn="ctr" eaLnBrk="1" hangingPunct="1">
              <a:buNone/>
            </a:pPr>
            <a:r>
              <a:rPr lang="sl-SI" b="1" dirty="0">
                <a:latin typeface="Comic Sans MS" panose="030F0702030302020204" pitchFamily="66" charset="0"/>
              </a:rPr>
              <a:t>Varovanje dihalnih organov</a:t>
            </a:r>
          </a:p>
          <a:p>
            <a:pPr marL="1371600" lvl="3" indent="0" eaLnBrk="1" hangingPunct="1">
              <a:buNone/>
            </a:pPr>
            <a:endParaRPr lang="sl-SI" sz="2000" dirty="0"/>
          </a:p>
        </p:txBody>
      </p:sp>
      <p:pic>
        <p:nvPicPr>
          <p:cNvPr id="165891" name="Picture 3"/>
          <p:cNvPicPr>
            <a:picLocks noChangeAspect="1" noChangeArrowheads="1"/>
          </p:cNvPicPr>
          <p:nvPr/>
        </p:nvPicPr>
        <p:blipFill>
          <a:blip r:embed="rId3" cstate="print"/>
          <a:srcRect/>
          <a:stretch>
            <a:fillRect/>
          </a:stretch>
        </p:blipFill>
        <p:spPr bwMode="auto">
          <a:xfrm>
            <a:off x="270931" y="691295"/>
            <a:ext cx="5256213" cy="1889125"/>
          </a:xfrm>
          <a:prstGeom prst="rect">
            <a:avLst/>
          </a:prstGeom>
          <a:noFill/>
          <a:ln w="9525">
            <a:noFill/>
            <a:miter lim="800000"/>
            <a:headEnd/>
            <a:tailEnd/>
          </a:ln>
        </p:spPr>
      </p:pic>
      <p:pic>
        <p:nvPicPr>
          <p:cNvPr id="165892" name="Picture 4"/>
          <p:cNvPicPr>
            <a:picLocks noChangeAspect="1" noChangeArrowheads="1"/>
          </p:cNvPicPr>
          <p:nvPr/>
        </p:nvPicPr>
        <p:blipFill>
          <a:blip r:embed="rId4" cstate="print"/>
          <a:srcRect/>
          <a:stretch>
            <a:fillRect/>
          </a:stretch>
        </p:blipFill>
        <p:spPr bwMode="auto">
          <a:xfrm>
            <a:off x="5625568" y="730119"/>
            <a:ext cx="3286125" cy="1851702"/>
          </a:xfrm>
          <a:prstGeom prst="rect">
            <a:avLst/>
          </a:prstGeom>
          <a:noFill/>
          <a:ln w="9525">
            <a:noFill/>
            <a:miter lim="800000"/>
            <a:headEnd/>
            <a:tailEnd/>
          </a:ln>
        </p:spPr>
      </p:pic>
      <p:sp>
        <p:nvSpPr>
          <p:cNvPr id="2" name="Rectangle 1"/>
          <p:cNvSpPr/>
          <p:nvPr/>
        </p:nvSpPr>
        <p:spPr>
          <a:xfrm>
            <a:off x="369356" y="2600682"/>
            <a:ext cx="8516158" cy="369332"/>
          </a:xfrm>
          <a:prstGeom prst="rect">
            <a:avLst/>
          </a:prstGeom>
        </p:spPr>
        <p:txBody>
          <a:bodyPr wrap="square">
            <a:spAutoFit/>
          </a:bodyPr>
          <a:lstStyle/>
          <a:p>
            <a:pPr marL="1752600" lvl="3" indent="-381000" algn="ctr"/>
            <a:r>
              <a:rPr lang="sl-SI" b="1" dirty="0">
                <a:latin typeface="Comic Sans MS" panose="030F0702030302020204" pitchFamily="66" charset="0"/>
              </a:rPr>
              <a:t>Varovanje rok</a:t>
            </a:r>
          </a:p>
        </p:txBody>
      </p:sp>
      <p:pic>
        <p:nvPicPr>
          <p:cNvPr id="6" name="Picture 17"/>
          <p:cNvPicPr>
            <a:picLocks noChangeAspect="1" noChangeArrowheads="1"/>
          </p:cNvPicPr>
          <p:nvPr/>
        </p:nvPicPr>
        <p:blipFill>
          <a:blip r:embed="rId5" cstate="print"/>
          <a:srcRect/>
          <a:stretch>
            <a:fillRect/>
          </a:stretch>
        </p:blipFill>
        <p:spPr bwMode="auto">
          <a:xfrm>
            <a:off x="1177798" y="2981509"/>
            <a:ext cx="6899273" cy="1863886"/>
          </a:xfrm>
          <a:prstGeom prst="rect">
            <a:avLst/>
          </a:prstGeom>
          <a:noFill/>
          <a:ln w="9525">
            <a:noFill/>
            <a:miter lim="800000"/>
            <a:headEnd/>
            <a:tailEnd/>
          </a:ln>
        </p:spPr>
      </p:pic>
      <p:sp>
        <p:nvSpPr>
          <p:cNvPr id="3" name="Rectangle 2"/>
          <p:cNvSpPr/>
          <p:nvPr/>
        </p:nvSpPr>
        <p:spPr>
          <a:xfrm>
            <a:off x="369356" y="4792424"/>
            <a:ext cx="8451116" cy="400110"/>
          </a:xfrm>
          <a:prstGeom prst="rect">
            <a:avLst/>
          </a:prstGeom>
        </p:spPr>
        <p:txBody>
          <a:bodyPr wrap="square">
            <a:spAutoFit/>
          </a:bodyPr>
          <a:lstStyle/>
          <a:p>
            <a:pPr marL="1752600" lvl="3" indent="-381000" algn="ctr"/>
            <a:r>
              <a:rPr lang="sl-SI" sz="2000" b="1" dirty="0">
                <a:latin typeface="Comic Sans MS" panose="030F0702030302020204" pitchFamily="66" charset="0"/>
              </a:rPr>
              <a:t>Varovanje telesa</a:t>
            </a:r>
          </a:p>
        </p:txBody>
      </p:sp>
      <p:pic>
        <p:nvPicPr>
          <p:cNvPr id="8" name="Picture 3"/>
          <p:cNvPicPr>
            <a:picLocks noChangeAspect="1" noChangeArrowheads="1"/>
          </p:cNvPicPr>
          <p:nvPr/>
        </p:nvPicPr>
        <p:blipFill>
          <a:blip r:embed="rId6" cstate="print"/>
          <a:srcRect/>
          <a:stretch>
            <a:fillRect/>
          </a:stretch>
        </p:blipFill>
        <p:spPr bwMode="auto">
          <a:xfrm>
            <a:off x="1865657" y="5085184"/>
            <a:ext cx="5831235" cy="1674315"/>
          </a:xfrm>
          <a:prstGeom prst="rect">
            <a:avLst/>
          </a:prstGeom>
          <a:noFill/>
          <a:ln w="9525">
            <a:noFill/>
            <a:miter lim="800000"/>
            <a:headEnd/>
            <a:tailEnd/>
          </a:ln>
        </p:spPr>
      </p:pic>
    </p:spTree>
    <p:extLst>
      <p:ext uri="{BB962C8B-B14F-4D97-AF65-F5344CB8AC3E}">
        <p14:creationId xmlns:p14="http://schemas.microsoft.com/office/powerpoint/2010/main" val="11420394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idx="4294967295"/>
          </p:nvPr>
        </p:nvSpPr>
        <p:spPr>
          <a:xfrm>
            <a:off x="143669" y="188119"/>
            <a:ext cx="8856662" cy="6481762"/>
          </a:xfrm>
          <a:solidFill>
            <a:srgbClr val="FFFFCC"/>
          </a:solidFill>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457200" lvl="1" indent="0" algn="just">
              <a:buNone/>
            </a:pPr>
            <a:r>
              <a:rPr lang="sl-SI" sz="2000" b="1" dirty="0">
                <a:latin typeface="Comic Sans MS" panose="030F0702030302020204" pitchFamily="66" charset="0"/>
              </a:rPr>
              <a:t>Delo na višini in v globini</a:t>
            </a:r>
          </a:p>
          <a:p>
            <a:pPr marL="990600" lvl="1" indent="-533400" algn="just" eaLnBrk="1" hangingPunct="1"/>
            <a:endParaRPr lang="sl-SI" altLang="zh-CN" b="1" dirty="0"/>
          </a:p>
          <a:p>
            <a:pPr marL="990600" lvl="1" indent="-533400" algn="just" eaLnBrk="1" hangingPunct="1"/>
            <a:endParaRPr lang="sl-SI" altLang="zh-CN" b="1" dirty="0"/>
          </a:p>
          <a:p>
            <a:pPr marL="990600" lvl="1" indent="-533400" algn="just" eaLnBrk="1" hangingPunct="1"/>
            <a:endParaRPr lang="sl-SI" altLang="zh-CN" b="1" dirty="0"/>
          </a:p>
          <a:p>
            <a:pPr marL="990600" lvl="1" indent="-533400" algn="just" eaLnBrk="1" hangingPunct="1"/>
            <a:endParaRPr lang="sl-SI" altLang="zh-CN" b="1" dirty="0"/>
          </a:p>
          <a:p>
            <a:pPr marL="457200" lvl="1" indent="0" algn="just" eaLnBrk="1" hangingPunct="1">
              <a:buNone/>
            </a:pPr>
            <a:endParaRPr lang="sl-SI" altLang="zh-CN" sz="2200" b="1" dirty="0">
              <a:latin typeface="Comic Sans MS" panose="030F0702030302020204" pitchFamily="66" charset="0"/>
            </a:endParaRPr>
          </a:p>
          <a:p>
            <a:pPr marL="457200" lvl="1" indent="0" algn="just" eaLnBrk="1" hangingPunct="1">
              <a:buNone/>
            </a:pPr>
            <a:endParaRPr lang="sl-SI" altLang="zh-CN" sz="2200" b="1" dirty="0">
              <a:latin typeface="Comic Sans MS" panose="030F0702030302020204" pitchFamily="66" charset="0"/>
            </a:endParaRPr>
          </a:p>
          <a:p>
            <a:pPr marL="457200" lvl="1" indent="0" algn="just" eaLnBrk="1" hangingPunct="1">
              <a:buNone/>
            </a:pPr>
            <a:endParaRPr lang="sl-SI" altLang="zh-CN" sz="2200" b="1" dirty="0">
              <a:latin typeface="Comic Sans MS" panose="030F0702030302020204" pitchFamily="66" charset="0"/>
            </a:endParaRPr>
          </a:p>
          <a:p>
            <a:pPr marL="457200" lvl="1" indent="0" algn="just" eaLnBrk="1" hangingPunct="1">
              <a:buNone/>
            </a:pPr>
            <a:r>
              <a:rPr lang="sl-SI" altLang="zh-CN" sz="2200" b="1" dirty="0">
                <a:latin typeface="Comic Sans MS" panose="030F0702030302020204" pitchFamily="66" charset="0"/>
              </a:rPr>
              <a:t>TEHNIČNA DOKUMENTACIJA, KI JO DOBAVI PROIZVAJALEC</a:t>
            </a:r>
          </a:p>
          <a:p>
            <a:pPr marL="457200" lvl="1" indent="0" algn="just" eaLnBrk="1" hangingPunct="1">
              <a:buNone/>
            </a:pPr>
            <a:endParaRPr lang="sl-SI" altLang="zh-CN" sz="2200" b="1" dirty="0">
              <a:latin typeface="Comic Sans MS" panose="030F0702030302020204" pitchFamily="66" charset="0"/>
            </a:endParaRPr>
          </a:p>
          <a:p>
            <a:pPr marL="457200" lvl="1" indent="0" algn="just" eaLnBrk="1" hangingPunct="1">
              <a:buNone/>
            </a:pPr>
            <a:r>
              <a:rPr lang="sl-SI" altLang="zh-CN" sz="2200" b="1" dirty="0">
                <a:solidFill>
                  <a:srgbClr val="CC00FF"/>
                </a:solidFill>
                <a:latin typeface="Comic Sans MS" panose="030F0702030302020204" pitchFamily="66" charset="0"/>
              </a:rPr>
              <a:t>Proizvajalec  s sedežem v Evropski uniji mora za vsak tip osebne varovalne opreme, preden jo proizvede  ali da v promet:</a:t>
            </a:r>
          </a:p>
          <a:p>
            <a:pPr marL="457200" lvl="1" indent="0" algn="just" eaLnBrk="1" hangingPunct="1">
              <a:buNone/>
            </a:pPr>
            <a:endParaRPr lang="sl-SI" altLang="zh-CN" sz="2000" b="1" dirty="0">
              <a:latin typeface="Comic Sans MS" panose="030F0702030302020204" pitchFamily="66" charset="0"/>
            </a:endParaRPr>
          </a:p>
          <a:p>
            <a:pPr marL="609600" indent="-609600" algn="just" eaLnBrk="1" hangingPunct="1"/>
            <a:r>
              <a:rPr lang="sl-SI" altLang="zh-CN" sz="2000" b="1" dirty="0">
                <a:latin typeface="Comic Sans MS" panose="030F0702030302020204" pitchFamily="66" charset="0"/>
              </a:rPr>
              <a:t>sestaviti tehnično dokumentacijo, ki jo na zahtevo predloži pristojnim organom;</a:t>
            </a:r>
          </a:p>
          <a:p>
            <a:pPr marL="609600" indent="-609600" algn="just" eaLnBrk="1" hangingPunct="1"/>
            <a:r>
              <a:rPr lang="sl-SI" altLang="zh-CN" sz="2000" b="1" dirty="0">
                <a:latin typeface="Comic Sans MS" panose="030F0702030302020204" pitchFamily="66" charset="0"/>
              </a:rPr>
              <a:t>pripraviti ES-izjavo o skladnosti, ki potrjuje skladnost osebne varovalne opreme z določbami pravilnika;</a:t>
            </a:r>
          </a:p>
          <a:p>
            <a:pPr marL="609600" indent="-609600" algn="just" eaLnBrk="1" hangingPunct="1"/>
            <a:r>
              <a:rPr lang="sl-SI" altLang="zh-CN" sz="2000" b="1" dirty="0">
                <a:latin typeface="Comic Sans MS" panose="030F0702030302020204" pitchFamily="66" charset="0"/>
              </a:rPr>
              <a:t>označiti z oznako CE vsak kos osebne varovalne opreme in s tem potrditi, da je osebna varovalna oprema izdelana v skladu z določili pravilnika.</a:t>
            </a:r>
          </a:p>
          <a:p>
            <a:pPr marL="609600" indent="-609600" algn="just"/>
            <a:r>
              <a:rPr lang="sl-SI" sz="2000" b="1" dirty="0">
                <a:latin typeface="Comic Sans MS" panose="030F0702030302020204" pitchFamily="66" charset="0"/>
              </a:rPr>
              <a:t>navodila za uporabo v slovenskem jeziku.</a:t>
            </a:r>
          </a:p>
          <a:p>
            <a:pPr marL="609600" indent="-609600" algn="just"/>
            <a:endParaRPr lang="sl-SI" sz="2000" b="1" dirty="0">
              <a:latin typeface="Comic Sans MS" panose="030F0702030302020204" pitchFamily="66" charset="0"/>
            </a:endParaRPr>
          </a:p>
          <a:p>
            <a:pPr marL="0" indent="0" algn="ctr" eaLnBrk="1" hangingPunct="1">
              <a:buNone/>
            </a:pPr>
            <a:r>
              <a:rPr lang="sl-SI" altLang="zh-CN" sz="2800" b="1" dirty="0">
                <a:solidFill>
                  <a:srgbClr val="1E1E1E"/>
                </a:solidFill>
                <a:latin typeface="Comic Sans MS" panose="030F0702030302020204" pitchFamily="66" charset="0"/>
              </a:rPr>
              <a:t>Znak skladnosti je sestavljen iz začetnic CE.</a:t>
            </a:r>
          </a:p>
        </p:txBody>
      </p:sp>
      <p:pic>
        <p:nvPicPr>
          <p:cNvPr id="169987" name="Picture 3"/>
          <p:cNvPicPr>
            <a:picLocks noChangeAspect="1" noChangeArrowheads="1"/>
          </p:cNvPicPr>
          <p:nvPr/>
        </p:nvPicPr>
        <p:blipFill>
          <a:blip r:embed="rId3" cstate="print"/>
          <a:srcRect/>
          <a:stretch>
            <a:fillRect/>
          </a:stretch>
        </p:blipFill>
        <p:spPr bwMode="auto">
          <a:xfrm>
            <a:off x="5167985" y="535956"/>
            <a:ext cx="3707330" cy="1973528"/>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261200" y="480537"/>
            <a:ext cx="4956087" cy="2084367"/>
          </a:xfrm>
          <a:prstGeom prst="rect">
            <a:avLst/>
          </a:prstGeom>
          <a:noFill/>
          <a:ln w="9525">
            <a:noFill/>
            <a:miter lim="800000"/>
            <a:headEnd/>
            <a:tailEnd/>
          </a:ln>
        </p:spPr>
      </p:pic>
    </p:spTree>
    <p:extLst>
      <p:ext uri="{BB962C8B-B14F-4D97-AF65-F5344CB8AC3E}">
        <p14:creationId xmlns:p14="http://schemas.microsoft.com/office/powerpoint/2010/main" val="9124108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116632"/>
            <a:ext cx="8856984" cy="6624736"/>
          </a:xfrm>
          <a:solidFill>
            <a:srgbClr val="FFFFCC"/>
          </a:solidFill>
        </p:spPr>
        <p:txBody>
          <a:bodyPr>
            <a:noAutofit/>
          </a:bodyPr>
          <a:lstStyle/>
          <a:p>
            <a:pPr marL="0" indent="0" algn="ctr">
              <a:buNone/>
            </a:pPr>
            <a:r>
              <a:rPr lang="sl-SI" b="1" dirty="0">
                <a:solidFill>
                  <a:srgbClr val="CC00FF"/>
                </a:solidFill>
                <a:latin typeface="Comic Sans MS" panose="030F0702030302020204" pitchFamily="66" charset="0"/>
              </a:rPr>
              <a:t>Uporaba in vzdrževanje OVO</a:t>
            </a:r>
          </a:p>
          <a:p>
            <a:pPr marL="0" indent="0" algn="just">
              <a:buNone/>
            </a:pPr>
            <a:endParaRPr lang="sl-SI" sz="1200" b="1" dirty="0">
              <a:latin typeface="Comic Sans MS" panose="030F0702030302020204" pitchFamily="66" charset="0"/>
            </a:endParaRPr>
          </a:p>
          <a:p>
            <a:pPr algn="just"/>
            <a:r>
              <a:rPr lang="sl-SI" sz="2800" b="1" dirty="0">
                <a:solidFill>
                  <a:srgbClr val="00FF00"/>
                </a:solidFill>
                <a:latin typeface="Comic Sans MS" panose="030F0702030302020204" pitchFamily="66" charset="0"/>
              </a:rPr>
              <a:t>OVO je ključna za varnost delavcev.</a:t>
            </a:r>
          </a:p>
          <a:p>
            <a:pPr algn="just"/>
            <a:r>
              <a:rPr lang="sl-SI" sz="2800" b="1" dirty="0">
                <a:solidFill>
                  <a:srgbClr val="00FF00"/>
                </a:solidFill>
                <a:latin typeface="Comic Sans MS" panose="030F0702030302020204" pitchFamily="66" charset="0"/>
              </a:rPr>
              <a:t>učinkovita je le, če je pravilno izbrana, uporabljena in vzdrževana.</a:t>
            </a:r>
          </a:p>
          <a:p>
            <a:pPr algn="just"/>
            <a:r>
              <a:rPr lang="sl-SI" sz="2800" b="1" dirty="0">
                <a:solidFill>
                  <a:srgbClr val="00FF00"/>
                </a:solidFill>
                <a:latin typeface="Comic Sans MS" panose="030F0702030302020204" pitchFamily="66" charset="0"/>
              </a:rPr>
              <a:t>varnost pri delu je skupna odgovornost vseh zaposlenih.</a:t>
            </a:r>
          </a:p>
          <a:p>
            <a:pPr marL="0" indent="0" algn="just">
              <a:buNone/>
            </a:pPr>
            <a:endParaRPr lang="sl-SI" sz="1200" b="1" dirty="0">
              <a:latin typeface="Comic Sans MS" panose="030F0702030302020204" pitchFamily="66" charset="0"/>
            </a:endParaRPr>
          </a:p>
          <a:p>
            <a:pPr marL="0" indent="0" algn="ctr">
              <a:buNone/>
            </a:pPr>
            <a:r>
              <a:rPr sz="2800" b="1" dirty="0" err="1">
                <a:solidFill>
                  <a:srgbClr val="CC00FF"/>
                </a:solidFill>
                <a:latin typeface="Comic Sans MS" panose="030F0702030302020204" pitchFamily="66" charset="0"/>
              </a:rPr>
              <a:t>Delodajalec</a:t>
            </a:r>
            <a:r>
              <a:rPr sz="2800" b="1" dirty="0">
                <a:solidFill>
                  <a:srgbClr val="CC00FF"/>
                </a:solidFill>
                <a:latin typeface="Comic Sans MS" panose="030F0702030302020204" pitchFamily="66" charset="0"/>
              </a:rPr>
              <a:t> mora </a:t>
            </a:r>
            <a:r>
              <a:rPr sz="2800" b="1" dirty="0" err="1">
                <a:solidFill>
                  <a:srgbClr val="CC00FF"/>
                </a:solidFill>
                <a:latin typeface="Comic Sans MS" panose="030F0702030302020204" pitchFamily="66" charset="0"/>
              </a:rPr>
              <a:t>zagotoviti</a:t>
            </a:r>
            <a:r>
              <a:rPr sz="2800" b="1" dirty="0">
                <a:solidFill>
                  <a:srgbClr val="CC00FF"/>
                </a:solidFill>
                <a:latin typeface="Comic Sans MS" panose="030F0702030302020204" pitchFamily="66" charset="0"/>
              </a:rPr>
              <a:t>, da je OVO:</a:t>
            </a:r>
          </a:p>
          <a:p>
            <a:pPr algn="just"/>
            <a:r>
              <a:rPr sz="2800" b="1" dirty="0" err="1">
                <a:solidFill>
                  <a:srgbClr val="0000FF"/>
                </a:solidFill>
                <a:latin typeface="Comic Sans MS" panose="030F0702030302020204" pitchFamily="66" charset="0"/>
              </a:rPr>
              <a:t>čista</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uporabna</a:t>
            </a:r>
            <a:r>
              <a:rPr sz="2800" b="1" dirty="0">
                <a:solidFill>
                  <a:srgbClr val="0000FF"/>
                </a:solidFill>
                <a:latin typeface="Comic Sans MS" panose="030F0702030302020204" pitchFamily="66" charset="0"/>
              </a:rPr>
              <a:t> in </a:t>
            </a:r>
            <a:r>
              <a:rPr sz="2800" b="1" dirty="0" err="1">
                <a:solidFill>
                  <a:srgbClr val="0000FF"/>
                </a:solidFill>
                <a:latin typeface="Comic Sans MS" panose="030F0702030302020204" pitchFamily="66" charset="0"/>
              </a:rPr>
              <a:t>primerna</a:t>
            </a:r>
            <a:r>
              <a:rPr sz="2800" b="1" dirty="0">
                <a:solidFill>
                  <a:srgbClr val="0000FF"/>
                </a:solidFill>
                <a:latin typeface="Comic Sans MS" panose="030F0702030302020204" pitchFamily="66" charset="0"/>
              </a:rPr>
              <a:t>,</a:t>
            </a:r>
          </a:p>
          <a:p>
            <a:pPr algn="just"/>
            <a:r>
              <a:rPr sz="2800" b="1" dirty="0" err="1">
                <a:solidFill>
                  <a:srgbClr val="0000FF"/>
                </a:solidFill>
                <a:latin typeface="Comic Sans MS" panose="030F0702030302020204" pitchFamily="66" charset="0"/>
              </a:rPr>
              <a:t>redno</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pregledana</a:t>
            </a:r>
            <a:r>
              <a:rPr sz="2800" b="1" dirty="0">
                <a:solidFill>
                  <a:srgbClr val="0000FF"/>
                </a:solidFill>
                <a:latin typeface="Comic Sans MS" panose="030F0702030302020204" pitchFamily="66" charset="0"/>
              </a:rPr>
              <a:t> in </a:t>
            </a:r>
            <a:r>
              <a:rPr sz="2800" b="1" dirty="0" err="1">
                <a:solidFill>
                  <a:srgbClr val="0000FF"/>
                </a:solidFill>
                <a:latin typeface="Comic Sans MS" panose="030F0702030302020204" pitchFamily="66" charset="0"/>
              </a:rPr>
              <a:t>vzdrževana</a:t>
            </a:r>
            <a:r>
              <a:rPr sz="2800" b="1" dirty="0">
                <a:solidFill>
                  <a:srgbClr val="0000FF"/>
                </a:solidFill>
                <a:latin typeface="Comic Sans MS" panose="030F0702030302020204" pitchFamily="66" charset="0"/>
              </a:rPr>
              <a:t>,</a:t>
            </a:r>
          </a:p>
          <a:p>
            <a:pPr algn="just"/>
            <a:r>
              <a:rPr sz="2800" b="1" dirty="0" err="1">
                <a:solidFill>
                  <a:srgbClr val="0000FF"/>
                </a:solidFill>
                <a:latin typeface="Comic Sans MS" panose="030F0702030302020204" pitchFamily="66" charset="0"/>
              </a:rPr>
              <a:t>pravilno</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shranjena</a:t>
            </a:r>
            <a:r>
              <a:rPr sz="2800" b="1" dirty="0">
                <a:solidFill>
                  <a:srgbClr val="0000FF"/>
                </a:solidFill>
                <a:latin typeface="Comic Sans MS" panose="030F0702030302020204" pitchFamily="66" charset="0"/>
              </a:rPr>
              <a:t>.</a:t>
            </a:r>
          </a:p>
          <a:p>
            <a:pPr marL="0" indent="0" algn="just">
              <a:buNone/>
            </a:pPr>
            <a:endParaRPr sz="1200" b="1" dirty="0">
              <a:latin typeface="Comic Sans MS" panose="030F0702030302020204" pitchFamily="66" charset="0"/>
            </a:endParaRPr>
          </a:p>
          <a:p>
            <a:pPr marL="0" indent="0" algn="just">
              <a:buNone/>
            </a:pPr>
            <a:r>
              <a:rPr sz="2800" b="1" dirty="0" err="1">
                <a:solidFill>
                  <a:srgbClr val="CC00FF"/>
                </a:solidFill>
                <a:latin typeface="Comic Sans MS" panose="030F0702030302020204" pitchFamily="66" charset="0"/>
              </a:rPr>
              <a:t>Delavec</a:t>
            </a:r>
            <a:r>
              <a:rPr sz="2800" b="1" dirty="0">
                <a:solidFill>
                  <a:srgbClr val="CC00FF"/>
                </a:solidFill>
                <a:latin typeface="Comic Sans MS" panose="030F0702030302020204" pitchFamily="66" charset="0"/>
              </a:rPr>
              <a:t> mora OVO </a:t>
            </a:r>
            <a:r>
              <a:rPr sz="2800" b="1" dirty="0" err="1">
                <a:solidFill>
                  <a:srgbClr val="CC00FF"/>
                </a:solidFill>
                <a:latin typeface="Comic Sans MS" panose="030F0702030302020204" pitchFamily="66" charset="0"/>
              </a:rPr>
              <a:t>uporabljati</a:t>
            </a:r>
            <a:r>
              <a:rPr sz="2800" b="1" dirty="0">
                <a:solidFill>
                  <a:srgbClr val="CC00FF"/>
                </a:solidFill>
                <a:latin typeface="Comic Sans MS" panose="030F0702030302020204" pitchFamily="66" charset="0"/>
              </a:rPr>
              <a:t> </a:t>
            </a:r>
            <a:r>
              <a:rPr sz="2800" b="1" dirty="0" err="1">
                <a:solidFill>
                  <a:srgbClr val="CC00FF"/>
                </a:solidFill>
                <a:latin typeface="Comic Sans MS" panose="030F0702030302020204" pitchFamily="66" charset="0"/>
              </a:rPr>
              <a:t>skladno</a:t>
            </a:r>
            <a:r>
              <a:rPr sz="2800" b="1" dirty="0">
                <a:solidFill>
                  <a:srgbClr val="CC00FF"/>
                </a:solidFill>
                <a:latin typeface="Comic Sans MS" panose="030F0702030302020204" pitchFamily="66" charset="0"/>
              </a:rPr>
              <a:t> z </a:t>
            </a:r>
            <a:r>
              <a:rPr sz="2800" b="1" dirty="0" err="1">
                <a:solidFill>
                  <a:srgbClr val="CC00FF"/>
                </a:solidFill>
                <a:latin typeface="Comic Sans MS" panose="030F0702030302020204" pitchFamily="66" charset="0"/>
              </a:rPr>
              <a:t>navodili</a:t>
            </a:r>
            <a:r>
              <a:rPr sz="2800" b="1" dirty="0">
                <a:solidFill>
                  <a:srgbClr val="CC00FF"/>
                </a:solidFill>
                <a:latin typeface="Comic Sans MS" panose="030F0702030302020204" pitchFamily="66" charset="0"/>
              </a:rPr>
              <a:t> in jo </a:t>
            </a:r>
            <a:r>
              <a:rPr sz="2800" b="1" dirty="0" err="1">
                <a:solidFill>
                  <a:srgbClr val="CC00FF"/>
                </a:solidFill>
                <a:latin typeface="Comic Sans MS" panose="030F0702030302020204" pitchFamily="66" charset="0"/>
              </a:rPr>
              <a:t>prijaviti</a:t>
            </a:r>
            <a:r>
              <a:rPr sz="2800" b="1" dirty="0">
                <a:solidFill>
                  <a:srgbClr val="CC00FF"/>
                </a:solidFill>
                <a:latin typeface="Comic Sans MS" panose="030F0702030302020204" pitchFamily="66" charset="0"/>
              </a:rPr>
              <a:t>, </a:t>
            </a:r>
            <a:r>
              <a:rPr sz="2800" b="1" dirty="0" err="1">
                <a:solidFill>
                  <a:srgbClr val="CC00FF"/>
                </a:solidFill>
                <a:latin typeface="Comic Sans MS" panose="030F0702030302020204" pitchFamily="66" charset="0"/>
              </a:rPr>
              <a:t>če</a:t>
            </a:r>
            <a:r>
              <a:rPr sz="2800" b="1" dirty="0">
                <a:solidFill>
                  <a:srgbClr val="CC00FF"/>
                </a:solidFill>
                <a:latin typeface="Comic Sans MS" panose="030F0702030302020204" pitchFamily="66" charset="0"/>
              </a:rPr>
              <a:t> je </a:t>
            </a:r>
            <a:r>
              <a:rPr sz="2800" b="1" dirty="0" err="1">
                <a:solidFill>
                  <a:srgbClr val="CC00FF"/>
                </a:solidFill>
                <a:latin typeface="Comic Sans MS" panose="030F0702030302020204" pitchFamily="66" charset="0"/>
              </a:rPr>
              <a:t>poškodovana</a:t>
            </a:r>
            <a:r>
              <a:rPr sz="2800" b="1" dirty="0">
                <a:solidFill>
                  <a:srgbClr val="CC00FF"/>
                </a:solidFill>
                <a:latin typeface="Comic Sans MS" panose="030F0702030302020204" pitchFamily="66"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4624"/>
            <a:ext cx="5472608" cy="79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96752"/>
            <a:ext cx="3437534" cy="433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1903" y="843784"/>
            <a:ext cx="8785743" cy="5786199"/>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buFont typeface="Wingdings" panose="05000000000000000000" pitchFamily="2" charset="2"/>
              <a:buChar char="Ø"/>
            </a:pPr>
            <a:r>
              <a:rPr lang="sl-SI" sz="2000" b="1" dirty="0">
                <a:solidFill>
                  <a:srgbClr val="0000FF"/>
                </a:solidFill>
                <a:latin typeface="Comic Sans MS" panose="030F0702030302020204" pitchFamily="66" charset="0"/>
              </a:rPr>
              <a:t>Na delovnem mestu ne nosi ohlapnih oblek ali visečega nakita. </a:t>
            </a:r>
          </a:p>
          <a:p>
            <a:pPr marL="342900" indent="-342900" algn="just">
              <a:buFont typeface="Wingdings" panose="05000000000000000000" pitchFamily="2" charset="2"/>
              <a:buChar char="Ø"/>
            </a:pPr>
            <a:endParaRPr lang="sl-SI" sz="2000" b="1" dirty="0">
              <a:solidFill>
                <a:srgbClr val="0000FF"/>
              </a:solidFill>
              <a:latin typeface="Comic Sans MS" panose="030F0702030302020204" pitchFamily="66" charset="0"/>
            </a:endParaRPr>
          </a:p>
          <a:p>
            <a:pPr marL="342900" indent="-342900" algn="just">
              <a:buFont typeface="Wingdings" panose="05000000000000000000" pitchFamily="2" charset="2"/>
              <a:buChar char="ü"/>
            </a:pPr>
            <a:r>
              <a:rPr lang="sl-SI" sz="2000" b="1" dirty="0">
                <a:solidFill>
                  <a:srgbClr val="0000FF"/>
                </a:solidFill>
                <a:latin typeface="Comic Sans MS" panose="030F0702030302020204" pitchFamily="66" charset="0"/>
              </a:rPr>
              <a:t>lahko zatakne v gibajoče se dele strojev ali strga ob</a:t>
            </a:r>
          </a:p>
          <a:p>
            <a:pPr algn="just"/>
            <a:r>
              <a:rPr lang="sl-SI" sz="2000" b="1" dirty="0">
                <a:solidFill>
                  <a:srgbClr val="0000FF"/>
                </a:solidFill>
                <a:latin typeface="Comic Sans MS" panose="030F0702030302020204" pitchFamily="66" charset="0"/>
              </a:rPr>
              <a:t>   izpostavljenih delih opreme.</a:t>
            </a:r>
          </a:p>
          <a:p>
            <a:pPr marL="285750" indent="-285750" algn="just">
              <a:buFont typeface="Wingdings" panose="05000000000000000000" pitchFamily="2" charset="2"/>
              <a:buChar char="Ø"/>
            </a:pPr>
            <a:endParaRPr lang="sl-SI" sz="1400" b="1" dirty="0">
              <a:latin typeface="Comic Sans MS" panose="030F0702030302020204" pitchFamily="66" charset="0"/>
            </a:endParaRPr>
          </a:p>
          <a:p>
            <a:pPr marL="342900" indent="-342900" algn="just">
              <a:buFont typeface="Wingdings" panose="05000000000000000000" pitchFamily="2" charset="2"/>
              <a:buChar char="Ø"/>
            </a:pPr>
            <a:r>
              <a:rPr lang="it-IT" sz="2000" b="1" dirty="0">
                <a:solidFill>
                  <a:srgbClr val="C00000"/>
                </a:solidFill>
                <a:latin typeface="Comic Sans MS" panose="030F0702030302020204" pitchFamily="66" charset="0"/>
              </a:rPr>
              <a:t>Če </a:t>
            </a:r>
            <a:r>
              <a:rPr lang="it-IT" sz="2000" b="1" dirty="0" err="1">
                <a:solidFill>
                  <a:srgbClr val="C00000"/>
                </a:solidFill>
                <a:latin typeface="Comic Sans MS" panose="030F0702030302020204" pitchFamily="66" charset="0"/>
              </a:rPr>
              <a:t>imaš</a:t>
            </a:r>
            <a:r>
              <a:rPr lang="it-IT" sz="2000" b="1" dirty="0">
                <a:solidFill>
                  <a:srgbClr val="C00000"/>
                </a:solidFill>
                <a:latin typeface="Comic Sans MS" panose="030F0702030302020204" pitchFamily="66" charset="0"/>
              </a:rPr>
              <a:t> dolge lase, si jih moraš speti.</a:t>
            </a:r>
          </a:p>
          <a:p>
            <a:pPr marL="285750" indent="-285750" algn="just">
              <a:buFont typeface="Wingdings" panose="05000000000000000000" pitchFamily="2" charset="2"/>
              <a:buChar char="Ø"/>
            </a:pPr>
            <a:endParaRPr lang="sl-SI" sz="1400" b="1" dirty="0">
              <a:latin typeface="Comic Sans MS" panose="030F0702030302020204" pitchFamily="66" charset="0"/>
            </a:endParaRPr>
          </a:p>
          <a:p>
            <a:pPr marL="342900" indent="-342900" algn="just">
              <a:buFont typeface="Wingdings" panose="05000000000000000000" pitchFamily="2" charset="2"/>
              <a:buChar char="Ø"/>
            </a:pPr>
            <a:r>
              <a:rPr lang="sl-SI" sz="2000" b="1" dirty="0">
                <a:solidFill>
                  <a:srgbClr val="008000"/>
                </a:solidFill>
                <a:latin typeface="Comic Sans MS" panose="030F0702030302020204" pitchFamily="66" charset="0"/>
              </a:rPr>
              <a:t>Nosi zaprte in udobne čevlje. </a:t>
            </a:r>
          </a:p>
          <a:p>
            <a:pPr marL="285750" indent="-285750" algn="just">
              <a:buFont typeface="Wingdings" panose="05000000000000000000" pitchFamily="2" charset="2"/>
              <a:buChar char="Ø"/>
            </a:pPr>
            <a:endParaRPr lang="sl-SI" sz="1400" b="1" dirty="0">
              <a:solidFill>
                <a:srgbClr val="008000"/>
              </a:solidFill>
              <a:latin typeface="Comic Sans MS" panose="030F0702030302020204" pitchFamily="66" charset="0"/>
            </a:endParaRPr>
          </a:p>
          <a:p>
            <a:pPr marL="342900" indent="-342900" algn="just">
              <a:buFont typeface="Wingdings" panose="05000000000000000000" pitchFamily="2" charset="2"/>
              <a:buChar char="ü"/>
            </a:pPr>
            <a:r>
              <a:rPr lang="sl-SI" sz="2000" b="1" dirty="0">
                <a:solidFill>
                  <a:srgbClr val="008000"/>
                </a:solidFill>
                <a:latin typeface="Comic Sans MS" panose="030F0702030302020204" pitchFamily="66" charset="0"/>
              </a:rPr>
              <a:t>preprečiš </a:t>
            </a:r>
            <a:r>
              <a:rPr lang="sv-SE" sz="2000" b="1" dirty="0">
                <a:solidFill>
                  <a:srgbClr val="008000"/>
                </a:solidFill>
                <a:latin typeface="Comic Sans MS" panose="030F0702030302020204" pitchFamily="66" charset="0"/>
              </a:rPr>
              <a:t>poškodbe nog in jih zavaruješ pred</a:t>
            </a:r>
            <a:r>
              <a:rPr lang="sl-SI" sz="2000" b="1" dirty="0">
                <a:solidFill>
                  <a:srgbClr val="008000"/>
                </a:solidFill>
                <a:latin typeface="Comic Sans MS" panose="030F0702030302020204" pitchFamily="66" charset="0"/>
              </a:rPr>
              <a:t> </a:t>
            </a:r>
            <a:r>
              <a:rPr lang="sv-SE" sz="2000" b="1" dirty="0">
                <a:solidFill>
                  <a:srgbClr val="008000"/>
                </a:solidFill>
                <a:latin typeface="Comic Sans MS" panose="030F0702030302020204" pitchFamily="66" charset="0"/>
              </a:rPr>
              <a:t>padajočimi</a:t>
            </a:r>
            <a:r>
              <a:rPr lang="sl-SI" sz="2000" b="1" dirty="0">
                <a:solidFill>
                  <a:srgbClr val="008000"/>
                </a:solidFill>
                <a:latin typeface="Comic Sans MS" panose="030F0702030302020204" pitchFamily="66" charset="0"/>
              </a:rPr>
              <a:t> predmeti ali drugimi nevarnostmi.</a:t>
            </a:r>
          </a:p>
          <a:p>
            <a:pPr marL="285750" indent="-285750" algn="just">
              <a:buFont typeface="Wingdings" panose="05000000000000000000" pitchFamily="2" charset="2"/>
              <a:buChar char="Ø"/>
            </a:pPr>
            <a:endParaRPr lang="sl-SI" sz="1400" b="1" dirty="0">
              <a:latin typeface="Comic Sans MS" panose="030F0702030302020204" pitchFamily="66" charset="0"/>
            </a:endParaRPr>
          </a:p>
          <a:p>
            <a:pPr marL="342900" indent="-342900" algn="just">
              <a:buFont typeface="Wingdings" panose="05000000000000000000" pitchFamily="2" charset="2"/>
              <a:buChar char="ü"/>
            </a:pPr>
            <a:r>
              <a:rPr lang="sl-SI" sz="2000" b="1" dirty="0">
                <a:solidFill>
                  <a:srgbClr val="008000"/>
                </a:solidFill>
                <a:latin typeface="Comic Sans MS" panose="030F0702030302020204" pitchFamily="66" charset="0"/>
              </a:rPr>
              <a:t>udobni čevlji ti olajšajo hojo in stojo na delovnem mestu.</a:t>
            </a:r>
          </a:p>
          <a:p>
            <a:pPr marL="285750" indent="-285750" algn="just">
              <a:buFont typeface="Wingdings" panose="05000000000000000000" pitchFamily="2" charset="2"/>
              <a:buChar char="Ø"/>
            </a:pPr>
            <a:endParaRPr lang="sl-SI" sz="1400" b="1" dirty="0">
              <a:latin typeface="Comic Sans MS" panose="030F0702030302020204" pitchFamily="66" charset="0"/>
            </a:endParaRPr>
          </a:p>
          <a:p>
            <a:pPr marL="342900" indent="-342900" algn="just">
              <a:buFont typeface="Wingdings" panose="05000000000000000000" pitchFamily="2" charset="2"/>
              <a:buChar char="Ø"/>
            </a:pPr>
            <a:r>
              <a:rPr lang="sl-SI" sz="2000" b="1" dirty="0">
                <a:solidFill>
                  <a:srgbClr val="0000FF"/>
                </a:solidFill>
                <a:latin typeface="Comic Sans MS" panose="030F0702030302020204" pitchFamily="66" charset="0"/>
              </a:rPr>
              <a:t>Oblačila morajo biti primerna razmeram na delovnem mestu. </a:t>
            </a:r>
          </a:p>
          <a:p>
            <a:pPr marL="342900" indent="-342900" algn="just">
              <a:buFont typeface="Wingdings" panose="05000000000000000000" pitchFamily="2" charset="2"/>
              <a:buChar char="Ø"/>
            </a:pPr>
            <a:endParaRPr lang="sl-SI" sz="2000" b="1" dirty="0">
              <a:latin typeface="Comic Sans MS" panose="030F0702030302020204" pitchFamily="66" charset="0"/>
            </a:endParaRPr>
          </a:p>
          <a:p>
            <a:pPr marL="342900" indent="-342900" algn="just">
              <a:buFont typeface="Wingdings" panose="05000000000000000000" pitchFamily="2" charset="2"/>
              <a:buChar char="ü"/>
            </a:pPr>
            <a:r>
              <a:rPr lang="sl-SI" sz="2000" b="1" dirty="0">
                <a:solidFill>
                  <a:srgbClr val="00B050"/>
                </a:solidFill>
                <a:latin typeface="Comic Sans MS" panose="030F0702030302020204" pitchFamily="66" charset="0"/>
              </a:rPr>
              <a:t>če si izpostavljen soncu, vročini, mrazu in </a:t>
            </a:r>
            <a:r>
              <a:rPr lang="pl-PL" sz="2000" b="1" dirty="0">
                <a:solidFill>
                  <a:srgbClr val="00B050"/>
                </a:solidFill>
                <a:latin typeface="Comic Sans MS" panose="030F0702030302020204" pitchFamily="66" charset="0"/>
              </a:rPr>
              <a:t>strupom, naj te varuje obleka. </a:t>
            </a:r>
          </a:p>
          <a:p>
            <a:pPr marL="285750" indent="-285750" algn="just">
              <a:buFont typeface="Wingdings" panose="05000000000000000000" pitchFamily="2" charset="2"/>
              <a:buChar char="ü"/>
            </a:pPr>
            <a:endParaRPr lang="pl-PL" sz="1400" b="1" dirty="0">
              <a:solidFill>
                <a:srgbClr val="00B050"/>
              </a:solidFill>
              <a:latin typeface="Comic Sans MS" panose="030F0702030302020204" pitchFamily="66" charset="0"/>
            </a:endParaRPr>
          </a:p>
          <a:p>
            <a:pPr marL="342900" indent="-342900" algn="just">
              <a:buFont typeface="Wingdings" panose="05000000000000000000" pitchFamily="2" charset="2"/>
              <a:buChar char="ü"/>
            </a:pPr>
            <a:r>
              <a:rPr lang="pl-PL" sz="2000" b="1" dirty="0">
                <a:solidFill>
                  <a:srgbClr val="00B050"/>
                </a:solidFill>
                <a:latin typeface="Comic Sans MS" panose="030F0702030302020204" pitchFamily="66" charset="0"/>
              </a:rPr>
              <a:t>ta naj bo praktična in </a:t>
            </a:r>
            <a:r>
              <a:rPr lang="sl-SI" sz="2000" b="1" dirty="0">
                <a:solidFill>
                  <a:srgbClr val="00B050"/>
                </a:solidFill>
                <a:latin typeface="Comic Sans MS" panose="030F0702030302020204" pitchFamily="66" charset="0"/>
              </a:rPr>
              <a:t>enostavna za vzdrževanje.</a:t>
            </a:r>
          </a:p>
        </p:txBody>
      </p:sp>
    </p:spTree>
    <p:extLst>
      <p:ext uri="{BB962C8B-B14F-4D97-AF65-F5344CB8AC3E}">
        <p14:creationId xmlns:p14="http://schemas.microsoft.com/office/powerpoint/2010/main" val="24620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891" y="116632"/>
            <a:ext cx="8856217" cy="6351482"/>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sl-SI" sz="3200" b="1" dirty="0">
                <a:solidFill>
                  <a:srgbClr val="0000FF"/>
                </a:solidFill>
                <a:latin typeface="Comic Sans MS" panose="030F0702030302020204" pitchFamily="66" charset="0"/>
                <a:ea typeface="Calibri"/>
              </a:rPr>
              <a:t>Zagotavljanje in uporaba osebne varovalne opreme (OVO) - </a:t>
            </a:r>
            <a:r>
              <a:rPr lang="sl-SI" sz="3200" b="1" dirty="0">
                <a:solidFill>
                  <a:srgbClr val="0000FF"/>
                </a:solidFill>
                <a:latin typeface="Comic Sans MS" panose="030F0702030302020204" pitchFamily="66" charset="0"/>
              </a:rPr>
              <a:t>(2022–2023)</a:t>
            </a:r>
          </a:p>
          <a:p>
            <a:pPr algn="ctr">
              <a:spcAft>
                <a:spcPts val="0"/>
              </a:spcAft>
            </a:pPr>
            <a:endParaRPr lang="sl-SI" sz="3200" b="1" dirty="0">
              <a:solidFill>
                <a:srgbClr val="0000FF"/>
              </a:solidFill>
              <a:latin typeface="Comic Sans MS" panose="030F0702030302020204" pitchFamily="66" charset="0"/>
              <a:ea typeface="Calibri"/>
            </a:endParaRPr>
          </a:p>
          <a:p>
            <a:pPr algn="just">
              <a:lnSpc>
                <a:spcPct val="115000"/>
              </a:lnSpc>
              <a:spcAft>
                <a:spcPts val="1000"/>
              </a:spcAft>
            </a:pPr>
            <a:r>
              <a:rPr lang="sl-SI" sz="3200" b="1" dirty="0">
                <a:solidFill>
                  <a:srgbClr val="C00000"/>
                </a:solidFill>
                <a:latin typeface="Comic Sans MS" panose="030F0702030302020204" pitchFamily="66" charset="0"/>
                <a:ea typeface="Calibri"/>
              </a:rPr>
              <a:t>Inšpektorji na področju zagotavljanja ustrezne in namenske OVO in njene uporabe so ugotovili nepravilnosti </a:t>
            </a:r>
          </a:p>
          <a:p>
            <a:pPr>
              <a:spcAft>
                <a:spcPts val="0"/>
              </a:spcAft>
            </a:pPr>
            <a:endParaRPr lang="sl-SI" sz="3200" b="1" dirty="0">
              <a:solidFill>
                <a:srgbClr val="000000"/>
              </a:solidFill>
              <a:latin typeface="Comic Sans MS" panose="030F0702030302020204" pitchFamily="66" charset="0"/>
              <a:ea typeface="Calibri"/>
            </a:endParaRPr>
          </a:p>
          <a:p>
            <a:pPr marL="342900" indent="-342900">
              <a:spcAft>
                <a:spcPts val="0"/>
              </a:spcAft>
              <a:buFont typeface="Wingdings" panose="05000000000000000000" pitchFamily="2" charset="2"/>
              <a:buChar char="ü"/>
            </a:pPr>
            <a:r>
              <a:rPr lang="sl-SI" sz="3200" b="1" dirty="0">
                <a:solidFill>
                  <a:srgbClr val="008000"/>
                </a:solidFill>
                <a:latin typeface="Comic Sans MS" panose="030F0702030302020204" pitchFamily="66" charset="0"/>
                <a:ea typeface="Calibri"/>
              </a:rPr>
              <a:t>2023: 1842 primerov; </a:t>
            </a:r>
          </a:p>
          <a:p>
            <a:pPr marL="342900" indent="-342900">
              <a:spcAft>
                <a:spcPts val="0"/>
              </a:spcAft>
              <a:buFont typeface="Wingdings" panose="05000000000000000000" pitchFamily="2" charset="2"/>
              <a:buChar char="ü"/>
            </a:pPr>
            <a:r>
              <a:rPr lang="sl-SI" sz="3200" b="1" dirty="0">
                <a:solidFill>
                  <a:srgbClr val="008000"/>
                </a:solidFill>
                <a:latin typeface="Comic Sans MS" panose="030F0702030302020204" pitchFamily="66" charset="0"/>
                <a:ea typeface="Calibri"/>
              </a:rPr>
              <a:t>2022: 1786 primerov; </a:t>
            </a:r>
          </a:p>
          <a:p>
            <a:pPr>
              <a:spcAft>
                <a:spcPts val="0"/>
              </a:spcAft>
            </a:pPr>
            <a:endParaRPr lang="sl-SI" sz="3200" b="1" dirty="0">
              <a:solidFill>
                <a:srgbClr val="008000"/>
              </a:solidFill>
              <a:latin typeface="Comic Sans MS" panose="030F0702030302020204" pitchFamily="66" charset="0"/>
              <a:ea typeface="Calibri"/>
            </a:endParaRPr>
          </a:p>
          <a:p>
            <a:pPr algn="just"/>
            <a:r>
              <a:rPr lang="sl-SI" sz="3200" b="1" dirty="0">
                <a:solidFill>
                  <a:srgbClr val="0000FF"/>
                </a:solidFill>
                <a:latin typeface="Comic Sans MS" panose="030F0702030302020204" pitchFamily="66" charset="0"/>
                <a:ea typeface="Calibri"/>
                <a:cs typeface="Times New Roman"/>
              </a:rPr>
              <a:t>Najpogosteje so bile nepravilno ugotovljene v gradbišču 2023: </a:t>
            </a:r>
            <a:r>
              <a:rPr lang="sl-SI" sz="3200" b="1" dirty="0">
                <a:solidFill>
                  <a:srgbClr val="CC00FF"/>
                </a:solidFill>
                <a:latin typeface="Comic Sans MS" panose="030F0702030302020204" pitchFamily="66" charset="0"/>
                <a:ea typeface="Calibri"/>
                <a:cs typeface="Times New Roman"/>
              </a:rPr>
              <a:t>219 primerih.</a:t>
            </a:r>
          </a:p>
        </p:txBody>
      </p:sp>
    </p:spTree>
    <p:extLst>
      <p:ext uri="{BB962C8B-B14F-4D97-AF65-F5344CB8AC3E}">
        <p14:creationId xmlns:p14="http://schemas.microsoft.com/office/powerpoint/2010/main" val="15078750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8784976" cy="6487930"/>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1000"/>
              </a:spcAft>
            </a:pPr>
            <a:r>
              <a:rPr lang="sl-SI" sz="2800" b="1" dirty="0">
                <a:solidFill>
                  <a:srgbClr val="008000"/>
                </a:solidFill>
                <a:latin typeface="Comic Sans MS" panose="030F0702030302020204" pitchFamily="66" charset="0"/>
                <a:ea typeface="Calibri"/>
                <a:cs typeface="Times New Roman"/>
              </a:rPr>
              <a:t>Inšpektorji so  pri delodajalcih glede ustreznosti delovne opreme ugotovili: </a:t>
            </a:r>
          </a:p>
          <a:p>
            <a:pPr>
              <a:lnSpc>
                <a:spcPct val="115000"/>
              </a:lnSpc>
              <a:spcAft>
                <a:spcPts val="1000"/>
              </a:spcAft>
            </a:pPr>
            <a:endParaRPr lang="sl-SI" sz="1200" b="1" dirty="0">
              <a:latin typeface="Comic Sans MS" panose="030F0702030302020204" pitchFamily="66" charset="0"/>
              <a:ea typeface="Calibri"/>
              <a:cs typeface="Times New Roman"/>
            </a:endParaRPr>
          </a:p>
          <a:p>
            <a:pPr marL="342900" indent="-342900">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2023: 2214 kršitev; </a:t>
            </a:r>
          </a:p>
          <a:p>
            <a:pPr marL="342900" indent="-342900">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2022: 2047 kršitev; </a:t>
            </a:r>
          </a:p>
          <a:p>
            <a:pPr>
              <a:lnSpc>
                <a:spcPct val="115000"/>
              </a:lnSpc>
              <a:spcAft>
                <a:spcPts val="1000"/>
              </a:spcAft>
            </a:pPr>
            <a:endParaRPr lang="sl-SI" sz="1200" b="1" dirty="0">
              <a:solidFill>
                <a:srgbClr val="0000FF"/>
              </a:solidFill>
              <a:latin typeface="Comic Sans MS" panose="030F0702030302020204" pitchFamily="66" charset="0"/>
              <a:ea typeface="Calibri"/>
              <a:cs typeface="Times New Roman"/>
            </a:endParaRPr>
          </a:p>
          <a:p>
            <a:pPr algn="just">
              <a:lnSpc>
                <a:spcPct val="115000"/>
              </a:lnSpc>
              <a:spcAft>
                <a:spcPts val="1000"/>
              </a:spcAft>
            </a:pPr>
            <a:r>
              <a:rPr lang="sl-SI" sz="2800" b="1" dirty="0">
                <a:solidFill>
                  <a:srgbClr val="008000"/>
                </a:solidFill>
                <a:latin typeface="Comic Sans MS" panose="030F0702030302020204" pitchFamily="66" charset="0"/>
                <a:ea typeface="Calibri"/>
                <a:cs typeface="Times New Roman"/>
              </a:rPr>
              <a:t>Največ kršitev je bilo ugotovljenih pri pregledih in preizkusih delovne opreme:</a:t>
            </a:r>
          </a:p>
          <a:p>
            <a:pPr>
              <a:lnSpc>
                <a:spcPct val="115000"/>
              </a:lnSpc>
              <a:spcAft>
                <a:spcPts val="1000"/>
              </a:spcAft>
            </a:pPr>
            <a:endParaRPr lang="sl-SI" sz="1200" b="1" dirty="0">
              <a:latin typeface="Comic Sans MS" panose="030F0702030302020204" pitchFamily="66" charset="0"/>
              <a:ea typeface="Calibri"/>
              <a:cs typeface="Times New Roman"/>
            </a:endParaRPr>
          </a:p>
          <a:p>
            <a:pPr marL="342900" indent="-342900">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2023: 803 primerov; </a:t>
            </a:r>
          </a:p>
          <a:p>
            <a:pPr marL="342900" indent="-342900">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2022: 756 primerov. </a:t>
            </a:r>
          </a:p>
          <a:p>
            <a:pPr>
              <a:buNone/>
            </a:pPr>
            <a:endParaRPr lang="sl-SI" sz="2000" b="1" dirty="0">
              <a:latin typeface="Comic Sans MS" panose="030F0702030302020204" pitchFamily="66" charset="0"/>
            </a:endParaRPr>
          </a:p>
          <a:p>
            <a:pPr>
              <a:buNone/>
            </a:pPr>
            <a:endParaRPr lang="sl-SI" sz="2000" b="1" dirty="0">
              <a:latin typeface="Comic Sans MS" panose="030F0702030302020204" pitchFamily="66" charset="0"/>
            </a:endParaRPr>
          </a:p>
          <a:p>
            <a:pPr>
              <a:buNone/>
            </a:pPr>
            <a:r>
              <a:rPr lang="sl-SI" sz="2000" b="1" dirty="0">
                <a:latin typeface="Comic Sans MS" panose="030F0702030302020204" pitchFamily="66" charset="0"/>
              </a:rPr>
              <a:t>Viri: Poročilo Inšpektorata RS za delo za leto 2023 in 2022.</a:t>
            </a:r>
            <a:endParaRPr lang="sl-SI" sz="2400" b="1" dirty="0">
              <a:solidFill>
                <a:srgbClr val="0000FF"/>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8624644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37B635B1-EB16-64D5-908D-9F027D81881C}"/>
              </a:ext>
            </a:extLst>
          </p:cNvPr>
          <p:cNvSpPr txBox="1"/>
          <p:nvPr/>
        </p:nvSpPr>
        <p:spPr>
          <a:xfrm>
            <a:off x="215516" y="260648"/>
            <a:ext cx="8712968" cy="612475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l-SI" sz="3600" b="1" dirty="0">
                <a:solidFill>
                  <a:srgbClr val="CC00FF"/>
                </a:solidFill>
                <a:latin typeface="Comic Sans MS" panose="030F0702030302020204" pitchFamily="66" charset="0"/>
              </a:rPr>
              <a:t>Viri in literatura</a:t>
            </a:r>
          </a:p>
          <a:p>
            <a:endParaRPr lang="sl-SI" b="1" dirty="0">
              <a:solidFill>
                <a:srgbClr val="CC00FF"/>
              </a:solidFill>
              <a:latin typeface="Comic Sans MS" panose="030F0702030302020204" pitchFamily="66" charset="0"/>
            </a:endParaRPr>
          </a:p>
          <a:p>
            <a:endParaRPr lang="sl-SI" b="1" dirty="0">
              <a:solidFill>
                <a:srgbClr val="CC00FF"/>
              </a:solidFill>
              <a:latin typeface="Comic Sans MS" panose="030F0702030302020204" pitchFamily="66" charset="0"/>
            </a:endParaRPr>
          </a:p>
          <a:p>
            <a:pPr algn="just"/>
            <a:r>
              <a:rPr lang="sl-SI" sz="3200" b="1" dirty="0">
                <a:solidFill>
                  <a:srgbClr val="0000FF"/>
                </a:solidFill>
                <a:latin typeface="Comic Sans MS" panose="030F0702030302020204" pitchFamily="66" charset="0"/>
              </a:rPr>
              <a:t>Zakon o varnosti in zdravju pri delu (ZVZD-1), </a:t>
            </a:r>
          </a:p>
          <a:p>
            <a:pPr algn="just"/>
            <a:r>
              <a:rPr lang="sl-SI" sz="3200" b="1" dirty="0">
                <a:solidFill>
                  <a:srgbClr val="0000FF"/>
                </a:solidFill>
                <a:latin typeface="Comic Sans MS" panose="030F0702030302020204" pitchFamily="66" charset="0"/>
              </a:rPr>
              <a:t> </a:t>
            </a:r>
            <a:br>
              <a:rPr lang="sl-SI" sz="3200" b="1" dirty="0">
                <a:latin typeface="Comic Sans MS" panose="030F0702030302020204" pitchFamily="66" charset="0"/>
              </a:rPr>
            </a:br>
            <a:r>
              <a:rPr lang="sl-SI" sz="3200" b="1" dirty="0">
                <a:solidFill>
                  <a:srgbClr val="00FF00"/>
                </a:solidFill>
                <a:latin typeface="Comic Sans MS" panose="030F0702030302020204" pitchFamily="66" charset="0"/>
              </a:rPr>
              <a:t>Uredba (EU) 2016/425 o osebni varovalni opremi,</a:t>
            </a:r>
          </a:p>
          <a:p>
            <a:pPr algn="just"/>
            <a:br>
              <a:rPr lang="sl-SI" sz="3200" b="1" dirty="0">
                <a:latin typeface="Comic Sans MS" panose="030F0702030302020204" pitchFamily="66" charset="0"/>
              </a:rPr>
            </a:br>
            <a:r>
              <a:rPr lang="sl-SI" sz="3200" b="1" dirty="0">
                <a:solidFill>
                  <a:srgbClr val="CC00FF"/>
                </a:solidFill>
                <a:latin typeface="Comic Sans MS" panose="030F0702030302020204" pitchFamily="66" charset="0"/>
              </a:rPr>
              <a:t>Evropska agencija za varnost in zdravje pri delu (EU-OSHA),</a:t>
            </a:r>
          </a:p>
          <a:p>
            <a:pPr algn="just"/>
            <a:br>
              <a:rPr lang="sl-SI" sz="3200" b="1" dirty="0">
                <a:latin typeface="Comic Sans MS" panose="030F0702030302020204" pitchFamily="66" charset="0"/>
              </a:rPr>
            </a:br>
            <a:r>
              <a:rPr lang="sl-SI" sz="3200" b="1" dirty="0">
                <a:solidFill>
                  <a:srgbClr val="0000FF"/>
                </a:solidFill>
                <a:latin typeface="Comic Sans MS" panose="030F0702030302020204" pitchFamily="66" charset="0"/>
              </a:rPr>
              <a:t>Svetovna zdravstvena organizacija (WHO).</a:t>
            </a:r>
            <a:endParaRPr lang="sl-SI" sz="3200" dirty="0"/>
          </a:p>
        </p:txBody>
      </p:sp>
    </p:spTree>
    <p:extLst>
      <p:ext uri="{BB962C8B-B14F-4D97-AF65-F5344CB8AC3E}">
        <p14:creationId xmlns:p14="http://schemas.microsoft.com/office/powerpoint/2010/main" val="191907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body" idx="4294967295"/>
          </p:nvPr>
        </p:nvSpPr>
        <p:spPr>
          <a:xfrm>
            <a:off x="213529" y="116632"/>
            <a:ext cx="8716941" cy="6470650"/>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0" indent="0" algn="ctr">
              <a:buNone/>
            </a:pPr>
            <a:endParaRPr lang="sl-SI" altLang="zh-CN" b="1" dirty="0">
              <a:solidFill>
                <a:srgbClr val="FF0000"/>
              </a:solidFill>
              <a:latin typeface="Comic Sans MS" panose="030F0702030302020204" pitchFamily="66" charset="0"/>
            </a:endParaRPr>
          </a:p>
          <a:p>
            <a:pPr marL="0" indent="0" algn="ctr">
              <a:buNone/>
            </a:pPr>
            <a:r>
              <a:rPr lang="sl-SI" altLang="zh-CN" b="1" dirty="0">
                <a:solidFill>
                  <a:srgbClr val="0000FF"/>
                </a:solidFill>
                <a:latin typeface="Comic Sans MS" panose="030F0702030302020204" pitchFamily="66" charset="0"/>
              </a:rPr>
              <a:t>POŽARNA VARNOST</a:t>
            </a:r>
          </a:p>
          <a:p>
            <a:pPr marL="0" indent="0" algn="just">
              <a:lnSpc>
                <a:spcPct val="90000"/>
              </a:lnSpc>
              <a:buNone/>
            </a:pPr>
            <a:endParaRPr lang="sl-SI" sz="2600" b="1" dirty="0">
              <a:latin typeface="Comic Sans MS" panose="030F0702030302020204" pitchFamily="66" charset="0"/>
            </a:endParaRPr>
          </a:p>
          <a:p>
            <a:pPr marL="0" indent="0" algn="just">
              <a:buNone/>
            </a:pPr>
            <a:r>
              <a:rPr lang="sl-SI" sz="2800" b="1" dirty="0">
                <a:solidFill>
                  <a:srgbClr val="00A844"/>
                </a:solidFill>
                <a:latin typeface="Comic Sans MS" panose="030F0702030302020204" pitchFamily="66" charset="0"/>
              </a:rPr>
              <a:t>Požarna varnost vključuje vse ukrepe, postopke, naprave in opremo za preprečevanje požarov, omejevanje njihovega širjenja in varno evakuacijo ljudi.</a:t>
            </a:r>
          </a:p>
          <a:p>
            <a:endParaRPr lang="sl-SI" sz="2800" b="1" dirty="0">
              <a:latin typeface="Comic Sans MS" panose="030F0702030302020204" pitchFamily="66" charset="0"/>
            </a:endParaRPr>
          </a:p>
          <a:p>
            <a:pPr marL="0" indent="0" algn="just">
              <a:lnSpc>
                <a:spcPct val="90000"/>
              </a:lnSpc>
              <a:buNone/>
            </a:pPr>
            <a:endParaRPr lang="sl-SI" altLang="zh-CN" sz="1400" b="1" dirty="0">
              <a:latin typeface="Comic Sans MS" panose="030F0702030302020204" pitchFamily="66" charset="0"/>
            </a:endParaRPr>
          </a:p>
          <a:p>
            <a:pPr marL="0" indent="0">
              <a:lnSpc>
                <a:spcPct val="90000"/>
              </a:lnSpc>
              <a:buNone/>
            </a:pPr>
            <a:r>
              <a:rPr lang="sl-SI" sz="2600" b="1" dirty="0">
                <a:solidFill>
                  <a:srgbClr val="0000FF"/>
                </a:solidFill>
                <a:latin typeface="Comic Sans MS" panose="030F0702030302020204" pitchFamily="66" charset="0"/>
              </a:rPr>
              <a:t>Ukrepi varstva pred požarom </a:t>
            </a:r>
          </a:p>
          <a:p>
            <a:pPr marL="0" indent="0">
              <a:lnSpc>
                <a:spcPct val="90000"/>
              </a:lnSpc>
              <a:buNone/>
            </a:pPr>
            <a:r>
              <a:rPr lang="sl-SI" sz="2600" b="1" dirty="0">
                <a:solidFill>
                  <a:srgbClr val="0000FF"/>
                </a:solidFill>
                <a:latin typeface="Comic Sans MS" panose="030F0702030302020204" pitchFamily="66" charset="0"/>
              </a:rPr>
              <a:t>vključujejo:</a:t>
            </a:r>
            <a:endParaRPr lang="sl-SI" altLang="zh-CN" sz="2600" b="1" dirty="0">
              <a:solidFill>
                <a:srgbClr val="0000FF"/>
              </a:solidFill>
              <a:latin typeface="Comic Sans MS" panose="030F0702030302020204" pitchFamily="66" charset="0"/>
            </a:endParaRPr>
          </a:p>
          <a:p>
            <a:pPr marL="0" indent="0">
              <a:lnSpc>
                <a:spcPct val="90000"/>
              </a:lnSpc>
              <a:buNone/>
            </a:pPr>
            <a:endParaRPr lang="sl-SI" altLang="zh-CN" sz="1400" b="1" dirty="0">
              <a:latin typeface="Comic Sans MS" panose="030F0702030302020204" pitchFamily="66" charset="0"/>
            </a:endParaRPr>
          </a:p>
          <a:p>
            <a:pPr>
              <a:lnSpc>
                <a:spcPct val="90000"/>
              </a:lnSpc>
              <a:buFont typeface="Wingdings" panose="05000000000000000000" pitchFamily="2" charset="2"/>
              <a:buChar char="Ø"/>
            </a:pPr>
            <a:r>
              <a:rPr lang="sl-SI" altLang="zh-CN" sz="2400" b="1" dirty="0">
                <a:latin typeface="Comic Sans MS" panose="030F0702030302020204" pitchFamily="66" charset="0"/>
              </a:rPr>
              <a:t>organiziranje, </a:t>
            </a:r>
          </a:p>
          <a:p>
            <a:pPr>
              <a:lnSpc>
                <a:spcPct val="90000"/>
              </a:lnSpc>
              <a:buFont typeface="Wingdings" panose="05000000000000000000" pitchFamily="2" charset="2"/>
              <a:buChar char="Ø"/>
            </a:pPr>
            <a:r>
              <a:rPr lang="sl-SI" altLang="zh-CN" sz="2400" b="1" dirty="0">
                <a:latin typeface="Comic Sans MS" panose="030F0702030302020204" pitchFamily="66" charset="0"/>
              </a:rPr>
              <a:t>načrtovanje, </a:t>
            </a:r>
          </a:p>
          <a:p>
            <a:pPr>
              <a:lnSpc>
                <a:spcPct val="90000"/>
              </a:lnSpc>
              <a:buFont typeface="Wingdings" panose="05000000000000000000" pitchFamily="2" charset="2"/>
              <a:buChar char="Ø"/>
            </a:pPr>
            <a:r>
              <a:rPr lang="sl-SI" altLang="zh-CN" sz="2400" b="1" dirty="0">
                <a:latin typeface="Comic Sans MS" panose="030F0702030302020204" pitchFamily="66" charset="0"/>
              </a:rPr>
              <a:t>izvajanje, </a:t>
            </a:r>
          </a:p>
          <a:p>
            <a:pPr>
              <a:lnSpc>
                <a:spcPct val="90000"/>
              </a:lnSpc>
              <a:buFont typeface="Wingdings" panose="05000000000000000000" pitchFamily="2" charset="2"/>
              <a:buChar char="Ø"/>
            </a:pPr>
            <a:r>
              <a:rPr lang="sl-SI" altLang="zh-CN" sz="2400" b="1" dirty="0">
                <a:latin typeface="Comic Sans MS" panose="030F0702030302020204" pitchFamily="66" charset="0"/>
              </a:rPr>
              <a:t>nadzor ter </a:t>
            </a:r>
          </a:p>
          <a:p>
            <a:pPr>
              <a:lnSpc>
                <a:spcPct val="90000"/>
              </a:lnSpc>
              <a:buFont typeface="Wingdings" panose="05000000000000000000" pitchFamily="2" charset="2"/>
              <a:buChar char="Ø"/>
            </a:pPr>
            <a:r>
              <a:rPr lang="sl-SI" altLang="zh-CN" sz="2400" b="1" dirty="0">
                <a:latin typeface="Comic Sans MS" panose="030F0702030302020204" pitchFamily="66" charset="0"/>
              </a:rPr>
              <a:t>financiranje dejavnosti in ukrepov varstva pred požarom.</a:t>
            </a:r>
          </a:p>
          <a:p>
            <a:pPr marL="0" indent="0" algn="ctr">
              <a:buNone/>
            </a:pPr>
            <a:endParaRPr lang="sl-SI" altLang="zh-CN" sz="1400" b="1" dirty="0">
              <a:solidFill>
                <a:srgbClr val="CC00FF"/>
              </a:solidFill>
              <a:latin typeface="Comic Sans MS" panose="030F0702030302020204" pitchFamily="66" charset="0"/>
            </a:endParaRPr>
          </a:p>
          <a:p>
            <a:pPr marL="0" lvl="0" indent="0" algn="just">
              <a:buNone/>
            </a:pPr>
            <a:r>
              <a:rPr lang="sl-SI" altLang="zh-CN" sz="2400" b="1" dirty="0">
                <a:solidFill>
                  <a:srgbClr val="CC00FF"/>
                </a:solidFill>
                <a:latin typeface="Comic Sans MS" panose="030F0702030302020204" pitchFamily="66" charset="0"/>
              </a:rPr>
              <a:t>Ploščad družbe </a:t>
            </a:r>
            <a:r>
              <a:rPr lang="sl-SI" altLang="zh-CN" sz="2400" b="1" dirty="0" err="1">
                <a:solidFill>
                  <a:srgbClr val="CC00FF"/>
                </a:solidFill>
                <a:latin typeface="Comic Sans MS" panose="030F0702030302020204" pitchFamily="66" charset="0"/>
              </a:rPr>
              <a:t>British</a:t>
            </a:r>
            <a:r>
              <a:rPr lang="sl-SI" altLang="zh-CN" sz="2400" b="1" dirty="0">
                <a:solidFill>
                  <a:srgbClr val="CC00FF"/>
                </a:solidFill>
                <a:latin typeface="Comic Sans MS" panose="030F0702030302020204" pitchFamily="66" charset="0"/>
              </a:rPr>
              <a:t> Petrol (BP) je 20. aprila 2010 po eksploziji in požaru potonila. V tragediji je umrlo 11 ljudi, v Mehiški zaliv pa je izteklo okrog 25 mio litrov nafte.</a:t>
            </a:r>
            <a:r>
              <a:rPr lang="sl-SI" altLang="zh-CN" sz="2400" dirty="0">
                <a:solidFill>
                  <a:srgbClr val="CC00FF"/>
                </a:solidFill>
                <a:latin typeface="Comic Sans MS" panose="030F0702030302020204" pitchFamily="66" charset="0"/>
              </a:rPr>
              <a:t> </a:t>
            </a:r>
          </a:p>
          <a:p>
            <a:pPr marL="609600" indent="-609600"/>
            <a:endParaRPr lang="sl-SI" altLang="sl-SI" dirty="0"/>
          </a:p>
        </p:txBody>
      </p:sp>
      <p:pic>
        <p:nvPicPr>
          <p:cNvPr id="67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92896"/>
            <a:ext cx="3741375" cy="242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50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body" idx="4294967295"/>
          </p:nvPr>
        </p:nvSpPr>
        <p:spPr>
          <a:xfrm>
            <a:off x="161925" y="116632"/>
            <a:ext cx="8820150" cy="6480175"/>
          </a:xfrm>
          <a:solidFill>
            <a:srgbClr val="FFFFCC"/>
          </a:solidFill>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lnSpc>
                <a:spcPct val="90000"/>
              </a:lnSpc>
              <a:buNone/>
            </a:pPr>
            <a:endParaRPr lang="sl-SI" altLang="zh-CN" sz="3300" b="1" dirty="0">
              <a:solidFill>
                <a:srgbClr val="CC00FF"/>
              </a:solidFill>
              <a:latin typeface="Comic Sans MS" panose="030F0702030302020204" pitchFamily="66" charset="0"/>
            </a:endParaRPr>
          </a:p>
          <a:p>
            <a:pPr marL="0" indent="0">
              <a:lnSpc>
                <a:spcPct val="90000"/>
              </a:lnSpc>
              <a:buNone/>
            </a:pPr>
            <a:r>
              <a:rPr lang="sl-SI" altLang="zh-CN" sz="3400" b="1" dirty="0">
                <a:solidFill>
                  <a:srgbClr val="CC00FF"/>
                </a:solidFill>
                <a:latin typeface="Comic Sans MS" panose="030F0702030302020204" pitchFamily="66" charset="0"/>
              </a:rPr>
              <a:t>Cilj dejavnosti in ukrepov varstva pred požarom </a:t>
            </a:r>
            <a:r>
              <a:rPr lang="sl-SI" altLang="zh-CN" sz="3400" b="1" dirty="0">
                <a:solidFill>
                  <a:srgbClr val="0000FF"/>
                </a:solidFill>
                <a:latin typeface="Comic Sans MS" panose="030F0702030302020204" pitchFamily="66" charset="0"/>
              </a:rPr>
              <a:t>(VPP) </a:t>
            </a:r>
            <a:r>
              <a:rPr lang="sl-SI" altLang="zh-CN" sz="3400" b="1" dirty="0">
                <a:solidFill>
                  <a:srgbClr val="CC00FF"/>
                </a:solidFill>
                <a:latin typeface="Comic Sans MS" panose="030F0702030302020204" pitchFamily="66" charset="0"/>
              </a:rPr>
              <a:t>je: </a:t>
            </a:r>
          </a:p>
          <a:p>
            <a:pPr marL="0" indent="0">
              <a:lnSpc>
                <a:spcPct val="90000"/>
              </a:lnSpc>
              <a:buNone/>
            </a:pPr>
            <a:r>
              <a:rPr lang="sl-SI" altLang="zh-CN" sz="1800" b="1" dirty="0">
                <a:solidFill>
                  <a:srgbClr val="CC00FF"/>
                </a:solidFill>
                <a:latin typeface="Comic Sans MS" panose="030F0702030302020204" pitchFamily="66" charset="0"/>
              </a:rPr>
              <a:t>   </a:t>
            </a:r>
          </a:p>
          <a:p>
            <a:pPr marL="0" indent="0">
              <a:lnSpc>
                <a:spcPct val="90000"/>
              </a:lnSpc>
              <a:buNone/>
            </a:pPr>
            <a:endParaRPr lang="sl-SI" altLang="zh-CN" sz="1500" b="1" dirty="0">
              <a:latin typeface="Comic Sans MS" panose="030F0702030302020204" pitchFamily="66" charset="0"/>
            </a:endParaRPr>
          </a:p>
          <a:p>
            <a:pPr>
              <a:lnSpc>
                <a:spcPct val="90000"/>
              </a:lnSpc>
              <a:buFont typeface="Wingdings" panose="05000000000000000000" pitchFamily="2" charset="2"/>
              <a:buChar char="ü"/>
            </a:pPr>
            <a:r>
              <a:rPr lang="sl-SI" altLang="zh-CN" sz="2800" b="1" dirty="0">
                <a:solidFill>
                  <a:srgbClr val="0000FF"/>
                </a:solidFill>
                <a:latin typeface="Comic Sans MS" panose="030F0702030302020204" pitchFamily="66" charset="0"/>
              </a:rPr>
              <a:t>varovanje ljudi, </a:t>
            </a:r>
          </a:p>
          <a:p>
            <a:pPr>
              <a:lnSpc>
                <a:spcPct val="90000"/>
              </a:lnSpc>
              <a:buFont typeface="Wingdings" panose="05000000000000000000" pitchFamily="2" charset="2"/>
              <a:buChar char="ü"/>
            </a:pPr>
            <a:r>
              <a:rPr lang="sl-SI" altLang="zh-CN" sz="2800" b="1" dirty="0">
                <a:solidFill>
                  <a:srgbClr val="0000FF"/>
                </a:solidFill>
                <a:latin typeface="Comic Sans MS" panose="030F0702030302020204" pitchFamily="66" charset="0"/>
              </a:rPr>
              <a:t>živali, </a:t>
            </a:r>
          </a:p>
          <a:p>
            <a:pPr>
              <a:lnSpc>
                <a:spcPct val="90000"/>
              </a:lnSpc>
              <a:buFont typeface="Wingdings" panose="05000000000000000000" pitchFamily="2" charset="2"/>
              <a:buChar char="ü"/>
            </a:pPr>
            <a:r>
              <a:rPr lang="sl-SI" altLang="zh-CN" sz="2800" b="1" dirty="0">
                <a:solidFill>
                  <a:srgbClr val="0000FF"/>
                </a:solidFill>
                <a:latin typeface="Comic Sans MS" panose="030F0702030302020204" pitchFamily="66" charset="0"/>
              </a:rPr>
              <a:t>premoženja in okolja pred požarom in eksplozijo. </a:t>
            </a:r>
          </a:p>
          <a:p>
            <a:pPr marL="0" indent="0">
              <a:lnSpc>
                <a:spcPct val="90000"/>
              </a:lnSpc>
              <a:buNone/>
            </a:pPr>
            <a:endParaRPr lang="sl-SI" altLang="zh-CN" sz="2800" b="1" dirty="0">
              <a:latin typeface="Comic Sans MS" panose="030F0702030302020204" pitchFamily="66" charset="0"/>
            </a:endParaRPr>
          </a:p>
          <a:p>
            <a:pPr marL="0" indent="0" algn="just">
              <a:lnSpc>
                <a:spcPct val="90000"/>
              </a:lnSpc>
              <a:buNone/>
            </a:pPr>
            <a:r>
              <a:rPr lang="sl-SI" altLang="zh-CN" sz="2800" b="1" dirty="0">
                <a:latin typeface="Comic Sans MS" panose="030F0702030302020204" pitchFamily="66" charset="0"/>
              </a:rPr>
              <a:t>Za to potrebujemo ustrezno načrtovanje in upoštevanje preventivnih ukrepov VPP: </a:t>
            </a:r>
          </a:p>
          <a:p>
            <a:pPr marL="0" indent="0" algn="just">
              <a:lnSpc>
                <a:spcPct val="90000"/>
              </a:lnSpc>
              <a:buNone/>
            </a:pPr>
            <a:endParaRPr lang="sl-SI" altLang="zh-CN" sz="2800" b="1" dirty="0">
              <a:latin typeface="Comic Sans MS" panose="030F0702030302020204" pitchFamily="66" charset="0"/>
            </a:endParaRPr>
          </a:p>
          <a:p>
            <a:pPr algn="just">
              <a:lnSpc>
                <a:spcPct val="90000"/>
              </a:lnSpc>
              <a:buFont typeface="Wingdings" panose="05000000000000000000" pitchFamily="2" charset="2"/>
              <a:buChar char="ü"/>
            </a:pPr>
            <a:r>
              <a:rPr lang="sl-SI" altLang="zh-CN" sz="2800" b="1" dirty="0">
                <a:solidFill>
                  <a:srgbClr val="CC00FF"/>
                </a:solidFill>
                <a:latin typeface="Comic Sans MS" panose="030F0702030302020204" pitchFamily="66" charset="0"/>
              </a:rPr>
              <a:t>odkrivanje, </a:t>
            </a:r>
          </a:p>
          <a:p>
            <a:pPr algn="just">
              <a:lnSpc>
                <a:spcPct val="90000"/>
              </a:lnSpc>
              <a:buFont typeface="Wingdings" panose="05000000000000000000" pitchFamily="2" charset="2"/>
              <a:buChar char="ü"/>
            </a:pPr>
            <a:r>
              <a:rPr lang="sl-SI" altLang="zh-CN" sz="2800" b="1" dirty="0">
                <a:solidFill>
                  <a:srgbClr val="CC00FF"/>
                </a:solidFill>
                <a:latin typeface="Comic Sans MS" panose="030F0702030302020204" pitchFamily="66" charset="0"/>
              </a:rPr>
              <a:t>obveščanje, </a:t>
            </a:r>
          </a:p>
          <a:p>
            <a:pPr algn="just">
              <a:lnSpc>
                <a:spcPct val="90000"/>
              </a:lnSpc>
              <a:buFont typeface="Wingdings" panose="05000000000000000000" pitchFamily="2" charset="2"/>
              <a:buChar char="ü"/>
            </a:pPr>
            <a:r>
              <a:rPr lang="sl-SI" altLang="zh-CN" sz="2800" b="1" dirty="0">
                <a:solidFill>
                  <a:srgbClr val="CC00FF"/>
                </a:solidFill>
                <a:latin typeface="Comic Sans MS" panose="030F0702030302020204" pitchFamily="66" charset="0"/>
              </a:rPr>
              <a:t>omejitev širjenja ter </a:t>
            </a:r>
          </a:p>
          <a:p>
            <a:pPr algn="just">
              <a:lnSpc>
                <a:spcPct val="90000"/>
              </a:lnSpc>
              <a:buFont typeface="Wingdings" panose="05000000000000000000" pitchFamily="2" charset="2"/>
              <a:buChar char="ü"/>
            </a:pPr>
            <a:r>
              <a:rPr lang="sl-SI" altLang="zh-CN" sz="2800" b="1" dirty="0">
                <a:solidFill>
                  <a:srgbClr val="CC00FF"/>
                </a:solidFill>
                <a:latin typeface="Comic Sans MS" panose="030F0702030302020204" pitchFamily="66" charset="0"/>
              </a:rPr>
              <a:t>učinkovito gašenje požara. </a:t>
            </a:r>
          </a:p>
          <a:p>
            <a:pPr algn="just">
              <a:lnSpc>
                <a:spcPct val="90000"/>
              </a:lnSpc>
              <a:buFont typeface="Wingdings" panose="05000000000000000000" pitchFamily="2" charset="2"/>
              <a:buChar char="ü"/>
            </a:pPr>
            <a:endParaRPr lang="sl-SI" altLang="zh-CN" sz="2800" b="1" dirty="0">
              <a:solidFill>
                <a:srgbClr val="CC00FF"/>
              </a:solidFill>
              <a:latin typeface="Comic Sans MS" panose="030F0702030302020204" pitchFamily="66" charset="0"/>
            </a:endParaRPr>
          </a:p>
          <a:p>
            <a:pPr marL="0" indent="0" algn="just">
              <a:lnSpc>
                <a:spcPct val="90000"/>
              </a:lnSpc>
              <a:buNone/>
            </a:pPr>
            <a:r>
              <a:rPr lang="sl-SI" altLang="zh-CN" sz="2800" b="1" dirty="0">
                <a:solidFill>
                  <a:srgbClr val="0000FF"/>
                </a:solidFill>
                <a:latin typeface="Comic Sans MS" panose="030F0702030302020204" pitchFamily="66" charset="0"/>
              </a:rPr>
              <a:t>Potrebno je zagotoviti varen umik ljudi in živali s požarno ogroženega območja. </a:t>
            </a:r>
          </a:p>
          <a:p>
            <a:pPr marL="0" indent="0" algn="ctr">
              <a:lnSpc>
                <a:spcPct val="90000"/>
              </a:lnSpc>
              <a:buNone/>
            </a:pPr>
            <a:endParaRPr lang="sl-SI" altLang="zh-CN" sz="2800" b="1" dirty="0">
              <a:solidFill>
                <a:srgbClr val="0000FF"/>
              </a:solidFill>
              <a:latin typeface="Comic Sans MS" panose="030F0702030302020204" pitchFamily="66" charset="0"/>
            </a:endParaRPr>
          </a:p>
          <a:p>
            <a:pPr marL="0" indent="0" algn="just">
              <a:lnSpc>
                <a:spcPct val="90000"/>
              </a:lnSpc>
              <a:buNone/>
            </a:pPr>
            <a:r>
              <a:rPr lang="sl-SI" altLang="zh-CN" sz="2800" b="1" dirty="0">
                <a:latin typeface="Comic Sans MS" panose="030F0702030302020204" pitchFamily="66" charset="0"/>
              </a:rPr>
              <a:t>Škodljive posledice požara ali eksplozije pa preprečiti ali vsaj zmanjšati.</a:t>
            </a:r>
            <a:endParaRPr lang="sl-SI" altLang="sl-SI" sz="2800" b="1" dirty="0">
              <a:latin typeface="Comic Sans MS" panose="030F0702030302020204" pitchFamily="66" charset="0"/>
            </a:endParaRPr>
          </a:p>
        </p:txBody>
      </p:sp>
    </p:spTree>
    <p:extLst>
      <p:ext uri="{BB962C8B-B14F-4D97-AF65-F5344CB8AC3E}">
        <p14:creationId xmlns:p14="http://schemas.microsoft.com/office/powerpoint/2010/main" val="74407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712968" cy="642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8218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16632"/>
            <a:ext cx="8568952" cy="6624736"/>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a:buNone/>
            </a:pPr>
            <a:r>
              <a:rPr lang="sl-SI" sz="2800" b="1" dirty="0">
                <a:solidFill>
                  <a:srgbClr val="FF0000"/>
                </a:solidFill>
                <a:latin typeface="Comic Sans MS" panose="030F0702030302020204" pitchFamily="66" charset="0"/>
              </a:rPr>
              <a:t>Pri VPP je zelo pomembno:</a:t>
            </a:r>
          </a:p>
          <a:p>
            <a:pPr>
              <a:buFont typeface="Wingdings" panose="05000000000000000000" pitchFamily="2" charset="2"/>
              <a:buChar char="Ø"/>
            </a:pPr>
            <a:r>
              <a:rPr sz="2400" b="1" dirty="0" err="1">
                <a:solidFill>
                  <a:srgbClr val="00A844"/>
                </a:solidFill>
                <a:latin typeface="Comic Sans MS" panose="030F0702030302020204" pitchFamily="66" charset="0"/>
              </a:rPr>
              <a:t>Razumevanje</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požarnih</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nevarnosti</a:t>
            </a:r>
            <a:r>
              <a:rPr sz="2400" b="1" dirty="0">
                <a:solidFill>
                  <a:srgbClr val="00A844"/>
                </a:solidFill>
                <a:latin typeface="Comic Sans MS" panose="030F0702030302020204" pitchFamily="66" charset="0"/>
              </a:rPr>
              <a:t>:</a:t>
            </a:r>
            <a:endParaRPr lang="sl-SI" sz="2400" b="1" dirty="0">
              <a:solidFill>
                <a:srgbClr val="00A844"/>
              </a:solidFill>
              <a:latin typeface="Comic Sans MS" panose="030F0702030302020204" pitchFamily="66" charset="0"/>
            </a:endParaRPr>
          </a:p>
          <a:p>
            <a:pPr marL="0" indent="0">
              <a:buNone/>
            </a:pPr>
            <a:r>
              <a:rPr sz="2400" b="1" dirty="0">
                <a:solidFill>
                  <a:srgbClr val="00A844"/>
                </a:solidFill>
                <a:latin typeface="Comic Sans MS" panose="030F0702030302020204" pitchFamily="66" charset="0"/>
              </a:rPr>
              <a:t> </a:t>
            </a:r>
            <a:r>
              <a:rPr sz="2400" b="1" dirty="0" err="1">
                <a:solidFill>
                  <a:srgbClr val="0000FF"/>
                </a:solidFill>
                <a:latin typeface="Comic Sans MS" panose="030F0702030302020204" pitchFamily="66" charset="0"/>
              </a:rPr>
              <a:t>kako</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požar</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nastane</a:t>
            </a:r>
            <a:r>
              <a:rPr sz="2400" b="1" dirty="0">
                <a:solidFill>
                  <a:srgbClr val="0000FF"/>
                </a:solidFill>
                <a:latin typeface="Comic Sans MS" panose="030F0702030302020204" pitchFamily="66" charset="0"/>
              </a:rPr>
              <a:t> in </a:t>
            </a:r>
            <a:endParaRPr lang="sl-SI" sz="2400" b="1" dirty="0">
              <a:solidFill>
                <a:srgbClr val="0000FF"/>
              </a:solidFill>
              <a:latin typeface="Comic Sans MS" panose="030F0702030302020204" pitchFamily="66" charset="0"/>
            </a:endParaRPr>
          </a:p>
          <a:p>
            <a:r>
              <a:rPr sz="2400" b="1" dirty="0" err="1">
                <a:solidFill>
                  <a:srgbClr val="0000FF"/>
                </a:solidFill>
                <a:latin typeface="Comic Sans MS" panose="030F0702030302020204" pitchFamily="66" charset="0"/>
              </a:rPr>
              <a:t>zakaj</a:t>
            </a:r>
            <a:r>
              <a:rPr sz="2400" b="1" dirty="0">
                <a:solidFill>
                  <a:srgbClr val="0000FF"/>
                </a:solidFill>
                <a:latin typeface="Comic Sans MS" panose="030F0702030302020204" pitchFamily="66" charset="0"/>
              </a:rPr>
              <a:t> se </a:t>
            </a:r>
            <a:r>
              <a:rPr sz="2400" b="1" dirty="0" err="1">
                <a:solidFill>
                  <a:srgbClr val="0000FF"/>
                </a:solidFill>
                <a:latin typeface="Comic Sans MS" panose="030F0702030302020204" pitchFamily="66" charset="0"/>
              </a:rPr>
              <a:t>hitro</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širi</a:t>
            </a:r>
            <a:r>
              <a:rPr sz="2400" b="1" dirty="0">
                <a:solidFill>
                  <a:srgbClr val="0000FF"/>
                </a:solidFill>
                <a:latin typeface="Comic Sans MS" panose="030F0702030302020204" pitchFamily="66" charset="0"/>
              </a:rPr>
              <a:t>.</a:t>
            </a:r>
            <a:endParaRPr lang="sl-SI" sz="2400" b="1" dirty="0">
              <a:solidFill>
                <a:srgbClr val="0000FF"/>
              </a:solidFill>
              <a:latin typeface="Comic Sans MS" panose="030F0702030302020204" pitchFamily="66" charset="0"/>
            </a:endParaRPr>
          </a:p>
          <a:p>
            <a:pPr marL="0" indent="0">
              <a:buNone/>
            </a:pPr>
            <a:endParaRPr sz="1200" b="1" dirty="0">
              <a:solidFill>
                <a:srgbClr val="0000FF"/>
              </a:solidFill>
              <a:latin typeface="Comic Sans MS" panose="030F0702030302020204" pitchFamily="66" charset="0"/>
            </a:endParaRPr>
          </a:p>
          <a:p>
            <a:pPr>
              <a:buFont typeface="Wingdings" panose="05000000000000000000" pitchFamily="2" charset="2"/>
              <a:buChar char="Ø"/>
            </a:pPr>
            <a:r>
              <a:rPr sz="2400" b="1" dirty="0" err="1">
                <a:solidFill>
                  <a:srgbClr val="00A844"/>
                </a:solidFill>
                <a:latin typeface="Comic Sans MS" panose="030F0702030302020204" pitchFamily="66" charset="0"/>
              </a:rPr>
              <a:t>Pravilno</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ukrepanje</a:t>
            </a:r>
            <a:r>
              <a:rPr sz="2400" b="1" dirty="0">
                <a:solidFill>
                  <a:srgbClr val="00A844"/>
                </a:solidFill>
                <a:latin typeface="Comic Sans MS" panose="030F0702030302020204" pitchFamily="66" charset="0"/>
              </a:rPr>
              <a:t>: </a:t>
            </a:r>
            <a:r>
              <a:rPr sz="2400" b="1" dirty="0" err="1">
                <a:solidFill>
                  <a:srgbClr val="0000FF"/>
                </a:solidFill>
                <a:latin typeface="Comic Sans MS" panose="030F0702030302020204" pitchFamily="66" charset="0"/>
              </a:rPr>
              <a:t>odločilne</a:t>
            </a:r>
            <a:r>
              <a:rPr sz="2400" b="1" dirty="0">
                <a:solidFill>
                  <a:srgbClr val="0000FF"/>
                </a:solidFill>
                <a:latin typeface="Comic Sans MS" panose="030F0702030302020204" pitchFamily="66" charset="0"/>
              </a:rPr>
              <a:t> so </a:t>
            </a:r>
            <a:r>
              <a:rPr sz="2400" b="1" dirty="0" err="1">
                <a:solidFill>
                  <a:srgbClr val="0000FF"/>
                </a:solidFill>
                <a:latin typeface="Comic Sans MS" panose="030F0702030302020204" pitchFamily="66" charset="0"/>
              </a:rPr>
              <a:t>prve</a:t>
            </a:r>
            <a:r>
              <a:rPr sz="2400" b="1" dirty="0">
                <a:solidFill>
                  <a:srgbClr val="0000FF"/>
                </a:solidFill>
                <a:latin typeface="Comic Sans MS" panose="030F0702030302020204" pitchFamily="66" charset="0"/>
              </a:rPr>
              <a:t> minute.</a:t>
            </a:r>
            <a:endParaRPr lang="sl-SI" sz="2400" b="1" dirty="0">
              <a:solidFill>
                <a:srgbClr val="0000FF"/>
              </a:solidFill>
              <a:latin typeface="Comic Sans MS" panose="030F0702030302020204" pitchFamily="66" charset="0"/>
            </a:endParaRPr>
          </a:p>
          <a:p>
            <a:pPr marL="0" indent="0">
              <a:buNone/>
            </a:pPr>
            <a:endParaRPr sz="1200" b="1" dirty="0">
              <a:latin typeface="Comic Sans MS" panose="030F0702030302020204" pitchFamily="66" charset="0"/>
            </a:endParaRPr>
          </a:p>
          <a:p>
            <a:pPr>
              <a:buFont typeface="Wingdings" panose="05000000000000000000" pitchFamily="2" charset="2"/>
              <a:buChar char="Ø"/>
            </a:pPr>
            <a:r>
              <a:rPr sz="2400" b="1" dirty="0" err="1">
                <a:solidFill>
                  <a:srgbClr val="00A844"/>
                </a:solidFill>
                <a:latin typeface="Comic Sans MS" panose="030F0702030302020204" pitchFamily="66" charset="0"/>
              </a:rPr>
              <a:t>Vloga</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odgovornih</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oseb</a:t>
            </a:r>
            <a:r>
              <a:rPr sz="2400" b="1" dirty="0">
                <a:solidFill>
                  <a:srgbClr val="00A844"/>
                </a:solidFill>
                <a:latin typeface="Comic Sans MS" panose="030F0702030302020204" pitchFamily="66" charset="0"/>
              </a:rPr>
              <a:t>: </a:t>
            </a:r>
            <a:endParaRPr lang="sl-SI" sz="2400" b="1" dirty="0">
              <a:solidFill>
                <a:srgbClr val="00A844"/>
              </a:solidFill>
              <a:latin typeface="Comic Sans MS" panose="030F0702030302020204" pitchFamily="66" charset="0"/>
            </a:endParaRPr>
          </a:p>
          <a:p>
            <a:r>
              <a:rPr sz="2400" b="1" dirty="0" err="1">
                <a:solidFill>
                  <a:srgbClr val="0000FF"/>
                </a:solidFill>
                <a:latin typeface="Comic Sans MS" panose="030F0702030302020204" pitchFamily="66" charset="0"/>
              </a:rPr>
              <a:t>vodijo</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evakuacijo</a:t>
            </a:r>
            <a:r>
              <a:rPr sz="2400" b="1" dirty="0">
                <a:solidFill>
                  <a:srgbClr val="0000FF"/>
                </a:solidFill>
                <a:latin typeface="Comic Sans MS" panose="030F0702030302020204" pitchFamily="66" charset="0"/>
              </a:rPr>
              <a:t> in </a:t>
            </a:r>
            <a:endParaRPr lang="sl-SI" sz="2400" b="1" dirty="0">
              <a:solidFill>
                <a:srgbClr val="0000FF"/>
              </a:solidFill>
              <a:latin typeface="Comic Sans MS" panose="030F0702030302020204" pitchFamily="66" charset="0"/>
            </a:endParaRPr>
          </a:p>
          <a:p>
            <a:r>
              <a:rPr sz="2400" b="1" dirty="0" err="1">
                <a:solidFill>
                  <a:srgbClr val="0000FF"/>
                </a:solidFill>
                <a:latin typeface="Comic Sans MS" panose="030F0702030302020204" pitchFamily="66" charset="0"/>
              </a:rPr>
              <a:t>dajejo</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ključna</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navodila</a:t>
            </a:r>
            <a:r>
              <a:rPr sz="2400" b="1" dirty="0">
                <a:solidFill>
                  <a:srgbClr val="0000FF"/>
                </a:solidFill>
                <a:latin typeface="Comic Sans MS" panose="030F0702030302020204" pitchFamily="66" charset="0"/>
              </a:rPr>
              <a:t>.</a:t>
            </a:r>
            <a:endParaRPr lang="sl-SI" sz="2400" b="1" dirty="0">
              <a:solidFill>
                <a:srgbClr val="0000FF"/>
              </a:solidFill>
              <a:latin typeface="Comic Sans MS" panose="030F0702030302020204" pitchFamily="66" charset="0"/>
            </a:endParaRPr>
          </a:p>
          <a:p>
            <a:pPr marL="0" indent="0">
              <a:buNone/>
            </a:pPr>
            <a:endParaRPr sz="1200" b="1" dirty="0">
              <a:solidFill>
                <a:srgbClr val="0000FF"/>
              </a:solidFill>
              <a:latin typeface="Comic Sans MS" panose="030F0702030302020204" pitchFamily="66" charset="0"/>
            </a:endParaRPr>
          </a:p>
          <a:p>
            <a:pPr>
              <a:buFont typeface="Wingdings" panose="05000000000000000000" pitchFamily="2" charset="2"/>
              <a:buChar char="Ø"/>
            </a:pPr>
            <a:r>
              <a:rPr sz="2400" b="1" dirty="0" err="1">
                <a:solidFill>
                  <a:srgbClr val="00A844"/>
                </a:solidFill>
                <a:latin typeface="Comic Sans MS" panose="030F0702030302020204" pitchFamily="66" charset="0"/>
              </a:rPr>
              <a:t>Pomoč</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ranljivim</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skupinam</a:t>
            </a:r>
            <a:r>
              <a:rPr sz="2400" b="1" dirty="0">
                <a:solidFill>
                  <a:srgbClr val="00A844"/>
                </a:solidFill>
                <a:latin typeface="Comic Sans MS" panose="030F0702030302020204" pitchFamily="66" charset="0"/>
              </a:rPr>
              <a:t>: </a:t>
            </a:r>
            <a:endParaRPr lang="sl-SI" sz="2400" b="1" dirty="0">
              <a:solidFill>
                <a:srgbClr val="00A844"/>
              </a:solidFill>
              <a:latin typeface="Comic Sans MS" panose="030F0702030302020204" pitchFamily="66" charset="0"/>
            </a:endParaRPr>
          </a:p>
          <a:p>
            <a:r>
              <a:rPr sz="2400" b="1" dirty="0" err="1">
                <a:solidFill>
                  <a:srgbClr val="0000FF"/>
                </a:solidFill>
                <a:latin typeface="Comic Sans MS" panose="030F0702030302020204" pitchFamily="66" charset="0"/>
              </a:rPr>
              <a:t>prepoznavanje</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potreb</a:t>
            </a:r>
            <a:r>
              <a:rPr sz="2400" b="1" dirty="0">
                <a:solidFill>
                  <a:srgbClr val="0000FF"/>
                </a:solidFill>
                <a:latin typeface="Comic Sans MS" panose="030F0702030302020204" pitchFamily="66" charset="0"/>
              </a:rPr>
              <a:t> in </a:t>
            </a:r>
            <a:endParaRPr lang="sl-SI" sz="2400" b="1" dirty="0">
              <a:solidFill>
                <a:srgbClr val="0000FF"/>
              </a:solidFill>
              <a:latin typeface="Comic Sans MS" panose="030F0702030302020204" pitchFamily="66" charset="0"/>
            </a:endParaRPr>
          </a:p>
          <a:p>
            <a:r>
              <a:rPr sz="2400" b="1" dirty="0" err="1">
                <a:solidFill>
                  <a:srgbClr val="0000FF"/>
                </a:solidFill>
                <a:latin typeface="Comic Sans MS" panose="030F0702030302020204" pitchFamily="66" charset="0"/>
              </a:rPr>
              <a:t>pravilne</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tehnike</a:t>
            </a:r>
            <a:r>
              <a:rPr sz="2400" b="1" dirty="0">
                <a:solidFill>
                  <a:srgbClr val="0000FF"/>
                </a:solidFill>
                <a:latin typeface="Comic Sans MS" panose="030F0702030302020204" pitchFamily="66" charset="0"/>
              </a:rPr>
              <a:t>.</a:t>
            </a:r>
            <a:endParaRPr lang="sl-SI" sz="2400" b="1" dirty="0">
              <a:solidFill>
                <a:srgbClr val="0000FF"/>
              </a:solidFill>
              <a:latin typeface="Comic Sans MS" panose="030F0702030302020204" pitchFamily="66" charset="0"/>
            </a:endParaRPr>
          </a:p>
          <a:p>
            <a:pPr marL="0" indent="0">
              <a:buNone/>
            </a:pPr>
            <a:endParaRPr sz="1200" b="1" dirty="0">
              <a:solidFill>
                <a:srgbClr val="0000FF"/>
              </a:solidFill>
              <a:latin typeface="Comic Sans MS" panose="030F0702030302020204" pitchFamily="66" charset="0"/>
            </a:endParaRPr>
          </a:p>
          <a:p>
            <a:pPr>
              <a:buFont typeface="Wingdings" panose="05000000000000000000" pitchFamily="2" charset="2"/>
              <a:buChar char="Ø"/>
            </a:pPr>
            <a:r>
              <a:rPr sz="2400" b="1" dirty="0" err="1">
                <a:solidFill>
                  <a:srgbClr val="00A844"/>
                </a:solidFill>
                <a:latin typeface="Comic Sans MS" panose="030F0702030302020204" pitchFamily="66" charset="0"/>
              </a:rPr>
              <a:t>Gašenje</a:t>
            </a:r>
            <a:r>
              <a:rPr sz="2400" b="1" dirty="0">
                <a:solidFill>
                  <a:srgbClr val="00A844"/>
                </a:solidFill>
                <a:latin typeface="Comic Sans MS" panose="030F0702030302020204" pitchFamily="66" charset="0"/>
              </a:rPr>
              <a:t> in </a:t>
            </a:r>
            <a:r>
              <a:rPr sz="2400" b="1" dirty="0" err="1">
                <a:solidFill>
                  <a:srgbClr val="00A844"/>
                </a:solidFill>
                <a:latin typeface="Comic Sans MS" panose="030F0702030302020204" pitchFamily="66" charset="0"/>
              </a:rPr>
              <a:t>oprema</a:t>
            </a:r>
            <a:r>
              <a:rPr sz="2400" b="1" dirty="0">
                <a:solidFill>
                  <a:srgbClr val="00A844"/>
                </a:solidFill>
                <a:latin typeface="Comic Sans MS" panose="030F0702030302020204" pitchFamily="66" charset="0"/>
              </a:rPr>
              <a:t>: </a:t>
            </a:r>
            <a:r>
              <a:rPr sz="2400" b="1" dirty="0" err="1">
                <a:solidFill>
                  <a:srgbClr val="0000FF"/>
                </a:solidFill>
                <a:latin typeface="Comic Sans MS" panose="030F0702030302020204" pitchFamily="66" charset="0"/>
              </a:rPr>
              <a:t>osnovna</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znanja</a:t>
            </a:r>
            <a:r>
              <a:rPr sz="2400" b="1" dirty="0">
                <a:solidFill>
                  <a:srgbClr val="0000FF"/>
                </a:solidFill>
                <a:latin typeface="Comic Sans MS" panose="030F0702030302020204" pitchFamily="66" charset="0"/>
              </a:rPr>
              <a:t> za </a:t>
            </a:r>
            <a:r>
              <a:rPr sz="2400" b="1" dirty="0" err="1">
                <a:solidFill>
                  <a:srgbClr val="0000FF"/>
                </a:solidFill>
                <a:latin typeface="Comic Sans MS" panose="030F0702030302020204" pitchFamily="66" charset="0"/>
              </a:rPr>
              <a:t>začetno</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posredovanje</a:t>
            </a:r>
            <a:r>
              <a:rPr sz="2400" b="1" dirty="0">
                <a:solidFill>
                  <a:srgbClr val="0000FF"/>
                </a:solidFill>
                <a:latin typeface="Comic Sans MS" panose="030F0702030302020204" pitchFamily="66"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260648"/>
            <a:ext cx="8712968" cy="6120680"/>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a:buNone/>
            </a:pPr>
            <a:r>
              <a:rPr lang="pl-PL" sz="3600" b="1" dirty="0">
                <a:solidFill>
                  <a:srgbClr val="00A844"/>
                </a:solidFill>
                <a:latin typeface="Comic Sans MS" panose="030F0702030302020204" pitchFamily="66" charset="0"/>
              </a:rPr>
              <a:t>Zakaj je požarna varnost ključna?</a:t>
            </a:r>
          </a:p>
          <a:p>
            <a:pPr marL="0" indent="0" algn="just">
              <a:buNone/>
            </a:pPr>
            <a:endParaRPr sz="3600" b="1" dirty="0">
              <a:latin typeface="Comic Sans MS" panose="030F0702030302020204" pitchFamily="66" charset="0"/>
            </a:endParaRPr>
          </a:p>
          <a:p>
            <a:pPr algn="just"/>
            <a:r>
              <a:rPr sz="3600" b="1" dirty="0">
                <a:solidFill>
                  <a:srgbClr val="CC00FF"/>
                </a:solidFill>
                <a:latin typeface="Comic Sans MS" panose="030F0702030302020204" pitchFamily="66" charset="0"/>
              </a:rPr>
              <a:t>Požar se </a:t>
            </a:r>
            <a:r>
              <a:rPr sz="3600" b="1" dirty="0" err="1">
                <a:solidFill>
                  <a:srgbClr val="CC00FF"/>
                </a:solidFill>
                <a:latin typeface="Comic Sans MS" panose="030F0702030302020204" pitchFamily="66" charset="0"/>
              </a:rPr>
              <a:t>razvije</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izjemno</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hitro</a:t>
            </a:r>
            <a:r>
              <a:rPr sz="3600" b="1" dirty="0">
                <a:solidFill>
                  <a:srgbClr val="CC00FF"/>
                </a:solidFill>
                <a:latin typeface="Comic Sans MS" panose="030F0702030302020204" pitchFamily="66" charset="0"/>
              </a:rPr>
              <a:t>: </a:t>
            </a:r>
            <a:r>
              <a:rPr sz="3600" b="1" dirty="0" err="1">
                <a:solidFill>
                  <a:srgbClr val="0000FF"/>
                </a:solidFill>
                <a:latin typeface="Comic Sans MS" panose="030F0702030302020204" pitchFamily="66" charset="0"/>
              </a:rPr>
              <a:t>prostor</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lahko</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postane</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nevaren</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že</a:t>
            </a:r>
            <a:r>
              <a:rPr sz="3600" b="1" dirty="0">
                <a:solidFill>
                  <a:srgbClr val="0000FF"/>
                </a:solidFill>
                <a:latin typeface="Comic Sans MS" panose="030F0702030302020204" pitchFamily="66" charset="0"/>
              </a:rPr>
              <a:t> v 2 </a:t>
            </a:r>
            <a:r>
              <a:rPr sz="3600" b="1" dirty="0" err="1">
                <a:solidFill>
                  <a:srgbClr val="0000FF"/>
                </a:solidFill>
                <a:latin typeface="Comic Sans MS" panose="030F0702030302020204" pitchFamily="66" charset="0"/>
              </a:rPr>
              <a:t>minutah</a:t>
            </a:r>
            <a:r>
              <a:rPr sz="3600" b="1" dirty="0">
                <a:solidFill>
                  <a:srgbClr val="0000FF"/>
                </a:solidFill>
                <a:latin typeface="Comic Sans MS" panose="030F0702030302020204" pitchFamily="66" charset="0"/>
              </a:rPr>
              <a:t>.</a:t>
            </a:r>
          </a:p>
          <a:p>
            <a:pPr algn="just"/>
            <a:r>
              <a:rPr sz="3600" b="1" dirty="0">
                <a:solidFill>
                  <a:srgbClr val="CC00FF"/>
                </a:solidFill>
                <a:latin typeface="Comic Sans MS" panose="030F0702030302020204" pitchFamily="66" charset="0"/>
              </a:rPr>
              <a:t>Dim je </a:t>
            </a:r>
            <a:r>
              <a:rPr sz="3600" b="1" dirty="0" err="1">
                <a:solidFill>
                  <a:srgbClr val="CC00FF"/>
                </a:solidFill>
                <a:latin typeface="Comic Sans MS" panose="030F0702030302020204" pitchFamily="66" charset="0"/>
              </a:rPr>
              <a:t>smrtonosnejši</a:t>
            </a:r>
            <a:r>
              <a:rPr sz="3600" b="1" dirty="0">
                <a:solidFill>
                  <a:srgbClr val="CC00FF"/>
                </a:solidFill>
                <a:latin typeface="Comic Sans MS" panose="030F0702030302020204" pitchFamily="66" charset="0"/>
              </a:rPr>
              <a:t> od </a:t>
            </a:r>
            <a:r>
              <a:rPr sz="3600" b="1" dirty="0" err="1">
                <a:solidFill>
                  <a:srgbClr val="CC00FF"/>
                </a:solidFill>
                <a:latin typeface="Comic Sans MS" panose="030F0702030302020204" pitchFamily="66" charset="0"/>
              </a:rPr>
              <a:t>ognja</a:t>
            </a:r>
            <a:r>
              <a:rPr sz="3600" b="1" dirty="0">
                <a:solidFill>
                  <a:srgbClr val="CC00FF"/>
                </a:solidFill>
                <a:latin typeface="Comic Sans MS" panose="030F0702030302020204" pitchFamily="66" charset="0"/>
              </a:rPr>
              <a:t>: </a:t>
            </a:r>
            <a:r>
              <a:rPr sz="3600" b="1" dirty="0" err="1">
                <a:solidFill>
                  <a:srgbClr val="0000FF"/>
                </a:solidFill>
                <a:latin typeface="Comic Sans MS" panose="030F0702030302020204" pitchFamily="66" charset="0"/>
              </a:rPr>
              <a:t>večina</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žrtev</a:t>
            </a:r>
            <a:r>
              <a:rPr sz="3600" b="1" dirty="0">
                <a:solidFill>
                  <a:srgbClr val="0000FF"/>
                </a:solidFill>
                <a:latin typeface="Comic Sans MS" panose="030F0702030302020204" pitchFamily="66" charset="0"/>
              </a:rPr>
              <a:t> se </a:t>
            </a:r>
            <a:r>
              <a:rPr sz="3600" b="1" dirty="0" err="1">
                <a:solidFill>
                  <a:srgbClr val="0000FF"/>
                </a:solidFill>
                <a:latin typeface="Comic Sans MS" panose="030F0702030302020204" pitchFamily="66" charset="0"/>
              </a:rPr>
              <a:t>zastrupi</a:t>
            </a:r>
            <a:r>
              <a:rPr sz="3600" b="1" dirty="0">
                <a:solidFill>
                  <a:srgbClr val="0000FF"/>
                </a:solidFill>
                <a:latin typeface="Comic Sans MS" panose="030F0702030302020204" pitchFamily="66" charset="0"/>
              </a:rPr>
              <a:t> z </a:t>
            </a:r>
            <a:r>
              <a:rPr sz="3600" b="1" dirty="0" err="1">
                <a:solidFill>
                  <a:srgbClr val="0000FF"/>
                </a:solidFill>
                <a:latin typeface="Comic Sans MS" panose="030F0702030302020204" pitchFamily="66" charset="0"/>
              </a:rPr>
              <a:t>dimom</a:t>
            </a:r>
            <a:r>
              <a:rPr sz="3600" b="1" dirty="0">
                <a:solidFill>
                  <a:srgbClr val="0000FF"/>
                </a:solidFill>
                <a:latin typeface="Comic Sans MS" panose="030F0702030302020204" pitchFamily="66" charset="0"/>
              </a:rPr>
              <a:t>.</a:t>
            </a:r>
          </a:p>
          <a:p>
            <a:pPr algn="just"/>
            <a:r>
              <a:rPr sz="3600" b="1" dirty="0">
                <a:solidFill>
                  <a:srgbClr val="CC00FF"/>
                </a:solidFill>
                <a:latin typeface="Comic Sans MS" panose="030F0702030302020204" pitchFamily="66" charset="0"/>
              </a:rPr>
              <a:t>Panika </a:t>
            </a:r>
            <a:r>
              <a:rPr sz="3600" b="1" dirty="0" err="1">
                <a:solidFill>
                  <a:srgbClr val="CC00FF"/>
                </a:solidFill>
                <a:latin typeface="Comic Sans MS" panose="030F0702030302020204" pitchFamily="66" charset="0"/>
              </a:rPr>
              <a:t>vodi</a:t>
            </a:r>
            <a:r>
              <a:rPr sz="3600" b="1" dirty="0">
                <a:solidFill>
                  <a:srgbClr val="CC00FF"/>
                </a:solidFill>
                <a:latin typeface="Comic Sans MS" panose="030F0702030302020204" pitchFamily="66" charset="0"/>
              </a:rPr>
              <a:t> do </a:t>
            </a:r>
            <a:r>
              <a:rPr sz="3600" b="1" dirty="0" err="1">
                <a:solidFill>
                  <a:srgbClr val="CC00FF"/>
                </a:solidFill>
                <a:latin typeface="Comic Sans MS" panose="030F0702030302020204" pitchFamily="66" charset="0"/>
              </a:rPr>
              <a:t>napak</a:t>
            </a:r>
            <a:r>
              <a:rPr sz="3600" b="1" dirty="0">
                <a:solidFill>
                  <a:srgbClr val="CC00FF"/>
                </a:solidFill>
                <a:latin typeface="Comic Sans MS" panose="030F0702030302020204" pitchFamily="66" charset="0"/>
              </a:rPr>
              <a:t>: </a:t>
            </a:r>
            <a:r>
              <a:rPr sz="3600" b="1" dirty="0" err="1">
                <a:solidFill>
                  <a:srgbClr val="0000FF"/>
                </a:solidFill>
                <a:latin typeface="Comic Sans MS" panose="030F0702030302020204" pitchFamily="66" charset="0"/>
              </a:rPr>
              <a:t>ljudje</a:t>
            </a:r>
            <a:r>
              <a:rPr sz="3600" b="1" dirty="0">
                <a:solidFill>
                  <a:srgbClr val="0000FF"/>
                </a:solidFill>
                <a:latin typeface="Comic Sans MS" panose="030F0702030302020204" pitchFamily="66" charset="0"/>
              </a:rPr>
              <a:t> se </a:t>
            </a:r>
            <a:r>
              <a:rPr sz="3600" b="1" dirty="0" err="1">
                <a:solidFill>
                  <a:srgbClr val="0000FF"/>
                </a:solidFill>
                <a:latin typeface="Comic Sans MS" panose="030F0702030302020204" pitchFamily="66" charset="0"/>
              </a:rPr>
              <a:t>vračajo</a:t>
            </a:r>
            <a:r>
              <a:rPr sz="3600" b="1" dirty="0">
                <a:solidFill>
                  <a:srgbClr val="0000FF"/>
                </a:solidFill>
                <a:latin typeface="Comic Sans MS" panose="030F0702030302020204" pitchFamily="66" charset="0"/>
              </a:rPr>
              <a:t> v </a:t>
            </a:r>
            <a:r>
              <a:rPr sz="3600" b="1" dirty="0" err="1">
                <a:solidFill>
                  <a:srgbClr val="0000FF"/>
                </a:solidFill>
                <a:latin typeface="Comic Sans MS" panose="030F0702030302020204" pitchFamily="66" charset="0"/>
              </a:rPr>
              <a:t>stavbo</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ali</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izberejo</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napačno</a:t>
            </a:r>
            <a:r>
              <a:rPr sz="3600" b="1" dirty="0">
                <a:solidFill>
                  <a:srgbClr val="0000FF"/>
                </a:solidFill>
                <a:latin typeface="Comic Sans MS" panose="030F0702030302020204" pitchFamily="66" charset="0"/>
              </a:rPr>
              <a:t> pot.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554" y="116632"/>
            <a:ext cx="8028892" cy="6552728"/>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a:buNone/>
            </a:pPr>
            <a:r>
              <a:rPr lang="sl-SI" sz="3600" b="1" dirty="0">
                <a:solidFill>
                  <a:srgbClr val="00A844"/>
                </a:solidFill>
                <a:latin typeface="Comic Sans MS" panose="030F0702030302020204" pitchFamily="66" charset="0"/>
              </a:rPr>
              <a:t>Analiza dejanskih požarov</a:t>
            </a:r>
          </a:p>
          <a:p>
            <a:pPr marL="0" indent="0">
              <a:buNone/>
            </a:pPr>
            <a:endParaRPr sz="1400" b="1" dirty="0">
              <a:latin typeface="Comic Sans MS" panose="030F0702030302020204" pitchFamily="66" charset="0"/>
            </a:endParaRPr>
          </a:p>
          <a:p>
            <a:pPr algn="just"/>
            <a:r>
              <a:rPr sz="3600" b="1" dirty="0" err="1">
                <a:solidFill>
                  <a:srgbClr val="CC00FF"/>
                </a:solidFill>
                <a:latin typeface="Comic Sans MS" panose="030F0702030302020204" pitchFamily="66" charset="0"/>
              </a:rPr>
              <a:t>Hitro</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širjenje</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zaradi</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sodobnih</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gorljivih</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materialov</a:t>
            </a:r>
            <a:r>
              <a:rPr sz="3600" b="1" dirty="0">
                <a:solidFill>
                  <a:srgbClr val="CC00FF"/>
                </a:solidFill>
                <a:latin typeface="Comic Sans MS" panose="030F0702030302020204" pitchFamily="66" charset="0"/>
              </a:rPr>
              <a:t>.</a:t>
            </a:r>
            <a:endParaRPr lang="sl-SI" sz="3600" b="1" dirty="0">
              <a:solidFill>
                <a:srgbClr val="CC00FF"/>
              </a:solidFill>
              <a:latin typeface="Comic Sans MS" panose="030F0702030302020204" pitchFamily="66" charset="0"/>
            </a:endParaRPr>
          </a:p>
          <a:p>
            <a:pPr marL="0" indent="0">
              <a:buNone/>
            </a:pPr>
            <a:endParaRPr sz="1400" b="1" dirty="0">
              <a:latin typeface="Comic Sans MS" panose="030F0702030302020204" pitchFamily="66" charset="0"/>
            </a:endParaRPr>
          </a:p>
          <a:p>
            <a:pPr algn="just"/>
            <a:r>
              <a:rPr sz="3600" b="1" dirty="0">
                <a:solidFill>
                  <a:srgbClr val="0000FF"/>
                </a:solidFill>
                <a:latin typeface="Comic Sans MS" panose="030F0702030302020204" pitchFamily="66" charset="0"/>
              </a:rPr>
              <a:t>Dim </a:t>
            </a:r>
            <a:r>
              <a:rPr sz="3600" b="1" dirty="0" err="1">
                <a:solidFill>
                  <a:srgbClr val="0000FF"/>
                </a:solidFill>
                <a:latin typeface="Comic Sans MS" panose="030F0702030302020204" pitchFamily="66" charset="0"/>
              </a:rPr>
              <a:t>povzroči</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dezorientacijo</a:t>
            </a:r>
            <a:r>
              <a:rPr sz="3600" b="1" dirty="0">
                <a:solidFill>
                  <a:srgbClr val="0000FF"/>
                </a:solidFill>
                <a:latin typeface="Comic Sans MS" panose="030F0702030302020204" pitchFamily="66" charset="0"/>
              </a:rPr>
              <a:t> in </a:t>
            </a:r>
            <a:r>
              <a:rPr sz="3600" b="1" dirty="0" err="1">
                <a:solidFill>
                  <a:srgbClr val="0000FF"/>
                </a:solidFill>
                <a:latin typeface="Comic Sans MS" panose="030F0702030302020204" pitchFamily="66" charset="0"/>
              </a:rPr>
              <a:t>hitro</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napolni</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prostor</a:t>
            </a:r>
            <a:r>
              <a:rPr sz="3600" b="1" dirty="0">
                <a:solidFill>
                  <a:srgbClr val="0000FF"/>
                </a:solidFill>
                <a:latin typeface="Comic Sans MS" panose="030F0702030302020204" pitchFamily="66" charset="0"/>
              </a:rPr>
              <a:t>.</a:t>
            </a:r>
            <a:endParaRPr lang="sl-SI" sz="3600" b="1" dirty="0">
              <a:solidFill>
                <a:srgbClr val="0000FF"/>
              </a:solidFill>
              <a:latin typeface="Comic Sans MS" panose="030F0702030302020204" pitchFamily="66" charset="0"/>
            </a:endParaRPr>
          </a:p>
          <a:p>
            <a:pPr marL="0" indent="0" algn="just">
              <a:buNone/>
            </a:pPr>
            <a:endParaRPr sz="1400" b="1" dirty="0">
              <a:latin typeface="Comic Sans MS" panose="030F0702030302020204" pitchFamily="66" charset="0"/>
            </a:endParaRPr>
          </a:p>
          <a:p>
            <a:r>
              <a:rPr sz="3600" b="1" dirty="0" err="1">
                <a:solidFill>
                  <a:srgbClr val="CC00FF"/>
                </a:solidFill>
                <a:latin typeface="Comic Sans MS" panose="030F0702030302020204" pitchFamily="66" charset="0"/>
              </a:rPr>
              <a:t>Tipične</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napake</a:t>
            </a:r>
            <a:r>
              <a:rPr sz="3600" b="1" dirty="0">
                <a:solidFill>
                  <a:srgbClr val="CC00FF"/>
                </a:solidFill>
                <a:latin typeface="Comic Sans MS" panose="030F0702030302020204" pitchFamily="66" charset="0"/>
              </a:rPr>
              <a:t>:</a:t>
            </a:r>
            <a:r>
              <a:rPr sz="1400" b="1" dirty="0">
                <a:solidFill>
                  <a:srgbClr val="CC00FF"/>
                </a:solidFill>
                <a:latin typeface="Comic Sans MS" panose="030F0702030302020204" pitchFamily="66" charset="0"/>
              </a:rPr>
              <a:t> </a:t>
            </a:r>
            <a:endParaRPr lang="sl-SI" sz="1400" b="1" dirty="0">
              <a:solidFill>
                <a:srgbClr val="CC00FF"/>
              </a:solidFill>
              <a:latin typeface="Comic Sans MS" panose="030F0702030302020204" pitchFamily="66" charset="0"/>
            </a:endParaRPr>
          </a:p>
          <a:p>
            <a:r>
              <a:rPr lang="sl-SI" sz="3600" b="1" dirty="0">
                <a:solidFill>
                  <a:srgbClr val="00A844"/>
                </a:solidFill>
                <a:latin typeface="Comic Sans MS" panose="030F0702030302020204" pitchFamily="66" charset="0"/>
              </a:rPr>
              <a:t>odpiranje vrat, </a:t>
            </a:r>
          </a:p>
          <a:p>
            <a:r>
              <a:rPr sz="3600" b="1" dirty="0" err="1">
                <a:solidFill>
                  <a:srgbClr val="00A844"/>
                </a:solidFill>
                <a:latin typeface="Comic Sans MS" panose="030F0702030302020204" pitchFamily="66" charset="0"/>
              </a:rPr>
              <a:t>vračanje</a:t>
            </a:r>
            <a:r>
              <a:rPr sz="3600" b="1" dirty="0">
                <a:solidFill>
                  <a:srgbClr val="00A844"/>
                </a:solidFill>
                <a:latin typeface="Comic Sans MS" panose="030F0702030302020204" pitchFamily="66" charset="0"/>
              </a:rPr>
              <a:t> po </a:t>
            </a:r>
            <a:r>
              <a:rPr sz="3600" b="1" dirty="0" err="1">
                <a:solidFill>
                  <a:srgbClr val="00A844"/>
                </a:solidFill>
                <a:latin typeface="Comic Sans MS" panose="030F0702030302020204" pitchFamily="66" charset="0"/>
              </a:rPr>
              <a:t>predmete</a:t>
            </a:r>
            <a:r>
              <a:rPr sz="3600" b="1" dirty="0">
                <a:solidFill>
                  <a:srgbClr val="00A844"/>
                </a:solidFill>
                <a:latin typeface="Comic Sans MS" panose="030F0702030302020204" pitchFamily="66" charset="0"/>
              </a:rPr>
              <a:t>, </a:t>
            </a:r>
            <a:endParaRPr lang="sl-SI" sz="3600" b="1" dirty="0">
              <a:solidFill>
                <a:srgbClr val="00A844"/>
              </a:solidFill>
              <a:latin typeface="Comic Sans MS" panose="030F0702030302020204" pitchFamily="66" charset="0"/>
            </a:endParaRPr>
          </a:p>
          <a:p>
            <a:r>
              <a:rPr sz="3600" b="1" dirty="0" err="1">
                <a:solidFill>
                  <a:srgbClr val="00A844"/>
                </a:solidFill>
                <a:latin typeface="Comic Sans MS" panose="030F0702030302020204" pitchFamily="66" charset="0"/>
              </a:rPr>
              <a:t>nepravilno</a:t>
            </a:r>
            <a:r>
              <a:rPr sz="3600" b="1" dirty="0">
                <a:solidFill>
                  <a:srgbClr val="00A844"/>
                </a:solidFill>
                <a:latin typeface="Comic Sans MS" panose="030F0702030302020204" pitchFamily="66" charset="0"/>
              </a:rPr>
              <a:t> </a:t>
            </a:r>
            <a:r>
              <a:rPr sz="3600" b="1" dirty="0" err="1">
                <a:solidFill>
                  <a:srgbClr val="00A844"/>
                </a:solidFill>
                <a:latin typeface="Comic Sans MS" panose="030F0702030302020204" pitchFamily="66" charset="0"/>
              </a:rPr>
              <a:t>gašenje</a:t>
            </a:r>
            <a:r>
              <a:rPr sz="3600" b="1" dirty="0">
                <a:solidFill>
                  <a:srgbClr val="00A844"/>
                </a:solidFill>
                <a:latin typeface="Comic Sans MS" panose="030F0702030302020204" pitchFamily="66"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D578-BCB0-5061-CC48-4C88DFF083D0}"/>
            </a:ext>
          </a:extLst>
        </p:cNvPr>
        <p:cNvGrpSpPr/>
        <p:nvPr/>
      </p:nvGrpSpPr>
      <p:grpSpPr>
        <a:xfrm>
          <a:off x="0" y="0"/>
          <a:ext cx="0" cy="0"/>
          <a:chOff x="0" y="0"/>
          <a:chExt cx="0" cy="0"/>
        </a:xfrm>
      </p:grpSpPr>
      <p:sp>
        <p:nvSpPr>
          <p:cNvPr id="2" name="Pravokotnik 1">
            <a:extLst>
              <a:ext uri="{FF2B5EF4-FFF2-40B4-BE49-F238E27FC236}">
                <a16:creationId xmlns:a16="http://schemas.microsoft.com/office/drawing/2014/main" id="{17F2D29C-D692-C4D9-4C4E-57E6C43A46A4}"/>
              </a:ext>
            </a:extLst>
          </p:cNvPr>
          <p:cNvSpPr/>
          <p:nvPr/>
        </p:nvSpPr>
        <p:spPr>
          <a:xfrm>
            <a:off x="95251" y="435729"/>
            <a:ext cx="8848377" cy="563231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buAutoNum type="arabicPeriod"/>
            </a:pPr>
            <a:r>
              <a:rPr lang="sl-SI" sz="2000" b="1" dirty="0">
                <a:latin typeface="Comic Sans MS" panose="030F0702030302020204" pitchFamily="66" charset="0"/>
              </a:rPr>
              <a:t>Zakon o varstvu pred požarom (Ur.l. RS, št. 3/2007-</a:t>
            </a:r>
            <a:r>
              <a:rPr lang="sl-SI" sz="2000" b="1" u="sng" dirty="0">
                <a:latin typeface="Comic Sans MS" panose="030F0702030302020204" pitchFamily="66" charset="0"/>
                <a:hlinkClick r:id="rId3" action="ppaction://hlinkfile"/>
              </a:rPr>
              <a:t>87/2001</a:t>
            </a:r>
            <a:r>
              <a:rPr lang="sl-SI" sz="2000" b="1" dirty="0">
                <a:latin typeface="Comic Sans MS" panose="030F0702030302020204" pitchFamily="66" charset="0"/>
              </a:rPr>
              <a:t>, </a:t>
            </a:r>
            <a:r>
              <a:rPr lang="sl-SI" sz="2000" b="1" u="sng" dirty="0">
                <a:latin typeface="Comic Sans MS" panose="030F0702030302020204" pitchFamily="66" charset="0"/>
                <a:hlinkClick r:id="rId4" action="ppaction://hlinkfile"/>
              </a:rPr>
              <a:t>110/2002</a:t>
            </a:r>
            <a:r>
              <a:rPr lang="sl-SI" sz="2000" b="1" dirty="0">
                <a:latin typeface="Comic Sans MS" panose="030F0702030302020204" pitchFamily="66" charset="0"/>
              </a:rPr>
              <a:t>-ZGO-1, </a:t>
            </a:r>
            <a:r>
              <a:rPr lang="sl-SI" sz="2000" b="1" u="sng" dirty="0">
                <a:latin typeface="Comic Sans MS" panose="030F0702030302020204" pitchFamily="66" charset="0"/>
                <a:hlinkClick r:id="rId5" action="ppaction://hlinkfile"/>
              </a:rPr>
              <a:t>105/2006</a:t>
            </a:r>
            <a:r>
              <a:rPr lang="sl-SI" sz="2000" b="1" dirty="0">
                <a:latin typeface="Comic Sans MS" panose="030F0702030302020204" pitchFamily="66" charset="0"/>
              </a:rPr>
              <a:t>, </a:t>
            </a:r>
            <a:r>
              <a:rPr lang="sl-SI" sz="2000" b="1" u="sng" dirty="0">
                <a:latin typeface="Comic Sans MS" panose="030F0702030302020204" pitchFamily="66" charset="0"/>
                <a:hlinkClick r:id="rId6" action="ppaction://hlinkfile"/>
              </a:rPr>
              <a:t>3/2007</a:t>
            </a:r>
            <a:r>
              <a:rPr lang="sl-SI" sz="2000" b="1" dirty="0">
                <a:latin typeface="Comic Sans MS" panose="030F0702030302020204" pitchFamily="66" charset="0"/>
              </a:rPr>
              <a:t>-UPB1, </a:t>
            </a:r>
            <a:r>
              <a:rPr lang="sl-SI" sz="2000" b="1" u="sng" dirty="0">
                <a:latin typeface="Comic Sans MS" panose="030F0702030302020204" pitchFamily="66" charset="0"/>
                <a:hlinkClick r:id="rId7" action="ppaction://hlinkfile"/>
              </a:rPr>
              <a:t>9/2011</a:t>
            </a:r>
            <a:r>
              <a:rPr lang="sl-SI" sz="2000" b="1" dirty="0">
                <a:latin typeface="Comic Sans MS" panose="030F0702030302020204" pitchFamily="66" charset="0"/>
              </a:rPr>
              <a:t>).</a:t>
            </a:r>
          </a:p>
          <a:p>
            <a:pPr algn="just"/>
            <a:endParaRPr lang="sl-SI" sz="2000" b="1" dirty="0">
              <a:latin typeface="Comic Sans MS" panose="030F0702030302020204" pitchFamily="66" charset="0"/>
            </a:endParaRPr>
          </a:p>
          <a:p>
            <a:pPr algn="just"/>
            <a:r>
              <a:rPr lang="sl-SI" sz="2000" b="1" dirty="0">
                <a:latin typeface="Comic Sans MS" panose="030F0702030302020204" pitchFamily="66" charset="0"/>
              </a:rPr>
              <a:t>2. Gradbeni zakon + Tehnične smernice TSG-1-001: Požarna varnost v stavbah</a:t>
            </a:r>
          </a:p>
          <a:p>
            <a:pPr algn="just"/>
            <a:endParaRPr lang="sl-SI" sz="2000" b="1" dirty="0">
              <a:latin typeface="Comic Sans MS" panose="030F0702030302020204" pitchFamily="66" charset="0"/>
            </a:endParaRPr>
          </a:p>
          <a:p>
            <a:pPr algn="just"/>
            <a:r>
              <a:rPr lang="sl-SI" sz="2000" b="1" dirty="0">
                <a:latin typeface="Comic Sans MS" panose="030F0702030302020204" pitchFamily="66" charset="0"/>
              </a:rPr>
              <a:t>3. Pravilnik o Požarnem redu, (Ur.l. RS, št. </a:t>
            </a:r>
            <a:r>
              <a:rPr lang="sl-SI" sz="2000" b="1" u="sng" dirty="0">
                <a:latin typeface="Comic Sans MS" panose="030F0702030302020204" pitchFamily="66" charset="0"/>
                <a:hlinkClick r:id="rId8" action="ppaction://hlinkfile"/>
              </a:rPr>
              <a:t>52/2007</a:t>
            </a:r>
            <a:r>
              <a:rPr lang="sl-SI" sz="2000" b="1" dirty="0">
                <a:latin typeface="Comic Sans MS" panose="030F0702030302020204" pitchFamily="66" charset="0"/>
              </a:rPr>
              <a:t>, 34/2011, 101/11).</a:t>
            </a:r>
          </a:p>
          <a:p>
            <a:pPr algn="just"/>
            <a:endParaRPr lang="sl-SI" sz="2000" b="1" dirty="0">
              <a:latin typeface="Comic Sans MS" panose="030F0702030302020204" pitchFamily="66" charset="0"/>
            </a:endParaRPr>
          </a:p>
          <a:p>
            <a:pPr algn="just">
              <a:tabLst>
                <a:tab pos="542925" algn="l"/>
              </a:tabLst>
            </a:pPr>
            <a:r>
              <a:rPr lang="sl-SI" sz="2000" b="1" dirty="0">
                <a:latin typeface="Comic Sans MS" panose="030F0702030302020204" pitchFamily="66" charset="0"/>
              </a:rPr>
              <a:t>4. Pravilnik o pregledovanju in preizkušanju vgrajenih sistemov aktivne požarne zaščite (Ur.l. RS, št. 45/2007).</a:t>
            </a:r>
          </a:p>
          <a:p>
            <a:pPr algn="just">
              <a:tabLst>
                <a:tab pos="542925" algn="l"/>
              </a:tabLst>
            </a:pPr>
            <a:endParaRPr lang="sl-SI" sz="2000" b="1" dirty="0">
              <a:latin typeface="Comic Sans MS" panose="030F0702030302020204" pitchFamily="66" charset="0"/>
            </a:endParaRPr>
          </a:p>
          <a:p>
            <a:pPr algn="just"/>
            <a:r>
              <a:rPr lang="sl-SI" sz="2000" b="1" dirty="0">
                <a:latin typeface="Comic Sans MS" panose="030F0702030302020204" pitchFamily="66" charset="0"/>
              </a:rPr>
              <a:t>5. Pravilnik o minimalnih tehničnih in drugih pogojih za vzdrževanje ročnih in prevoznih gasilnih aparatov ( Ur. l. RS št. </a:t>
            </a:r>
            <a:r>
              <a:rPr lang="sl-SI" sz="2000" b="1" u="sng" dirty="0">
                <a:latin typeface="Comic Sans MS" panose="030F0702030302020204" pitchFamily="66" charset="0"/>
                <a:hlinkClick r:id="rId9" action="ppaction://hlinkfile"/>
              </a:rPr>
              <a:t>108/2004</a:t>
            </a:r>
            <a:r>
              <a:rPr lang="sl-SI" sz="2000" b="1" dirty="0">
                <a:latin typeface="Comic Sans MS" panose="030F0702030302020204" pitchFamily="66" charset="0"/>
              </a:rPr>
              <a:t>, </a:t>
            </a:r>
            <a:r>
              <a:rPr lang="sl-SI" sz="2000" b="1" u="sng" dirty="0">
                <a:latin typeface="Comic Sans MS" panose="030F0702030302020204" pitchFamily="66" charset="0"/>
                <a:hlinkClick r:id="rId10" action="ppaction://hlinkfile"/>
              </a:rPr>
              <a:t>116/2007</a:t>
            </a:r>
            <a:r>
              <a:rPr lang="sl-SI" sz="2000" b="1" dirty="0">
                <a:latin typeface="Comic Sans MS" panose="030F0702030302020204" pitchFamily="66" charset="0"/>
              </a:rPr>
              <a:t>, </a:t>
            </a:r>
            <a:r>
              <a:rPr lang="sl-SI" sz="2000" b="1" u="sng" dirty="0">
                <a:latin typeface="Comic Sans MS" panose="030F0702030302020204" pitchFamily="66" charset="0"/>
                <a:hlinkClick r:id="rId11" action="ppaction://hlinkfile"/>
              </a:rPr>
              <a:t>102/2009</a:t>
            </a:r>
            <a:r>
              <a:rPr lang="sl-SI" sz="2000" b="1" dirty="0">
                <a:latin typeface="Comic Sans MS" panose="030F0702030302020204" pitchFamily="66" charset="0"/>
              </a:rPr>
              <a:t>).</a:t>
            </a:r>
          </a:p>
          <a:p>
            <a:pPr algn="just"/>
            <a:endParaRPr lang="sl-SI" sz="2000" b="1" dirty="0">
              <a:latin typeface="Comic Sans MS" panose="030F0702030302020204" pitchFamily="66" charset="0"/>
            </a:endParaRPr>
          </a:p>
          <a:p>
            <a:pPr algn="just"/>
            <a:r>
              <a:rPr lang="sl-SI" sz="2000" b="1" dirty="0">
                <a:latin typeface="Comic Sans MS" panose="030F0702030302020204" pitchFamily="66" charset="0"/>
              </a:rPr>
              <a:t>6. </a:t>
            </a:r>
            <a:r>
              <a:rPr lang="sl-SI" sz="2000" b="1" u="sng" dirty="0">
                <a:latin typeface="Comic Sans MS" panose="030F0702030302020204" pitchFamily="66" charset="0"/>
                <a:hlinkClick r:id="rId12" action="ppaction://hlinkfile"/>
              </a:rPr>
              <a:t>Pravilnik o izbiri in namestitvi gasilnih aparatov</a:t>
            </a:r>
            <a:r>
              <a:rPr lang="sl-SI" sz="2000" b="1" dirty="0">
                <a:latin typeface="Comic Sans MS" panose="030F0702030302020204" pitchFamily="66" charset="0"/>
              </a:rPr>
              <a:t> (Ur.l. RS, št. </a:t>
            </a:r>
            <a:r>
              <a:rPr lang="sl-SI" sz="2000" b="1" u="sng" dirty="0">
                <a:latin typeface="Comic Sans MS" panose="030F0702030302020204" pitchFamily="66" charset="0"/>
                <a:hlinkClick r:id="rId13" action="ppaction://hlinkfile"/>
              </a:rPr>
              <a:t>67/2005</a:t>
            </a:r>
            <a:r>
              <a:rPr lang="sl-SI" sz="2000" b="1" dirty="0">
                <a:latin typeface="Comic Sans MS" panose="030F0702030302020204" pitchFamily="66" charset="0"/>
              </a:rPr>
              <a:t>).</a:t>
            </a:r>
            <a:endParaRPr lang="sl-SI" sz="2000" b="1" u="sng" dirty="0">
              <a:latin typeface="Comic Sans MS" panose="030F0702030302020204" pitchFamily="66" charset="0"/>
              <a:hlinkClick r:id="rId14" action="ppaction://hlinkfile"/>
            </a:endParaRPr>
          </a:p>
        </p:txBody>
      </p:sp>
      <p:sp>
        <p:nvSpPr>
          <p:cNvPr id="3" name="Pravokotnik 2">
            <a:extLst>
              <a:ext uri="{FF2B5EF4-FFF2-40B4-BE49-F238E27FC236}">
                <a16:creationId xmlns:a16="http://schemas.microsoft.com/office/drawing/2014/main" id="{543426C9-883E-C947-BA6E-A2C00D9CB5B2}"/>
              </a:ext>
            </a:extLst>
          </p:cNvPr>
          <p:cNvSpPr/>
          <p:nvPr/>
        </p:nvSpPr>
        <p:spPr>
          <a:xfrm>
            <a:off x="95251" y="15007"/>
            <a:ext cx="884837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sl-SI" sz="2000" b="1" dirty="0">
                <a:latin typeface="Comic Sans MS" panose="030F0702030302020204" pitchFamily="66" charset="0"/>
              </a:rPr>
              <a:t>Zakonodaja s področja varstva pred požarom </a:t>
            </a:r>
            <a:endParaRPr lang="sl-SI" sz="2000" dirty="0"/>
          </a:p>
        </p:txBody>
      </p:sp>
    </p:spTree>
    <p:extLst>
      <p:ext uri="{BB962C8B-B14F-4D97-AF65-F5344CB8AC3E}">
        <p14:creationId xmlns:p14="http://schemas.microsoft.com/office/powerpoint/2010/main" val="99672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95251" y="435729"/>
            <a:ext cx="8848377" cy="6124754"/>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endParaRPr lang="sl-SI" sz="1000" b="1" dirty="0">
              <a:latin typeface="Comic Sans MS" panose="030F0702030302020204" pitchFamily="66" charset="0"/>
            </a:endParaRPr>
          </a:p>
          <a:p>
            <a:pPr algn="just"/>
            <a:r>
              <a:rPr lang="sl-SI" b="1" dirty="0">
                <a:latin typeface="Comic Sans MS" panose="030F0702030302020204" pitchFamily="66" charset="0"/>
              </a:rPr>
              <a:t>6. </a:t>
            </a:r>
            <a:r>
              <a:rPr lang="sl-SI" b="1" u="sng" dirty="0">
                <a:latin typeface="Comic Sans MS" panose="030F0702030302020204" pitchFamily="66" charset="0"/>
                <a:hlinkClick r:id="rId3" action="ppaction://hlinkfile"/>
              </a:rPr>
              <a:t>Pravilnik</a:t>
            </a:r>
            <a:r>
              <a:rPr lang="sl-SI" b="1" dirty="0">
                <a:latin typeface="Comic Sans MS" panose="030F0702030302020204" pitchFamily="66" charset="0"/>
              </a:rPr>
              <a:t> o pregledovanju in preizkušanju opreme pod tlakom (Ur.l. RS,</a:t>
            </a:r>
          </a:p>
          <a:p>
            <a:pPr algn="just"/>
            <a:r>
              <a:rPr lang="sl-SI" b="1" dirty="0">
                <a:latin typeface="Comic Sans MS" panose="030F0702030302020204" pitchFamily="66" charset="0"/>
              </a:rPr>
              <a:t>   št. </a:t>
            </a:r>
            <a:r>
              <a:rPr lang="sl-SI" b="1" u="sng" dirty="0">
                <a:latin typeface="Comic Sans MS" panose="030F0702030302020204" pitchFamily="66" charset="0"/>
                <a:hlinkClick r:id="rId4" action="ppaction://hlinkfile"/>
              </a:rPr>
              <a:t>45/2004</a:t>
            </a:r>
            <a:r>
              <a:rPr lang="sl-SI" b="1" dirty="0">
                <a:latin typeface="Comic Sans MS" panose="030F0702030302020204" pitchFamily="66" charset="0"/>
              </a:rPr>
              <a:t>, </a:t>
            </a:r>
            <a:r>
              <a:rPr lang="sl-SI" b="1" u="sng" dirty="0">
                <a:latin typeface="Comic Sans MS" panose="030F0702030302020204" pitchFamily="66" charset="0"/>
                <a:hlinkClick r:id="rId5" action="ppaction://hlinkfile"/>
              </a:rPr>
              <a:t>92/2008</a:t>
            </a:r>
            <a:r>
              <a:rPr lang="sl-SI" b="1" dirty="0">
                <a:latin typeface="Comic Sans MS" panose="030F0702030302020204" pitchFamily="66" charset="0"/>
              </a:rPr>
              <a:t>).</a:t>
            </a:r>
          </a:p>
          <a:p>
            <a:pPr algn="just"/>
            <a:endParaRPr lang="sl-SI" sz="1000" b="1" dirty="0">
              <a:latin typeface="Comic Sans MS" panose="030F0702030302020204" pitchFamily="66" charset="0"/>
            </a:endParaRPr>
          </a:p>
          <a:p>
            <a:pPr algn="just"/>
            <a:r>
              <a:rPr lang="sl-SI" b="1" dirty="0">
                <a:latin typeface="Comic Sans MS" panose="030F0702030302020204" pitchFamily="66" charset="0"/>
              </a:rPr>
              <a:t>7. Pravilnik o preizkušanju hidrantnih omrežij, ( Ur. list RS št. 22/95,</a:t>
            </a:r>
          </a:p>
          <a:p>
            <a:pPr algn="just"/>
            <a:r>
              <a:rPr lang="sl-SI" b="1" dirty="0">
                <a:latin typeface="Comic Sans MS" panose="030F0702030302020204" pitchFamily="66" charset="0"/>
              </a:rPr>
              <a:t>   </a:t>
            </a:r>
            <a:r>
              <a:rPr lang="sl-SI" b="1" u="sng" dirty="0">
                <a:latin typeface="Comic Sans MS" panose="030F0702030302020204" pitchFamily="66" charset="0"/>
                <a:hlinkClick r:id="rId6" action="ppaction://hlinkfile"/>
              </a:rPr>
              <a:t>102/2009</a:t>
            </a:r>
            <a:r>
              <a:rPr lang="sl-SI" b="1" dirty="0">
                <a:latin typeface="Comic Sans MS" panose="030F0702030302020204" pitchFamily="66" charset="0"/>
              </a:rPr>
              <a:t>).</a:t>
            </a:r>
          </a:p>
          <a:p>
            <a:pPr algn="just"/>
            <a:endParaRPr lang="sl-SI" sz="1000" b="1" dirty="0">
              <a:latin typeface="Comic Sans MS" panose="030F0702030302020204" pitchFamily="66" charset="0"/>
            </a:endParaRPr>
          </a:p>
          <a:p>
            <a:pPr algn="just"/>
            <a:r>
              <a:rPr lang="sl-SI" b="1" dirty="0">
                <a:latin typeface="Comic Sans MS" panose="030F0702030302020204" pitchFamily="66" charset="0"/>
              </a:rPr>
              <a:t>8. </a:t>
            </a:r>
            <a:r>
              <a:rPr lang="sl-SI" b="1" u="sng" dirty="0">
                <a:latin typeface="Comic Sans MS" panose="030F0702030302020204" pitchFamily="66" charset="0"/>
                <a:hlinkClick r:id="rId7" action="ppaction://hlinkfile"/>
              </a:rPr>
              <a:t>Pravilnik o usposabljanju in pooblastilih za izvajanje ukrepov varstva</a:t>
            </a:r>
            <a:endParaRPr lang="sl-SI" b="1" u="sng" dirty="0">
              <a:latin typeface="Comic Sans MS" panose="030F0702030302020204" pitchFamily="66" charset="0"/>
            </a:endParaRPr>
          </a:p>
          <a:p>
            <a:pPr indent="361950" algn="just"/>
            <a:r>
              <a:rPr lang="sl-SI" b="1" u="sng" dirty="0">
                <a:latin typeface="Comic Sans MS" panose="030F0702030302020204" pitchFamily="66" charset="0"/>
                <a:hlinkClick r:id="rId7" action="ppaction://hlinkfile"/>
              </a:rPr>
              <a:t>požarom</a:t>
            </a:r>
            <a:r>
              <a:rPr lang="sl-SI" b="1" dirty="0">
                <a:latin typeface="Comic Sans MS" panose="030F0702030302020204" pitchFamily="66" charset="0"/>
              </a:rPr>
              <a:t>, (Ur.l. RS, št. </a:t>
            </a:r>
            <a:r>
              <a:rPr lang="sl-SI" b="1" u="sng" dirty="0">
                <a:latin typeface="Comic Sans MS" panose="030F0702030302020204" pitchFamily="66" charset="0"/>
                <a:hlinkClick r:id="rId8" action="ppaction://hlinkfile"/>
              </a:rPr>
              <a:t>32/2011</a:t>
            </a:r>
            <a:r>
              <a:rPr lang="sl-SI" b="1" dirty="0">
                <a:latin typeface="Comic Sans MS" panose="030F0702030302020204" pitchFamily="66" charset="0"/>
              </a:rPr>
              <a:t>, </a:t>
            </a:r>
            <a:r>
              <a:rPr lang="sl-SI" b="1" u="sng" dirty="0">
                <a:latin typeface="Comic Sans MS" panose="030F0702030302020204" pitchFamily="66" charset="0"/>
                <a:hlinkClick r:id="rId9" action="ppaction://hlinkfile"/>
              </a:rPr>
              <a:t>61/2011</a:t>
            </a:r>
            <a:r>
              <a:rPr lang="sl-SI" b="1" dirty="0">
                <a:latin typeface="Comic Sans MS" panose="030F0702030302020204" pitchFamily="66" charset="0"/>
              </a:rPr>
              <a:t>).</a:t>
            </a:r>
          </a:p>
          <a:p>
            <a:pPr indent="361950" algn="just"/>
            <a:endParaRPr lang="sl-SI" sz="1000" b="1" dirty="0">
              <a:latin typeface="Comic Sans MS" panose="030F0702030302020204" pitchFamily="66" charset="0"/>
            </a:endParaRPr>
          </a:p>
          <a:p>
            <a:pPr algn="just"/>
            <a:r>
              <a:rPr lang="sl-SI" b="1" dirty="0">
                <a:latin typeface="Comic Sans MS" panose="030F0702030302020204" pitchFamily="66" charset="0"/>
              </a:rPr>
              <a:t>9. Pravilnik o študiji požarne varnosti (Ur.l. RS, št. </a:t>
            </a:r>
            <a:r>
              <a:rPr lang="sl-SI" b="1" u="sng" dirty="0">
                <a:latin typeface="Comic Sans MS" panose="030F0702030302020204" pitchFamily="66" charset="0"/>
                <a:hlinkClick r:id="rId10" action="ppaction://hlinkfile"/>
              </a:rPr>
              <a:t>28/2005</a:t>
            </a:r>
            <a:r>
              <a:rPr lang="sl-SI" b="1" dirty="0">
                <a:latin typeface="Comic Sans MS" panose="030F0702030302020204" pitchFamily="66" charset="0"/>
              </a:rPr>
              <a:t>).</a:t>
            </a:r>
          </a:p>
          <a:p>
            <a:pPr algn="just"/>
            <a:endParaRPr lang="sl-SI" sz="1000" b="1" dirty="0">
              <a:latin typeface="Comic Sans MS" panose="030F0702030302020204" pitchFamily="66" charset="0"/>
            </a:endParaRPr>
          </a:p>
          <a:p>
            <a:pPr algn="just"/>
            <a:r>
              <a:rPr lang="sl-SI" b="1" dirty="0">
                <a:latin typeface="Comic Sans MS" panose="030F0702030302020204" pitchFamily="66" charset="0"/>
              </a:rPr>
              <a:t>10. </a:t>
            </a:r>
            <a:r>
              <a:rPr lang="sl-SI" b="1" u="sng" dirty="0">
                <a:latin typeface="Comic Sans MS" panose="030F0702030302020204" pitchFamily="66" charset="0"/>
                <a:hlinkClick r:id="rId11" action="ppaction://hlinkfile"/>
              </a:rPr>
              <a:t>Pravilnik o grafičnih znakih za izdelavo prilog študij požarne varnosti in</a:t>
            </a:r>
            <a:r>
              <a:rPr lang="sl-SI" b="1" u="sng" dirty="0">
                <a:latin typeface="Comic Sans MS" panose="030F0702030302020204" pitchFamily="66" charset="0"/>
              </a:rPr>
              <a:t> </a:t>
            </a:r>
            <a:r>
              <a:rPr lang="sl-SI" b="1" u="sng" dirty="0">
                <a:latin typeface="Comic Sans MS" panose="030F0702030302020204" pitchFamily="66" charset="0"/>
                <a:hlinkClick r:id="rId11" action="ppaction://hlinkfile"/>
              </a:rPr>
              <a:t>požarnih redov</a:t>
            </a:r>
            <a:r>
              <a:rPr lang="sl-SI" b="1" u="sng" dirty="0">
                <a:latin typeface="Comic Sans MS" panose="030F0702030302020204" pitchFamily="66" charset="0"/>
              </a:rPr>
              <a:t> </a:t>
            </a:r>
            <a:r>
              <a:rPr lang="sl-SI" b="1" dirty="0">
                <a:latin typeface="Comic Sans MS" panose="030F0702030302020204" pitchFamily="66" charset="0"/>
              </a:rPr>
              <a:t>(Ur.l. RS, št. </a:t>
            </a:r>
            <a:r>
              <a:rPr lang="sl-SI" b="1" u="sng" dirty="0">
                <a:latin typeface="Comic Sans MS" panose="030F0702030302020204" pitchFamily="66" charset="0"/>
                <a:hlinkClick r:id="rId12" action="ppaction://hlinkfile"/>
              </a:rPr>
              <a:t>138/2004</a:t>
            </a:r>
            <a:r>
              <a:rPr lang="sl-SI" b="1" dirty="0">
                <a:latin typeface="Comic Sans MS" panose="030F0702030302020204" pitchFamily="66" charset="0"/>
              </a:rPr>
              <a:t>).</a:t>
            </a:r>
          </a:p>
          <a:p>
            <a:pPr algn="just"/>
            <a:endParaRPr lang="sl-SI" b="1" u="sng" dirty="0">
              <a:latin typeface="Comic Sans MS" panose="030F0702030302020204" pitchFamily="66" charset="0"/>
              <a:hlinkClick r:id="rId11" action="ppaction://hlinkfile"/>
            </a:endParaRPr>
          </a:p>
          <a:p>
            <a:pPr algn="just"/>
            <a:r>
              <a:rPr lang="sl-SI" b="1" dirty="0">
                <a:latin typeface="Comic Sans MS" panose="030F0702030302020204" pitchFamily="66" charset="0"/>
              </a:rPr>
              <a:t>11. </a:t>
            </a:r>
            <a:r>
              <a:rPr lang="sl-SI" b="1" dirty="0">
                <a:solidFill>
                  <a:srgbClr val="0000FF"/>
                </a:solidFill>
                <a:latin typeface="Comic Sans MS" panose="030F0702030302020204" pitchFamily="66" charset="0"/>
              </a:rPr>
              <a:t>Pravilnik o sistemih aktivne požarne zaščite (2019, 2022 dopolnitve).</a:t>
            </a:r>
          </a:p>
          <a:p>
            <a:pPr algn="just"/>
            <a:endParaRPr lang="sl-SI" b="1" dirty="0">
              <a:latin typeface="Comic Sans MS" panose="030F0702030302020204" pitchFamily="66" charset="0"/>
            </a:endParaRPr>
          </a:p>
          <a:p>
            <a:pPr algn="just"/>
            <a:r>
              <a:rPr lang="sl-SI" b="1" dirty="0">
                <a:solidFill>
                  <a:srgbClr val="0000FF"/>
                </a:solidFill>
                <a:latin typeface="Comic Sans MS" panose="030F0702030302020204" pitchFamily="66" charset="0"/>
              </a:rPr>
              <a:t>12. Standardi SIST DIN / EN (neobvezni, a zelo uporabni v praksi):</a:t>
            </a:r>
          </a:p>
          <a:p>
            <a:pPr algn="just"/>
            <a:endParaRPr lang="sl-SI" b="1" dirty="0">
              <a:latin typeface="Comic Sans MS" panose="030F0702030302020204" pitchFamily="66" charset="0"/>
            </a:endParaRPr>
          </a:p>
          <a:p>
            <a:pPr algn="just"/>
            <a:r>
              <a:rPr lang="sl-SI" b="1" dirty="0">
                <a:solidFill>
                  <a:srgbClr val="00A844"/>
                </a:solidFill>
                <a:latin typeface="Comic Sans MS" panose="030F0702030302020204" pitchFamily="66" charset="0"/>
              </a:rPr>
              <a:t>EN 671 – hidranti,</a:t>
            </a:r>
          </a:p>
          <a:p>
            <a:pPr algn="just"/>
            <a:r>
              <a:rPr lang="sl-SI" b="1" dirty="0">
                <a:solidFill>
                  <a:srgbClr val="00A844"/>
                </a:solidFill>
                <a:latin typeface="Comic Sans MS" panose="030F0702030302020204" pitchFamily="66" charset="0"/>
              </a:rPr>
              <a:t>EN 3 – gasilniki,</a:t>
            </a:r>
          </a:p>
          <a:p>
            <a:pPr algn="just"/>
            <a:r>
              <a:rPr lang="sl-SI" b="1" dirty="0">
                <a:solidFill>
                  <a:srgbClr val="00A844"/>
                </a:solidFill>
                <a:latin typeface="Comic Sans MS" panose="030F0702030302020204" pitchFamily="66" charset="0"/>
              </a:rPr>
              <a:t>EN 12845 – </a:t>
            </a:r>
            <a:r>
              <a:rPr lang="sl-SI" b="1" dirty="0" err="1">
                <a:solidFill>
                  <a:srgbClr val="00A844"/>
                </a:solidFill>
                <a:latin typeface="Comic Sans MS" panose="030F0702030302020204" pitchFamily="66" charset="0"/>
              </a:rPr>
              <a:t>sprinkler</a:t>
            </a:r>
            <a:r>
              <a:rPr lang="sl-SI" b="1" dirty="0">
                <a:solidFill>
                  <a:srgbClr val="00A844"/>
                </a:solidFill>
                <a:latin typeface="Comic Sans MS" panose="030F0702030302020204" pitchFamily="66" charset="0"/>
              </a:rPr>
              <a:t> sistemi,</a:t>
            </a:r>
          </a:p>
          <a:p>
            <a:pPr algn="just"/>
            <a:r>
              <a:rPr lang="sl-SI" b="1" dirty="0">
                <a:solidFill>
                  <a:srgbClr val="00A844"/>
                </a:solidFill>
                <a:latin typeface="Comic Sans MS" panose="030F0702030302020204" pitchFamily="66" charset="0"/>
              </a:rPr>
              <a:t>EN 54 – javljalniki.</a:t>
            </a:r>
          </a:p>
          <a:p>
            <a:pPr algn="just"/>
            <a:endParaRPr lang="sl-SI" b="1" u="sng" dirty="0">
              <a:latin typeface="Comic Sans MS" panose="030F0702030302020204" pitchFamily="66" charset="0"/>
              <a:hlinkClick r:id="rId11" action="ppaction://hlinkfile"/>
            </a:endParaRPr>
          </a:p>
        </p:txBody>
      </p:sp>
      <p:sp>
        <p:nvSpPr>
          <p:cNvPr id="3" name="Pravokotnik 2"/>
          <p:cNvSpPr/>
          <p:nvPr/>
        </p:nvSpPr>
        <p:spPr>
          <a:xfrm>
            <a:off x="95251" y="15007"/>
            <a:ext cx="884837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sl-SI" sz="2000" b="1" dirty="0">
                <a:latin typeface="Comic Sans MS" panose="030F0702030302020204" pitchFamily="66" charset="0"/>
              </a:rPr>
              <a:t>Zakonodaja s področja varstva pred požarom </a:t>
            </a:r>
            <a:endParaRPr lang="sl-SI" sz="2000" dirty="0"/>
          </a:p>
        </p:txBody>
      </p:sp>
    </p:spTree>
    <p:extLst>
      <p:ext uri="{BB962C8B-B14F-4D97-AF65-F5344CB8AC3E}">
        <p14:creationId xmlns:p14="http://schemas.microsoft.com/office/powerpoint/2010/main" val="3296933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body" idx="4294967295"/>
          </p:nvPr>
        </p:nvSpPr>
        <p:spPr>
          <a:xfrm>
            <a:off x="197644" y="188912"/>
            <a:ext cx="8748712" cy="6480175"/>
          </a:xfrm>
          <a:solidFill>
            <a:srgbClr val="FFFFCC"/>
          </a:solidFill>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457200" lvl="1" indent="0" algn="ctr">
              <a:lnSpc>
                <a:spcPct val="90000"/>
              </a:lnSpc>
              <a:buNone/>
            </a:pPr>
            <a:r>
              <a:rPr lang="sl-SI" altLang="zh-CN" b="1" dirty="0">
                <a:solidFill>
                  <a:srgbClr val="008000"/>
                </a:solidFill>
                <a:latin typeface="Comic Sans MS" pitchFamily="66" charset="0"/>
              </a:rPr>
              <a:t>OSNOVE GORENJA</a:t>
            </a:r>
          </a:p>
          <a:p>
            <a:pPr marL="457200" lvl="1" indent="0">
              <a:lnSpc>
                <a:spcPct val="90000"/>
              </a:lnSpc>
              <a:buNone/>
            </a:pPr>
            <a:endParaRPr lang="sl-SI" altLang="zh-CN" sz="2000" b="1" dirty="0">
              <a:latin typeface="Comic Sans MS" pitchFamily="66" charset="0"/>
            </a:endParaRPr>
          </a:p>
          <a:p>
            <a:pPr marL="85725" lvl="1" indent="0" algn="just">
              <a:lnSpc>
                <a:spcPct val="90000"/>
              </a:lnSpc>
              <a:buNone/>
            </a:pPr>
            <a:r>
              <a:rPr lang="sl-SI" altLang="zh-CN" sz="2400" b="1" dirty="0">
                <a:solidFill>
                  <a:srgbClr val="0000FF"/>
                </a:solidFill>
                <a:latin typeface="Comic Sans MS" pitchFamily="66" charset="0"/>
              </a:rPr>
              <a:t>Gorenje je eksotermna kemijska reakcija med gorljivo snovjo in oksidacijskim sredstvom, večinoma kisikom iz zraka. </a:t>
            </a:r>
          </a:p>
          <a:p>
            <a:pPr marL="609600" indent="-609600">
              <a:lnSpc>
                <a:spcPct val="90000"/>
              </a:lnSpc>
            </a:pPr>
            <a:endParaRPr lang="sl-SI" altLang="zh-CN" sz="2000" b="1" dirty="0">
              <a:latin typeface="Comic Sans MS" pitchFamily="66" charset="0"/>
            </a:endParaRPr>
          </a:p>
          <a:p>
            <a:pPr marL="1371600" lvl="2" indent="-457200">
              <a:lnSpc>
                <a:spcPct val="90000"/>
              </a:lnSpc>
            </a:pPr>
            <a:endParaRPr lang="sl-SI" altLang="zh-CN" sz="2000" b="1" dirty="0">
              <a:latin typeface="Comic Sans MS" pitchFamily="66" charset="0"/>
            </a:endParaRPr>
          </a:p>
          <a:p>
            <a:pPr marL="914400" lvl="2" indent="0">
              <a:lnSpc>
                <a:spcPct val="90000"/>
              </a:lnSpc>
              <a:buNone/>
            </a:pPr>
            <a:endParaRPr lang="sl-SI" altLang="zh-CN" sz="2000" b="1" dirty="0">
              <a:latin typeface="Comic Sans MS" pitchFamily="66" charset="0"/>
            </a:endParaRPr>
          </a:p>
          <a:p>
            <a:pPr marL="914400" lvl="2" indent="0">
              <a:lnSpc>
                <a:spcPct val="90000"/>
              </a:lnSpc>
              <a:buNone/>
            </a:pPr>
            <a:endParaRPr lang="sl-SI" altLang="zh-CN" sz="2000" b="1" dirty="0">
              <a:latin typeface="Comic Sans MS" pitchFamily="66" charset="0"/>
            </a:endParaRPr>
          </a:p>
          <a:p>
            <a:pPr marL="914400" lvl="2" indent="0">
              <a:lnSpc>
                <a:spcPct val="90000"/>
              </a:lnSpc>
              <a:buNone/>
            </a:pPr>
            <a:endParaRPr lang="sl-SI" altLang="zh-CN" sz="2000" b="1" dirty="0">
              <a:latin typeface="Comic Sans MS" pitchFamily="66" charset="0"/>
            </a:endParaRPr>
          </a:p>
          <a:p>
            <a:pPr marL="914400" lvl="2" indent="-828675">
              <a:lnSpc>
                <a:spcPct val="90000"/>
              </a:lnSpc>
              <a:buNone/>
            </a:pPr>
            <a:endParaRPr lang="sl-SI" altLang="zh-CN" sz="2000" b="1" dirty="0">
              <a:latin typeface="Comic Sans MS" pitchFamily="66" charset="0"/>
            </a:endParaRPr>
          </a:p>
          <a:p>
            <a:pPr marL="914400" lvl="2" indent="-828675">
              <a:lnSpc>
                <a:spcPct val="90000"/>
              </a:lnSpc>
              <a:buNone/>
            </a:pPr>
            <a:endParaRPr lang="sl-SI" altLang="zh-CN" sz="2000" b="1" dirty="0">
              <a:latin typeface="Comic Sans MS" pitchFamily="66" charset="0"/>
            </a:endParaRPr>
          </a:p>
          <a:p>
            <a:pPr marL="914400" lvl="2" indent="-828675">
              <a:lnSpc>
                <a:spcPct val="90000"/>
              </a:lnSpc>
              <a:buNone/>
            </a:pPr>
            <a:endParaRPr lang="sl-SI" altLang="zh-CN" sz="2000" b="1" dirty="0">
              <a:latin typeface="Comic Sans MS" pitchFamily="66" charset="0"/>
            </a:endParaRPr>
          </a:p>
          <a:p>
            <a:pPr marL="914400" lvl="2" indent="-828675">
              <a:lnSpc>
                <a:spcPct val="90000"/>
              </a:lnSpc>
              <a:buNone/>
            </a:pPr>
            <a:r>
              <a:rPr lang="sl-SI" altLang="zh-CN" b="1" dirty="0">
                <a:solidFill>
                  <a:srgbClr val="008000"/>
                </a:solidFill>
                <a:latin typeface="Comic Sans MS" pitchFamily="66" charset="0"/>
              </a:rPr>
              <a:t>Trikotnik gorenja </a:t>
            </a:r>
          </a:p>
          <a:p>
            <a:pPr marL="914400" lvl="2" indent="0">
              <a:lnSpc>
                <a:spcPct val="90000"/>
              </a:lnSpc>
              <a:buNone/>
            </a:pPr>
            <a:endParaRPr lang="sl-SI" altLang="zh-CN" sz="2000" b="1" dirty="0">
              <a:latin typeface="Comic Sans MS" pitchFamily="66" charset="0"/>
            </a:endParaRPr>
          </a:p>
          <a:p>
            <a:pPr marL="85725" lvl="2" indent="0">
              <a:lnSpc>
                <a:spcPct val="90000"/>
              </a:lnSpc>
              <a:buNone/>
            </a:pPr>
            <a:r>
              <a:rPr lang="sl-SI" altLang="zh-CN" b="1" dirty="0">
                <a:solidFill>
                  <a:srgbClr val="0000FF"/>
                </a:solidFill>
                <a:latin typeface="Comic Sans MS" panose="030F0702030302020204" pitchFamily="66" charset="0"/>
              </a:rPr>
              <a:t>Gorivo, kisik (iz zraka) in toplota </a:t>
            </a:r>
          </a:p>
          <a:p>
            <a:pPr marL="85725" lvl="2" indent="0">
              <a:lnSpc>
                <a:spcPct val="90000"/>
              </a:lnSpc>
              <a:buNone/>
            </a:pPr>
            <a:r>
              <a:rPr lang="sl-SI" altLang="zh-CN" b="1" dirty="0">
                <a:solidFill>
                  <a:srgbClr val="0000FF"/>
                </a:solidFill>
                <a:latin typeface="Comic Sans MS" panose="030F0702030302020204" pitchFamily="66" charset="0"/>
              </a:rPr>
              <a:t>so trije bistveni elementi gorenja </a:t>
            </a:r>
          </a:p>
          <a:p>
            <a:pPr marL="85725" lvl="2" indent="0">
              <a:lnSpc>
                <a:spcPct val="90000"/>
              </a:lnSpc>
              <a:buNone/>
            </a:pPr>
            <a:r>
              <a:rPr lang="sl-SI" altLang="zh-CN" b="1" dirty="0">
                <a:solidFill>
                  <a:srgbClr val="0000FF"/>
                </a:solidFill>
                <a:latin typeface="Comic Sans MS" panose="030F0702030302020204" pitchFamily="66" charset="0"/>
              </a:rPr>
              <a:t>in tvorijo trikotnik gorenja ali </a:t>
            </a:r>
          </a:p>
          <a:p>
            <a:pPr marL="85725" lvl="2" indent="0">
              <a:lnSpc>
                <a:spcPct val="90000"/>
              </a:lnSpc>
              <a:buNone/>
            </a:pPr>
            <a:r>
              <a:rPr lang="sl-SI" altLang="zh-CN" b="1" dirty="0">
                <a:solidFill>
                  <a:srgbClr val="0000FF"/>
                </a:solidFill>
                <a:latin typeface="Comic Sans MS" panose="030F0702030302020204" pitchFamily="66" charset="0"/>
              </a:rPr>
              <a:t>požarni trikotnik. </a:t>
            </a:r>
          </a:p>
          <a:p>
            <a:pPr marL="914400" lvl="2" indent="0">
              <a:lnSpc>
                <a:spcPct val="90000"/>
              </a:lnSpc>
              <a:buNone/>
            </a:pPr>
            <a:endParaRPr lang="sl-SI" altLang="zh-CN" sz="2000" b="1" dirty="0">
              <a:latin typeface="Comic Sans MS" pitchFamily="66"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700808"/>
            <a:ext cx="6122418" cy="259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320" y="4149080"/>
            <a:ext cx="3336220" cy="240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9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body" idx="4294967295"/>
          </p:nvPr>
        </p:nvSpPr>
        <p:spPr>
          <a:xfrm>
            <a:off x="197644" y="188912"/>
            <a:ext cx="8748712" cy="6480175"/>
          </a:xfrm>
          <a:solidFill>
            <a:srgbClr val="FFFFCC"/>
          </a:soli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1828800" lvl="4" indent="0">
              <a:buNone/>
            </a:pPr>
            <a:r>
              <a:rPr lang="sl-SI" altLang="zh-CN" sz="2800" b="1" dirty="0">
                <a:solidFill>
                  <a:srgbClr val="0000FF"/>
                </a:solidFill>
                <a:latin typeface="Comic Sans MS" panose="030F0702030302020204" pitchFamily="66" charset="0"/>
              </a:rPr>
              <a:t>Produkti gorenja </a:t>
            </a:r>
          </a:p>
          <a:p>
            <a:pPr marL="1828800" lvl="4" indent="0">
              <a:buNone/>
            </a:pPr>
            <a:endParaRPr lang="sl-SI" altLang="zh-CN" sz="2800" b="1" dirty="0">
              <a:latin typeface="Comic Sans MS" panose="030F0702030302020204" pitchFamily="66" charset="0"/>
            </a:endParaRPr>
          </a:p>
          <a:p>
            <a:pPr marL="0" indent="0">
              <a:buNone/>
            </a:pPr>
            <a:r>
              <a:rPr lang="sl-SI" altLang="zh-CN" sz="2600" b="1" dirty="0">
                <a:latin typeface="Comic Sans MS" panose="030F0702030302020204" pitchFamily="66" charset="0"/>
              </a:rPr>
              <a:t>Pri gorenju se sproščajo: </a:t>
            </a:r>
          </a:p>
          <a:p>
            <a:pPr marL="0" indent="0">
              <a:buNone/>
            </a:pPr>
            <a:endParaRPr lang="sl-SI" altLang="zh-CN" sz="2400" b="1" dirty="0">
              <a:latin typeface="Comic Sans MS" panose="030F0702030302020204" pitchFamily="66" charset="0"/>
            </a:endParaRPr>
          </a:p>
          <a:p>
            <a:r>
              <a:rPr lang="sl-SI" altLang="zh-CN" sz="2400" b="1" dirty="0">
                <a:solidFill>
                  <a:srgbClr val="00A844"/>
                </a:solidFill>
                <a:latin typeface="Comic Sans MS" panose="030F0702030302020204" pitchFamily="66" charset="0"/>
              </a:rPr>
              <a:t>toplota, </a:t>
            </a:r>
          </a:p>
          <a:p>
            <a:r>
              <a:rPr lang="sl-SI" altLang="zh-CN" sz="2400" b="1" dirty="0">
                <a:solidFill>
                  <a:srgbClr val="00A844"/>
                </a:solidFill>
                <a:latin typeface="Comic Sans MS" panose="030F0702030302020204" pitchFamily="66" charset="0"/>
              </a:rPr>
              <a:t>svetloba in dim ter</a:t>
            </a:r>
          </a:p>
          <a:p>
            <a:r>
              <a:rPr lang="sl-SI" altLang="zh-CN" sz="2400" b="1" dirty="0">
                <a:solidFill>
                  <a:srgbClr val="00A844"/>
                </a:solidFill>
                <a:latin typeface="Comic Sans MS" panose="030F0702030302020204" pitchFamily="66" charset="0"/>
              </a:rPr>
              <a:t>plinasti zgorevalni produkti. </a:t>
            </a:r>
          </a:p>
          <a:p>
            <a:pPr marL="0" indent="0">
              <a:buNone/>
            </a:pPr>
            <a:endParaRPr lang="sl-SI" altLang="zh-CN" sz="2400" b="1" dirty="0">
              <a:latin typeface="Comic Sans MS" panose="030F0702030302020204" pitchFamily="66" charset="0"/>
            </a:endParaRPr>
          </a:p>
          <a:p>
            <a:pPr algn="just">
              <a:buFont typeface="Wingdings" panose="05000000000000000000" pitchFamily="2" charset="2"/>
              <a:buChar char="Ø"/>
            </a:pPr>
            <a:r>
              <a:rPr lang="sl-SI" altLang="zh-CN" sz="2400" b="1" dirty="0">
                <a:latin typeface="Comic Sans MS" panose="030F0702030302020204" pitchFamily="66" charset="0"/>
              </a:rPr>
              <a:t>pri gorenju potekajo tako endotermne (toplota se porablja), </a:t>
            </a:r>
          </a:p>
          <a:p>
            <a:pPr algn="just">
              <a:buFont typeface="Wingdings" panose="05000000000000000000" pitchFamily="2" charset="2"/>
              <a:buChar char="Ø"/>
            </a:pPr>
            <a:r>
              <a:rPr lang="sl-SI" altLang="zh-CN" sz="2400" b="1" dirty="0">
                <a:solidFill>
                  <a:srgbClr val="0000FF"/>
                </a:solidFill>
                <a:latin typeface="Comic Sans MS" panose="030F0702030302020204" pitchFamily="66" charset="0"/>
              </a:rPr>
              <a:t>eksotermne reakcije (toplota se sprošča), vendar se več toplote sprosti, kot se je porabi, zato je gorenje eksotermna reakcija. </a:t>
            </a:r>
          </a:p>
          <a:p>
            <a:pPr marL="0" indent="0">
              <a:buNone/>
            </a:pPr>
            <a:endParaRPr lang="sl-SI" altLang="zh-CN" sz="2400" b="1" dirty="0">
              <a:latin typeface="Comic Sans MS" panose="030F0702030302020204" pitchFamily="66" charset="0"/>
            </a:endParaRPr>
          </a:p>
          <a:p>
            <a:pPr marL="0" indent="0">
              <a:buNone/>
            </a:pPr>
            <a:r>
              <a:rPr lang="sl-SI" altLang="zh-CN" sz="2400" b="1" dirty="0">
                <a:latin typeface="Comic Sans MS" panose="030F0702030302020204" pitchFamily="66" charset="0"/>
              </a:rPr>
              <a:t>Proces gorenja poteka zelo hitro.</a:t>
            </a:r>
            <a:r>
              <a:rPr lang="sl-SI" altLang="zh-CN" sz="2400" dirty="0">
                <a:latin typeface="Comic Sans MS" panose="030F0702030302020204" pitchFamily="66" charset="0"/>
              </a:rPr>
              <a:t> </a:t>
            </a:r>
            <a:endParaRPr lang="sl-SI" altLang="sl-SI" sz="2400" dirty="0">
              <a:latin typeface="Comic Sans MS" panose="030F0702030302020204" pitchFamily="66" charset="0"/>
            </a:endParaRPr>
          </a:p>
        </p:txBody>
      </p:sp>
    </p:spTree>
    <p:extLst>
      <p:ext uri="{BB962C8B-B14F-4D97-AF65-F5344CB8AC3E}">
        <p14:creationId xmlns:p14="http://schemas.microsoft.com/office/powerpoint/2010/main" val="2645962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body" idx="4294967295"/>
          </p:nvPr>
        </p:nvSpPr>
        <p:spPr>
          <a:xfrm>
            <a:off x="225838" y="188912"/>
            <a:ext cx="8748712" cy="6480175"/>
          </a:xfrm>
          <a:solidFill>
            <a:srgbClr val="FFFFCC"/>
          </a:solidFill>
        </p:spPr>
        <p:style>
          <a:lnRef idx="1">
            <a:schemeClr val="accent3"/>
          </a:lnRef>
          <a:fillRef idx="2">
            <a:schemeClr val="accent3"/>
          </a:fillRef>
          <a:effectRef idx="1">
            <a:schemeClr val="accent3"/>
          </a:effectRef>
          <a:fontRef idx="minor">
            <a:schemeClr val="dk1"/>
          </a:fontRef>
        </p:style>
        <p:txBody>
          <a:bodyPr>
            <a:normAutofit/>
          </a:bodyPr>
          <a:lstStyle/>
          <a:p>
            <a:pPr marL="0" indent="0" algn="just" eaLnBrk="1" hangingPunct="1">
              <a:lnSpc>
                <a:spcPct val="80000"/>
              </a:lnSpc>
              <a:spcBef>
                <a:spcPct val="50000"/>
              </a:spcBef>
              <a:buClr>
                <a:srgbClr val="008000"/>
              </a:buClr>
              <a:buFont typeface="Wingdings" pitchFamily="2" charset="2"/>
              <a:buNone/>
            </a:pPr>
            <a:r>
              <a:rPr lang="sl-SI" altLang="zh-CN" sz="2800" b="1" dirty="0">
                <a:solidFill>
                  <a:srgbClr val="0000FF"/>
                </a:solidFill>
                <a:latin typeface="Comic Sans MS" panose="030F0702030302020204" pitchFamily="66" charset="0"/>
              </a:rPr>
              <a:t>Pri nepopolnem sežigu nekaterih materialov nastajajo različni vmesni razkrojni produkti.</a:t>
            </a:r>
            <a:r>
              <a:rPr lang="sl-SI" altLang="zh-CN" sz="2800" dirty="0">
                <a:solidFill>
                  <a:srgbClr val="0000FF"/>
                </a:solidFill>
                <a:latin typeface="Comic Sans MS" panose="030F0702030302020204" pitchFamily="66" charset="0"/>
              </a:rPr>
              <a:t> </a:t>
            </a:r>
          </a:p>
          <a:p>
            <a:pPr algn="just" eaLnBrk="1" hangingPunct="1">
              <a:lnSpc>
                <a:spcPct val="80000"/>
              </a:lnSpc>
              <a:spcBef>
                <a:spcPct val="50000"/>
              </a:spcBef>
              <a:buClr>
                <a:srgbClr val="008000"/>
              </a:buClr>
              <a:buFont typeface="Wingdings" pitchFamily="2" charset="2"/>
              <a:buNone/>
            </a:pPr>
            <a:endParaRPr lang="sl-SI" altLang="zh-CN" sz="2800" b="1" dirty="0">
              <a:solidFill>
                <a:srgbClr val="9933FF"/>
              </a:solidFill>
              <a:latin typeface="Comic Sans MS" panose="030F0702030302020204" pitchFamily="66" charset="0"/>
            </a:endParaRPr>
          </a:p>
          <a:p>
            <a:pPr marL="0" indent="0" algn="just" eaLnBrk="1" hangingPunct="1">
              <a:lnSpc>
                <a:spcPct val="80000"/>
              </a:lnSpc>
              <a:spcBef>
                <a:spcPct val="50000"/>
              </a:spcBef>
              <a:buClr>
                <a:srgbClr val="008000"/>
              </a:buClr>
              <a:buFont typeface="Wingdings" pitchFamily="2" charset="2"/>
              <a:buNone/>
            </a:pPr>
            <a:r>
              <a:rPr lang="sl-SI" altLang="zh-CN" sz="2800" b="1" dirty="0">
                <a:solidFill>
                  <a:srgbClr val="9933FF"/>
                </a:solidFill>
                <a:latin typeface="Comic Sans MS" panose="030F0702030302020204" pitchFamily="66" charset="0"/>
              </a:rPr>
              <a:t>Pri poteku požara običajno temperatura raste, zato se večina teh produktov, pogosto toksičnih, razkroji. </a:t>
            </a:r>
            <a:endParaRPr lang="sl-SI" altLang="sl-SI" sz="2800" b="1" dirty="0">
              <a:solidFill>
                <a:srgbClr val="9933FF"/>
              </a:solidFill>
              <a:latin typeface="Comic Sans MS" panose="030F0702030302020204" pitchFamily="66" charset="0"/>
            </a:endParaRPr>
          </a:p>
        </p:txBody>
      </p:sp>
      <p:pic>
        <p:nvPicPr>
          <p:cNvPr id="68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90" y="3068960"/>
            <a:ext cx="8617272" cy="305250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959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body" idx="4294967295"/>
          </p:nvPr>
        </p:nvSpPr>
        <p:spPr>
          <a:xfrm>
            <a:off x="242788" y="179933"/>
            <a:ext cx="8675687" cy="648017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lstStyle/>
          <a:p>
            <a:pPr marL="0" indent="0">
              <a:buNone/>
            </a:pPr>
            <a:r>
              <a:rPr lang="sl-SI" altLang="zh-CN" b="1" dirty="0"/>
              <a:t> </a:t>
            </a:r>
            <a:endParaRPr lang="sl-SI" altLang="sl-SI" sz="2000" dirty="0"/>
          </a:p>
        </p:txBody>
      </p:sp>
      <p:pic>
        <p:nvPicPr>
          <p:cNvPr id="69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78" y="980728"/>
            <a:ext cx="8461349" cy="26483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717032"/>
            <a:ext cx="7273106" cy="278958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jeZBesedilom 2">
            <a:extLst>
              <a:ext uri="{FF2B5EF4-FFF2-40B4-BE49-F238E27FC236}">
                <a16:creationId xmlns:a16="http://schemas.microsoft.com/office/drawing/2014/main" id="{DA08CA9E-B882-0269-D7E4-9BC2F83A451E}"/>
              </a:ext>
            </a:extLst>
          </p:cNvPr>
          <p:cNvSpPr txBox="1"/>
          <p:nvPr/>
        </p:nvSpPr>
        <p:spPr>
          <a:xfrm>
            <a:off x="412488" y="116632"/>
            <a:ext cx="8137202" cy="769441"/>
          </a:xfrm>
          <a:prstGeom prst="rect">
            <a:avLst/>
          </a:prstGeom>
          <a:noFill/>
        </p:spPr>
        <p:txBody>
          <a:bodyPr wrap="square">
            <a:spAutoFit/>
          </a:bodyPr>
          <a:lstStyle/>
          <a:p>
            <a:pPr marL="914400" marR="0" lvl="2"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sl-SI" altLang="zh-CN" sz="2000" b="1" i="0" u="none" strike="noStrike" kern="1200" cap="none" spc="0" normalizeH="0" baseline="0" noProof="0" dirty="0">
                <a:ln>
                  <a:noFill/>
                </a:ln>
                <a:solidFill>
                  <a:prstClr val="black"/>
                </a:solidFill>
                <a:effectLst/>
                <a:uLnTx/>
                <a:uFillTx/>
                <a:latin typeface="Comic Sans MS" panose="030F0702030302020204" pitchFamily="66" charset="0"/>
                <a:ea typeface="宋体" panose="02010600030101010101" pitchFamily="2" charset="-122"/>
                <a:cs typeface="+mn-cs"/>
              </a:rPr>
              <a:t>Mehanizmi gorenja</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sl-SI" altLang="zh-CN" sz="2000" b="1" i="0" u="none" strike="noStrike" kern="1200" cap="none" spc="0" normalizeH="0" baseline="0" noProof="0" dirty="0">
                <a:ln>
                  <a:noFill/>
                </a:ln>
                <a:solidFill>
                  <a:prstClr val="black"/>
                </a:solidFill>
                <a:effectLst/>
                <a:uLnTx/>
                <a:uFillTx/>
                <a:latin typeface="Comic Sans MS" panose="030F0702030302020204" pitchFamily="66" charset="0"/>
                <a:ea typeface="宋体" panose="02010600030101010101" pitchFamily="2" charset="-122"/>
                <a:cs typeface="+mn-cs"/>
              </a:rPr>
              <a:t>gorenje s plamenom in gorenje s tlenjem oz. z žarenjem.</a:t>
            </a:r>
          </a:p>
        </p:txBody>
      </p:sp>
      <p:sp>
        <p:nvSpPr>
          <p:cNvPr id="6" name="PoljeZBesedilom 5">
            <a:extLst>
              <a:ext uri="{FF2B5EF4-FFF2-40B4-BE49-F238E27FC236}">
                <a16:creationId xmlns:a16="http://schemas.microsoft.com/office/drawing/2014/main" id="{0DBC3DE4-B24A-236E-C6FF-F4F074B12DCB}"/>
              </a:ext>
            </a:extLst>
          </p:cNvPr>
          <p:cNvSpPr txBox="1"/>
          <p:nvPr/>
        </p:nvSpPr>
        <p:spPr>
          <a:xfrm>
            <a:off x="539553" y="1052736"/>
            <a:ext cx="3240360" cy="369332"/>
          </a:xfrm>
          <a:prstGeom prst="rect">
            <a:avLst/>
          </a:prstGeom>
          <a:noFill/>
        </p:spPr>
        <p:txBody>
          <a:bodyPr wrap="square">
            <a:spAutoFit/>
          </a:bodyPr>
          <a:lstStyle/>
          <a:p>
            <a:pPr lvl="4" indent="-1828800">
              <a:buNone/>
            </a:pPr>
            <a:r>
              <a:rPr lang="sl-SI" altLang="zh-CN" sz="1800" b="1" dirty="0">
                <a:solidFill>
                  <a:srgbClr val="0000FF"/>
                </a:solidFill>
                <a:latin typeface="Comic Sans MS" panose="030F0702030302020204" pitchFamily="66" charset="0"/>
              </a:rPr>
              <a:t>Gorenje plinov in tekočin </a:t>
            </a:r>
          </a:p>
        </p:txBody>
      </p:sp>
    </p:spTree>
    <p:extLst>
      <p:ext uri="{BB962C8B-B14F-4D97-AF65-F5344CB8AC3E}">
        <p14:creationId xmlns:p14="http://schemas.microsoft.com/office/powerpoint/2010/main" val="1327826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body" idx="4294967295"/>
          </p:nvPr>
        </p:nvSpPr>
        <p:spPr>
          <a:xfrm>
            <a:off x="197644" y="116632"/>
            <a:ext cx="8748712" cy="6480175"/>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lstStyle/>
          <a:p>
            <a:pPr marL="914400" lvl="2" indent="0">
              <a:buNone/>
            </a:pPr>
            <a:r>
              <a:rPr lang="sl-SI" altLang="zh-CN" sz="2800" b="1" dirty="0">
                <a:solidFill>
                  <a:srgbClr val="0000FF"/>
                </a:solidFill>
                <a:latin typeface="Comic Sans MS" panose="030F0702030302020204" pitchFamily="66" charset="0"/>
              </a:rPr>
              <a:t>Gorenje trdnih snovi </a:t>
            </a:r>
          </a:p>
          <a:p>
            <a:pPr marL="0" indent="0">
              <a:buNone/>
            </a:pPr>
            <a:endParaRPr lang="sl-SI" altLang="zh-CN" sz="2400" b="1" dirty="0">
              <a:latin typeface="Comic Sans MS" panose="030F0702030302020204" pitchFamily="66" charset="0"/>
            </a:endParaRPr>
          </a:p>
          <a:p>
            <a:pPr marL="0" indent="0">
              <a:buNone/>
            </a:pPr>
            <a:endParaRPr lang="sl-SI" altLang="zh-CN" sz="2400" b="1" dirty="0">
              <a:latin typeface="Comic Sans MS" panose="030F0702030302020204" pitchFamily="66" charset="0"/>
            </a:endParaRPr>
          </a:p>
          <a:p>
            <a:pPr marL="0" indent="0" algn="just">
              <a:buNone/>
            </a:pPr>
            <a:r>
              <a:rPr lang="sl-SI" altLang="zh-CN" sz="2400" b="1" dirty="0">
                <a:solidFill>
                  <a:srgbClr val="00A844"/>
                </a:solidFill>
                <a:latin typeface="Comic Sans MS" panose="030F0702030302020204" pitchFamily="66" charset="0"/>
              </a:rPr>
              <a:t>Glede na potek gorenja oz. spremembe, ki spremljajo potek gorenja trdnih snovi, ločimo tri osnovne mehanizme.</a:t>
            </a:r>
            <a:endParaRPr lang="sl-SI" altLang="zh-CN" sz="2400" dirty="0">
              <a:solidFill>
                <a:srgbClr val="00A844"/>
              </a:solidFill>
              <a:latin typeface="Comic Sans MS" panose="030F0702030302020204" pitchFamily="66" charset="0"/>
            </a:endParaRPr>
          </a:p>
          <a:p>
            <a:pPr marL="609600" indent="-609600"/>
            <a:endParaRPr lang="sl-SI" altLang="zh-CN" sz="2400" dirty="0"/>
          </a:p>
          <a:p>
            <a:pPr marL="609600" indent="-609600"/>
            <a:endParaRPr lang="sl-SI" altLang="zh-CN" sz="2400" dirty="0"/>
          </a:p>
          <a:p>
            <a:pPr marL="609600" indent="-609600"/>
            <a:endParaRPr lang="sl-SI" altLang="zh-CN" sz="2400" dirty="0"/>
          </a:p>
          <a:p>
            <a:pPr marL="609600" indent="-609600"/>
            <a:endParaRPr lang="sl-SI" altLang="sl-SI" sz="2400" dirty="0"/>
          </a:p>
        </p:txBody>
      </p:sp>
      <p:pic>
        <p:nvPicPr>
          <p:cNvPr id="69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852936"/>
            <a:ext cx="8056562" cy="2633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84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4294967295"/>
          </p:nvPr>
        </p:nvSpPr>
        <p:spPr>
          <a:xfrm>
            <a:off x="250825" y="188912"/>
            <a:ext cx="8642350" cy="6480175"/>
          </a:xfrm>
          <a:solidFill>
            <a:srgbClr val="FFFFCC"/>
          </a:solidFill>
        </p:spPr>
        <p:style>
          <a:lnRef idx="1">
            <a:schemeClr val="accent3"/>
          </a:lnRef>
          <a:fillRef idx="2">
            <a:schemeClr val="accent3"/>
          </a:fillRef>
          <a:effectRef idx="1">
            <a:schemeClr val="accent3"/>
          </a:effectRef>
          <a:fontRef idx="minor">
            <a:schemeClr val="dk1"/>
          </a:fontRef>
        </p:style>
        <p:txBody>
          <a:bodyPr>
            <a:noAutofit/>
          </a:bodyPr>
          <a:lstStyle/>
          <a:p>
            <a:pPr marL="457200" lvl="1" indent="0" algn="ctr" eaLnBrk="1" hangingPunct="1">
              <a:buNone/>
            </a:pPr>
            <a:r>
              <a:rPr lang="sl-SI" altLang="zh-CN" sz="2400" b="1" dirty="0">
                <a:solidFill>
                  <a:srgbClr val="00A844"/>
                </a:solidFill>
                <a:latin typeface="Comic Sans MS" panose="030F0702030302020204" pitchFamily="66" charset="0"/>
              </a:rPr>
              <a:t>OBVEZNOSTI DELODAJALCA V ZVEZI Z DELOVNO OPREMO</a:t>
            </a:r>
          </a:p>
          <a:p>
            <a:pPr marL="457200" lvl="1" indent="0" eaLnBrk="1" hangingPunct="1">
              <a:buNone/>
            </a:pPr>
            <a:endParaRPr lang="sl-SI" altLang="zh-CN" sz="1400" b="1" dirty="0">
              <a:solidFill>
                <a:srgbClr val="00A844"/>
              </a:solidFill>
              <a:latin typeface="Comic Sans MS" panose="030F0702030302020204" pitchFamily="66" charset="0"/>
            </a:endParaRPr>
          </a:p>
          <a:p>
            <a:pPr lvl="1" algn="just" eaLnBrk="1" hangingPunct="1">
              <a:buFont typeface="Wingdings" panose="05000000000000000000" pitchFamily="2" charset="2"/>
              <a:buChar char="Ø"/>
            </a:pPr>
            <a:r>
              <a:rPr lang="sl-SI" altLang="zh-CN" sz="2400" b="1" dirty="0">
                <a:solidFill>
                  <a:srgbClr val="0000FF"/>
                </a:solidFill>
                <a:latin typeface="Comic Sans MS" panose="030F0702030302020204" pitchFamily="66" charset="0"/>
              </a:rPr>
              <a:t>Pri izbiri delovne opreme mora delodajalec upoštevati nevarnosti in škodljivosti na delovnem mestu.</a:t>
            </a:r>
          </a:p>
          <a:p>
            <a:pPr marL="457200" lvl="1" indent="0" algn="just" eaLnBrk="1" hangingPunct="1">
              <a:buNone/>
            </a:pPr>
            <a:r>
              <a:rPr lang="sl-SI" altLang="zh-CN" sz="2400" b="1" dirty="0">
                <a:solidFill>
                  <a:srgbClr val="00A844"/>
                </a:solidFill>
                <a:latin typeface="Comic Sans MS" panose="030F0702030302020204" pitchFamily="66" charset="0"/>
              </a:rPr>
              <a:t> </a:t>
            </a:r>
          </a:p>
          <a:p>
            <a:pPr marL="609600" indent="-609600" algn="just" eaLnBrk="1" hangingPunct="1"/>
            <a:r>
              <a:rPr lang="sl-SI" altLang="zh-CN" sz="2400" b="1" dirty="0">
                <a:solidFill>
                  <a:srgbClr val="CC00FF"/>
                </a:solidFill>
                <a:latin typeface="Comic Sans MS" panose="030F0702030302020204" pitchFamily="66" charset="0"/>
              </a:rPr>
              <a:t>Zagotavljanje brezhibne delovne opreme že pri nabavi v skladu z zahtevami in predpisi. </a:t>
            </a:r>
          </a:p>
          <a:p>
            <a:pPr marL="0" indent="0" algn="just" eaLnBrk="1" hangingPunct="1">
              <a:buNone/>
            </a:pPr>
            <a:endParaRPr lang="sl-SI" altLang="zh-CN" sz="2400" b="1" dirty="0">
              <a:solidFill>
                <a:srgbClr val="00A844"/>
              </a:solidFill>
              <a:latin typeface="Comic Sans MS" panose="030F0702030302020204" pitchFamily="66" charset="0"/>
            </a:endParaRPr>
          </a:p>
          <a:p>
            <a:pPr marL="609600" indent="-609600" algn="just" eaLnBrk="1" hangingPunct="1"/>
            <a:r>
              <a:rPr lang="sl-SI" altLang="zh-CN" sz="2400" b="1" dirty="0">
                <a:solidFill>
                  <a:srgbClr val="00A844"/>
                </a:solidFill>
                <a:latin typeface="Comic Sans MS" panose="030F0702030302020204" pitchFamily="66" charset="0"/>
              </a:rPr>
              <a:t>Ocena tveganja je temeljno izhodišče za izvedbo procesa nabave. </a:t>
            </a:r>
          </a:p>
          <a:p>
            <a:pPr marL="0" indent="0" algn="just" eaLnBrk="1" hangingPunct="1">
              <a:buNone/>
            </a:pPr>
            <a:endParaRPr lang="sl-SI" altLang="zh-CN" sz="2400" b="1" dirty="0">
              <a:solidFill>
                <a:srgbClr val="00A844"/>
              </a:solidFill>
              <a:latin typeface="Comic Sans MS" panose="030F0702030302020204" pitchFamily="66" charset="0"/>
            </a:endParaRPr>
          </a:p>
          <a:p>
            <a:pPr marL="609600" indent="-609600" algn="just" eaLnBrk="1" hangingPunct="1"/>
            <a:r>
              <a:rPr lang="sl-SI" altLang="zh-CN" sz="2400" b="1" dirty="0">
                <a:solidFill>
                  <a:srgbClr val="0000FF"/>
                </a:solidFill>
                <a:latin typeface="Comic Sans MS" panose="030F0702030302020204" pitchFamily="66" charset="0"/>
              </a:rPr>
              <a:t>Pri nabavi mora sodelovati strokovni delavec, pooblaščeni zdravnik ter odgovorna oseba delodajalca v delovnem procesu.</a:t>
            </a:r>
          </a:p>
          <a:p>
            <a:pPr marL="0" indent="0" algn="just" eaLnBrk="1" hangingPunct="1">
              <a:buNone/>
            </a:pPr>
            <a:endParaRPr lang="sl-SI" altLang="zh-CN" sz="2200" b="1" dirty="0">
              <a:solidFill>
                <a:srgbClr val="00A844"/>
              </a:solidFill>
              <a:latin typeface="Comic Sans MS" panose="030F0702030302020204" pitchFamily="66" charset="0"/>
            </a:endParaRPr>
          </a:p>
        </p:txBody>
      </p:sp>
    </p:spTree>
    <p:extLst>
      <p:ext uri="{BB962C8B-B14F-4D97-AF65-F5344CB8AC3E}">
        <p14:creationId xmlns:p14="http://schemas.microsoft.com/office/powerpoint/2010/main" val="10685869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body" idx="4294967295"/>
          </p:nvPr>
        </p:nvSpPr>
        <p:spPr>
          <a:xfrm>
            <a:off x="161925" y="188912"/>
            <a:ext cx="8820150" cy="6480175"/>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lstStyle/>
          <a:p>
            <a:pPr marL="914400" lvl="2" indent="0" algn="ctr">
              <a:buNone/>
            </a:pPr>
            <a:r>
              <a:rPr lang="sl-SI" altLang="zh-CN" sz="2800" b="1" dirty="0">
                <a:solidFill>
                  <a:srgbClr val="0000FF"/>
                </a:solidFill>
                <a:latin typeface="Comic Sans MS" pitchFamily="66" charset="0"/>
              </a:rPr>
              <a:t>Samodejno segrevanje in samovžig trdnih in tekočih snovi </a:t>
            </a:r>
          </a:p>
          <a:p>
            <a:pPr marL="609600" indent="-609600"/>
            <a:endParaRPr lang="sl-SI" altLang="zh-CN" sz="2000" b="1" dirty="0">
              <a:latin typeface="Comic Sans MS" pitchFamily="66" charset="0"/>
            </a:endParaRPr>
          </a:p>
          <a:p>
            <a:pPr marL="0" indent="0" algn="just">
              <a:buNone/>
            </a:pPr>
            <a:r>
              <a:rPr lang="sl-SI" altLang="zh-CN" sz="2000" b="1" dirty="0">
                <a:latin typeface="Comic Sans MS" pitchFamily="66" charset="0"/>
              </a:rPr>
              <a:t>Pri nekaterih trdnih in tekočih snoveh lahko pride pri normalni temperaturi skladiščenja do spontanega segrevanja in, ko se te snovi segrejejo do dovolj visoke temperature, do vžiga brez prisotnosti zunanjega vira vžiga. </a:t>
            </a:r>
            <a:endParaRPr lang="sl-SI" altLang="zh-CN" sz="2000" dirty="0">
              <a:latin typeface="Comic Sans MS" pitchFamily="66" charset="0"/>
            </a:endParaRPr>
          </a:p>
          <a:p>
            <a:pPr marL="609600" indent="-609600"/>
            <a:endParaRPr lang="sl-SI" altLang="zh-CN" sz="2000" dirty="0">
              <a:latin typeface="Comic Sans MS" pitchFamily="66" charset="0"/>
            </a:endParaRPr>
          </a:p>
          <a:p>
            <a:pPr marL="609600" indent="-609600"/>
            <a:endParaRPr lang="sl-SI" altLang="sl-SI" sz="2000" dirty="0">
              <a:latin typeface="Comic Sans MS" pitchFamily="66" charset="0"/>
            </a:endParaRPr>
          </a:p>
        </p:txBody>
      </p:sp>
      <p:pic>
        <p:nvPicPr>
          <p:cNvPr id="70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997200"/>
            <a:ext cx="8047037" cy="35163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115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2293"/>
            <a:ext cx="8928992" cy="6352508"/>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0" lvl="2">
              <a:lnSpc>
                <a:spcPct val="80000"/>
              </a:lnSpc>
            </a:pPr>
            <a:r>
              <a:rPr lang="sl-SI" altLang="zh-CN" sz="2200" b="1" dirty="0">
                <a:solidFill>
                  <a:srgbClr val="0000FF"/>
                </a:solidFill>
                <a:latin typeface="Comic Sans MS" panose="030F0702030302020204" pitchFamily="66" charset="0"/>
              </a:rPr>
              <a:t>OCENA POŽARNIH NEVARNOSTI IN OCENA OGROŽENOSTI </a:t>
            </a:r>
          </a:p>
          <a:p>
            <a:pPr marL="1371600" lvl="2" indent="-457200">
              <a:lnSpc>
                <a:spcPct val="80000"/>
              </a:lnSpc>
            </a:pPr>
            <a:endParaRPr lang="sl-SI" altLang="zh-CN" sz="1400" b="1" dirty="0">
              <a:latin typeface="Comic Sans MS" panose="030F0702030302020204" pitchFamily="66" charset="0"/>
            </a:endParaRPr>
          </a:p>
          <a:p>
            <a:pPr algn="just"/>
            <a:r>
              <a:rPr lang="sl-SI" sz="2200" b="1" u="sng" dirty="0">
                <a:solidFill>
                  <a:srgbClr val="00A844"/>
                </a:solidFill>
                <a:latin typeface="Comic Sans MS" panose="030F0702030302020204" pitchFamily="66" charset="0"/>
              </a:rPr>
              <a:t>Ocena požarne nevarnosti ugotavlja</a:t>
            </a:r>
            <a:r>
              <a:rPr lang="sl-SI" sz="2200" b="1" dirty="0">
                <a:solidFill>
                  <a:srgbClr val="00A844"/>
                </a:solidFill>
                <a:latin typeface="Comic Sans MS" panose="030F0702030302020204" pitchFamily="66" charset="0"/>
              </a:rPr>
              <a:t>, kje in zakaj lahko pride do požara.</a:t>
            </a:r>
          </a:p>
          <a:p>
            <a:endParaRPr lang="sl-SI" sz="1200" b="1" dirty="0">
              <a:latin typeface="Comic Sans MS" panose="030F0702030302020204" pitchFamily="66" charset="0"/>
            </a:endParaRPr>
          </a:p>
          <a:p>
            <a:r>
              <a:rPr lang="sl-SI" sz="2200" b="1" dirty="0">
                <a:solidFill>
                  <a:srgbClr val="CC00FF"/>
                </a:solidFill>
                <a:latin typeface="Comic Sans MS" panose="030F0702030302020204" pitchFamily="66" charset="0"/>
              </a:rPr>
              <a:t>Dejavniki:</a:t>
            </a:r>
          </a:p>
          <a:p>
            <a:pPr marL="342900" indent="-342900">
              <a:buFont typeface="Arial" panose="020B0604020202020204" pitchFamily="34" charset="0"/>
              <a:buChar char="•"/>
            </a:pPr>
            <a:r>
              <a:rPr lang="sl-SI" sz="2200" b="1" dirty="0">
                <a:solidFill>
                  <a:srgbClr val="CC00FF"/>
                </a:solidFill>
                <a:latin typeface="Comic Sans MS" panose="030F0702030302020204" pitchFamily="66" charset="0"/>
              </a:rPr>
              <a:t>Vrsta in količina gorljivih snovi,</a:t>
            </a:r>
          </a:p>
          <a:p>
            <a:pPr marL="342900" indent="-342900">
              <a:buFont typeface="Arial" panose="020B0604020202020204" pitchFamily="34" charset="0"/>
              <a:buChar char="•"/>
            </a:pPr>
            <a:r>
              <a:rPr lang="sl-SI" sz="2200" b="1" dirty="0">
                <a:solidFill>
                  <a:srgbClr val="CC00FF"/>
                </a:solidFill>
                <a:latin typeface="Comic Sans MS" panose="030F0702030302020204" pitchFamily="66" charset="0"/>
              </a:rPr>
              <a:t>Možnost vžiga (elektrika, trenje, odprti plamen),</a:t>
            </a:r>
          </a:p>
          <a:p>
            <a:pPr marL="342900" indent="-342900">
              <a:buFont typeface="Arial" panose="020B0604020202020204" pitchFamily="34" charset="0"/>
              <a:buChar char="•"/>
            </a:pPr>
            <a:r>
              <a:rPr lang="sl-SI" sz="2200" b="1" dirty="0">
                <a:solidFill>
                  <a:srgbClr val="CC00FF"/>
                </a:solidFill>
                <a:latin typeface="Comic Sans MS" panose="030F0702030302020204" pitchFamily="66" charset="0"/>
              </a:rPr>
              <a:t>Prezračevanje,</a:t>
            </a:r>
          </a:p>
          <a:p>
            <a:pPr marL="342900" indent="-342900">
              <a:buFont typeface="Arial" panose="020B0604020202020204" pitchFamily="34" charset="0"/>
              <a:buChar char="•"/>
            </a:pPr>
            <a:r>
              <a:rPr lang="sl-SI" sz="2200" b="1" dirty="0">
                <a:solidFill>
                  <a:srgbClr val="CC00FF"/>
                </a:solidFill>
                <a:latin typeface="Comic Sans MS" panose="030F0702030302020204" pitchFamily="66" charset="0"/>
              </a:rPr>
              <a:t>Prisotnost ljudi in dostop gasilcev.</a:t>
            </a:r>
          </a:p>
          <a:p>
            <a:endParaRPr lang="sl-SI" sz="1200" dirty="0"/>
          </a:p>
          <a:p>
            <a:pPr algn="just"/>
            <a:r>
              <a:rPr lang="sl-SI" sz="2200" b="1" u="sng" dirty="0">
                <a:solidFill>
                  <a:srgbClr val="0000FF"/>
                </a:solidFill>
                <a:latin typeface="Comic Sans MS" panose="030F0702030302020204" pitchFamily="66" charset="0"/>
              </a:rPr>
              <a:t>Ocena ogroženosti določa</a:t>
            </a:r>
            <a:r>
              <a:rPr lang="sl-SI" sz="2200" b="1" dirty="0">
                <a:solidFill>
                  <a:srgbClr val="0000FF"/>
                </a:solidFill>
                <a:latin typeface="Comic Sans MS" panose="030F0702030302020204" pitchFamily="66" charset="0"/>
              </a:rPr>
              <a:t>, kako močno bi požar ogrozil ljudi, objekte in okolje.</a:t>
            </a:r>
          </a:p>
          <a:p>
            <a:pPr algn="just"/>
            <a:endParaRPr lang="sl-SI" sz="1200" b="1" dirty="0">
              <a:latin typeface="Comic Sans MS" panose="030F0702030302020204" pitchFamily="66" charset="0"/>
            </a:endParaRPr>
          </a:p>
          <a:p>
            <a:pPr algn="just"/>
            <a:r>
              <a:rPr lang="sl-SI" sz="2200" b="1" dirty="0">
                <a:solidFill>
                  <a:srgbClr val="CC00FF"/>
                </a:solidFill>
                <a:latin typeface="Comic Sans MS" panose="030F0702030302020204" pitchFamily="66" charset="0"/>
              </a:rPr>
              <a:t>Upoštevani dejavniki:</a:t>
            </a:r>
          </a:p>
          <a:p>
            <a:pPr marL="342900" indent="-342900" algn="just">
              <a:buFont typeface="Arial" panose="020B0604020202020204" pitchFamily="34" charset="0"/>
              <a:buChar char="•"/>
            </a:pPr>
            <a:r>
              <a:rPr lang="sl-SI" sz="2200" b="1" dirty="0">
                <a:solidFill>
                  <a:srgbClr val="CC00FF"/>
                </a:solidFill>
                <a:latin typeface="Comic Sans MS" panose="030F0702030302020204" pitchFamily="66" charset="0"/>
              </a:rPr>
              <a:t>Vrsta dejavnosti (industrija, šola, bolnišnica),</a:t>
            </a:r>
          </a:p>
          <a:p>
            <a:pPr marL="342900" indent="-342900" algn="just">
              <a:buFont typeface="Arial" panose="020B0604020202020204" pitchFamily="34" charset="0"/>
              <a:buChar char="•"/>
            </a:pPr>
            <a:r>
              <a:rPr lang="sl-SI" sz="2200" b="1" dirty="0">
                <a:solidFill>
                  <a:srgbClr val="CC00FF"/>
                </a:solidFill>
                <a:latin typeface="Comic Sans MS" panose="030F0702030302020204" pitchFamily="66" charset="0"/>
              </a:rPr>
              <a:t>Velikost objekta in evakuacijske poti,</a:t>
            </a:r>
          </a:p>
          <a:p>
            <a:pPr marL="342900" indent="-342900" algn="just">
              <a:buFont typeface="Arial" panose="020B0604020202020204" pitchFamily="34" charset="0"/>
              <a:buChar char="•"/>
            </a:pPr>
            <a:r>
              <a:rPr lang="sl-SI" sz="2200" b="1" dirty="0">
                <a:solidFill>
                  <a:srgbClr val="CC00FF"/>
                </a:solidFill>
                <a:latin typeface="Comic Sans MS" panose="030F0702030302020204" pitchFamily="66" charset="0"/>
              </a:rPr>
              <a:t>Lokacija in dostopnost gasilcev,</a:t>
            </a:r>
          </a:p>
          <a:p>
            <a:pPr marL="342900" indent="-342900" algn="just">
              <a:buFont typeface="Arial" panose="020B0604020202020204" pitchFamily="34" charset="0"/>
              <a:buChar char="•"/>
            </a:pPr>
            <a:r>
              <a:rPr lang="sl-SI" sz="2200" b="1" dirty="0">
                <a:solidFill>
                  <a:srgbClr val="CC00FF"/>
                </a:solidFill>
                <a:latin typeface="Comic Sans MS" panose="030F0702030302020204" pitchFamily="66" charset="0"/>
              </a:rPr>
              <a:t>Sistem za alarmiranje in evakuacijo.</a:t>
            </a:r>
          </a:p>
          <a:p>
            <a:endParaRPr lang="sl-SI" sz="1200" b="1" dirty="0">
              <a:latin typeface="Comic Sans MS" panose="030F0702030302020204" pitchFamily="66" charset="0"/>
            </a:endParaRPr>
          </a:p>
          <a:p>
            <a:r>
              <a:rPr lang="sl-SI" sz="2200" b="1" dirty="0">
                <a:solidFill>
                  <a:srgbClr val="00A844"/>
                </a:solidFill>
                <a:latin typeface="Comic Sans MS" panose="030F0702030302020204" pitchFamily="66" charset="0"/>
              </a:rPr>
              <a:t>Rezultat je določitev požarnih sektorjev in ukrepov zaščite.</a:t>
            </a:r>
            <a:endParaRPr lang="sl-SI" altLang="zh-CN" sz="2400" b="1" dirty="0">
              <a:latin typeface="Comic Sans MS" panose="030F0702030302020204" pitchFamily="66" charset="0"/>
            </a:endParaRPr>
          </a:p>
        </p:txBody>
      </p:sp>
    </p:spTree>
    <p:extLst>
      <p:ext uri="{BB962C8B-B14F-4D97-AF65-F5344CB8AC3E}">
        <p14:creationId xmlns:p14="http://schemas.microsoft.com/office/powerpoint/2010/main" val="3535002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body" idx="4294967295"/>
          </p:nvPr>
        </p:nvSpPr>
        <p:spPr>
          <a:xfrm>
            <a:off x="161925" y="188912"/>
            <a:ext cx="8820150" cy="6480175"/>
          </a:xfrm>
          <a:solidFill>
            <a:srgbClr val="FFFFCC"/>
          </a:solidFill>
        </p:spPr>
        <p:style>
          <a:lnRef idx="1">
            <a:schemeClr val="accent2"/>
          </a:lnRef>
          <a:fillRef idx="2">
            <a:schemeClr val="accent2"/>
          </a:fillRef>
          <a:effectRef idx="1">
            <a:schemeClr val="accent2"/>
          </a:effectRef>
          <a:fontRef idx="minor">
            <a:schemeClr val="dk1"/>
          </a:fontRef>
        </p:style>
        <p:txBody>
          <a:bodyPr/>
          <a:lstStyle/>
          <a:p>
            <a:pPr marL="609600" indent="-609600" algn="ctr" eaLnBrk="1" hangingPunct="1">
              <a:lnSpc>
                <a:spcPct val="80000"/>
              </a:lnSpc>
              <a:spcBef>
                <a:spcPct val="50000"/>
              </a:spcBef>
              <a:buClr>
                <a:srgbClr val="008000"/>
              </a:buClr>
              <a:buFont typeface="Wingdings" pitchFamily="2" charset="2"/>
              <a:buNone/>
            </a:pPr>
            <a:endParaRPr lang="sl-SI" altLang="zh-CN" sz="2800" b="1" dirty="0">
              <a:latin typeface="Comic Sans MS" panose="030F0702030302020204" pitchFamily="66" charset="0"/>
            </a:endParaRPr>
          </a:p>
          <a:p>
            <a:pPr marL="609600" indent="-609600" algn="ctr" eaLnBrk="1" hangingPunct="1">
              <a:lnSpc>
                <a:spcPct val="80000"/>
              </a:lnSpc>
              <a:spcBef>
                <a:spcPct val="50000"/>
              </a:spcBef>
              <a:buClr>
                <a:srgbClr val="008000"/>
              </a:buClr>
              <a:buFont typeface="Wingdings" pitchFamily="2" charset="2"/>
              <a:buNone/>
            </a:pPr>
            <a:r>
              <a:rPr lang="sl-SI" altLang="zh-CN" sz="2800" b="1" dirty="0">
                <a:solidFill>
                  <a:srgbClr val="CC00FF"/>
                </a:solidFill>
                <a:latin typeface="Comic Sans MS" panose="030F0702030302020204" pitchFamily="66" charset="0"/>
              </a:rPr>
              <a:t>PREVENTIVNI UKREPI VARSTVA PRED POŽAROM</a:t>
            </a:r>
          </a:p>
          <a:p>
            <a:pPr marL="609600" indent="-609600" algn="ctr" eaLnBrk="1" hangingPunct="1">
              <a:lnSpc>
                <a:spcPct val="80000"/>
              </a:lnSpc>
              <a:spcBef>
                <a:spcPct val="50000"/>
              </a:spcBef>
              <a:buClr>
                <a:srgbClr val="008000"/>
              </a:buClr>
              <a:buFont typeface="Wingdings" pitchFamily="2" charset="2"/>
              <a:buNone/>
            </a:pPr>
            <a:endParaRPr lang="sl-SI" altLang="zh-CN" b="1" dirty="0"/>
          </a:p>
          <a:p>
            <a:pPr marL="609600" indent="-609600" algn="ctr" eaLnBrk="1" hangingPunct="1">
              <a:lnSpc>
                <a:spcPct val="80000"/>
              </a:lnSpc>
              <a:spcBef>
                <a:spcPct val="50000"/>
              </a:spcBef>
              <a:buClr>
                <a:srgbClr val="008000"/>
              </a:buClr>
              <a:buFont typeface="Wingdings" pitchFamily="2" charset="2"/>
              <a:buNone/>
            </a:pPr>
            <a:endParaRPr lang="sl-SI" altLang="zh-CN" b="1" dirty="0"/>
          </a:p>
          <a:p>
            <a:pPr marL="609600" indent="-609600" algn="ctr" eaLnBrk="1" hangingPunct="1">
              <a:lnSpc>
                <a:spcPct val="80000"/>
              </a:lnSpc>
              <a:spcBef>
                <a:spcPct val="50000"/>
              </a:spcBef>
              <a:buClr>
                <a:srgbClr val="008000"/>
              </a:buClr>
              <a:buFont typeface="Wingdings" pitchFamily="2" charset="2"/>
              <a:buNone/>
            </a:pPr>
            <a:endParaRPr lang="sl-SI" altLang="zh-CN" b="1" dirty="0"/>
          </a:p>
          <a:p>
            <a:pPr marL="609600" indent="-609600" algn="ctr" eaLnBrk="1" hangingPunct="1">
              <a:lnSpc>
                <a:spcPct val="80000"/>
              </a:lnSpc>
              <a:spcBef>
                <a:spcPct val="50000"/>
              </a:spcBef>
              <a:buClr>
                <a:srgbClr val="008000"/>
              </a:buClr>
              <a:buFont typeface="Wingdings" pitchFamily="2" charset="2"/>
              <a:buNone/>
            </a:pPr>
            <a:endParaRPr lang="sl-SI" altLang="zh-CN" b="1" dirty="0"/>
          </a:p>
          <a:p>
            <a:pPr marL="609600" indent="-609600" algn="ctr" eaLnBrk="1" hangingPunct="1">
              <a:lnSpc>
                <a:spcPct val="80000"/>
              </a:lnSpc>
              <a:spcBef>
                <a:spcPct val="50000"/>
              </a:spcBef>
              <a:buClr>
                <a:srgbClr val="008000"/>
              </a:buClr>
              <a:buFont typeface="Wingdings" pitchFamily="2" charset="2"/>
              <a:buNone/>
            </a:pPr>
            <a:endParaRPr lang="sl-SI" altLang="sl-SI"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3568" y="1988840"/>
            <a:ext cx="8027987" cy="31543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306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body" idx="4294967295"/>
          </p:nvPr>
        </p:nvSpPr>
        <p:spPr>
          <a:xfrm>
            <a:off x="197644" y="163092"/>
            <a:ext cx="8748712" cy="6480175"/>
          </a:xfrm>
          <a:solidFill>
            <a:srgbClr val="FFFFCC"/>
          </a:solidFill>
        </p:spPr>
        <p:style>
          <a:lnRef idx="1">
            <a:schemeClr val="accent3"/>
          </a:lnRef>
          <a:fillRef idx="2">
            <a:schemeClr val="accent3"/>
          </a:fillRef>
          <a:effectRef idx="1">
            <a:schemeClr val="accent3"/>
          </a:effectRef>
          <a:fontRef idx="minor">
            <a:schemeClr val="dk1"/>
          </a:fontRef>
        </p:style>
        <p:txBody>
          <a:bodyPr>
            <a:normAutofit/>
          </a:bodyPr>
          <a:lstStyle/>
          <a:p>
            <a:pPr marL="0" indent="0" algn="ctr">
              <a:lnSpc>
                <a:spcPct val="90000"/>
              </a:lnSpc>
              <a:buNone/>
            </a:pPr>
            <a:r>
              <a:rPr lang="sl-SI" altLang="zh-CN" sz="2400" b="1" dirty="0">
                <a:solidFill>
                  <a:srgbClr val="CC00FF"/>
                </a:solidFill>
                <a:latin typeface="Comic Sans MS" panose="030F0702030302020204" pitchFamily="66" charset="0"/>
              </a:rPr>
              <a:t>AKTIVNI UKREPI VARSTVA PRED POŽAROM</a:t>
            </a:r>
          </a:p>
          <a:p>
            <a:pPr marL="0" indent="0" algn="ctr">
              <a:lnSpc>
                <a:spcPct val="90000"/>
              </a:lnSpc>
              <a:buNone/>
            </a:pPr>
            <a:endParaRPr lang="sl-SI" altLang="zh-CN" sz="1400" b="1" dirty="0">
              <a:solidFill>
                <a:srgbClr val="CC00FF"/>
              </a:solidFill>
              <a:latin typeface="Comic Sans MS" panose="030F0702030302020204" pitchFamily="66" charset="0"/>
            </a:endParaRPr>
          </a:p>
          <a:p>
            <a:pPr marL="609600" indent="-609600" algn="just">
              <a:lnSpc>
                <a:spcPct val="90000"/>
              </a:lnSpc>
            </a:pPr>
            <a:r>
              <a:rPr lang="sl-SI" altLang="zh-CN" sz="2200" b="1" dirty="0">
                <a:solidFill>
                  <a:srgbClr val="00A844"/>
                </a:solidFill>
                <a:latin typeface="Comic Sans MS" panose="030F0702030302020204" pitchFamily="66" charset="0"/>
              </a:rPr>
              <a:t>Avtomatski sistemi za odkrivanje in javljanje požarov so nepogrešljivi in so temeljni pogoj za kakovostno varovanje objektov pred požarom. </a:t>
            </a:r>
          </a:p>
          <a:p>
            <a:pPr marL="0" indent="0" algn="just">
              <a:lnSpc>
                <a:spcPct val="90000"/>
              </a:lnSpc>
              <a:buNone/>
            </a:pPr>
            <a:endParaRPr lang="sl-SI" altLang="zh-CN" sz="1200" b="1" dirty="0">
              <a:latin typeface="Comic Sans MS" panose="030F0702030302020204" pitchFamily="66" charset="0"/>
            </a:endParaRPr>
          </a:p>
          <a:p>
            <a:pPr marL="609600" indent="-609600" algn="just">
              <a:lnSpc>
                <a:spcPct val="90000"/>
              </a:lnSpc>
            </a:pPr>
            <a:r>
              <a:rPr lang="sl-SI" altLang="zh-CN" sz="2200" b="1" dirty="0">
                <a:solidFill>
                  <a:srgbClr val="0000FF"/>
                </a:solidFill>
                <a:latin typeface="Comic Sans MS" panose="030F0702030302020204" pitchFamily="66" charset="0"/>
              </a:rPr>
              <a:t>Cilj vseh sistemov za odkrivanje in javljanje požara je, da se požar odkrije v njegovi najzgodnejši fazi, ko je materialna škoda še dokaj majhna.</a:t>
            </a:r>
          </a:p>
          <a:p>
            <a:pPr marL="609600" indent="-609600" algn="just">
              <a:lnSpc>
                <a:spcPct val="90000"/>
              </a:lnSpc>
            </a:pPr>
            <a:r>
              <a:rPr lang="sl-SI" altLang="zh-CN" sz="2200" b="1" dirty="0">
                <a:solidFill>
                  <a:srgbClr val="CC00FF"/>
                </a:solidFill>
                <a:latin typeface="Comic Sans MS" panose="030F0702030302020204" pitchFamily="66" charset="0"/>
              </a:rPr>
              <a:t>Dejansko je več smrtnih žrtev zaradi dima kot zaradi toplote.</a:t>
            </a:r>
          </a:p>
          <a:p>
            <a:pPr marL="609600" indent="-609600">
              <a:lnSpc>
                <a:spcPct val="90000"/>
              </a:lnSpc>
            </a:pPr>
            <a:endParaRPr lang="sl-SI" altLang="zh-CN" sz="2200" b="1" dirty="0">
              <a:latin typeface="Comic Sans MS" panose="030F0702030302020204" pitchFamily="66" charset="0"/>
            </a:endParaRPr>
          </a:p>
          <a:p>
            <a:pPr marL="609600" indent="-609600">
              <a:lnSpc>
                <a:spcPct val="90000"/>
              </a:lnSpc>
            </a:pPr>
            <a:endParaRPr lang="sl-SI" altLang="sl-SI" sz="2200" b="1" dirty="0">
              <a:latin typeface="Comic Sans MS" panose="030F0702030302020204" pitchFamily="66" charset="0"/>
            </a:endParaRPr>
          </a:p>
        </p:txBody>
      </p:sp>
      <p:pic>
        <p:nvPicPr>
          <p:cNvPr id="72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573016"/>
            <a:ext cx="5668437" cy="290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465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139" name="Slika 27" descr="DIAGRAM%20JAVJALNIKOV"/>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043608" y="663250"/>
            <a:ext cx="6769100" cy="4032250"/>
          </a:xfrm>
          <a:noFill/>
          <a:ln/>
        </p:spPr>
      </p:pic>
      <p:sp>
        <p:nvSpPr>
          <p:cNvPr id="731140" name="Rectangle 4"/>
          <p:cNvSpPr>
            <a:spLocks noChangeArrowheads="1"/>
          </p:cNvSpPr>
          <p:nvPr/>
        </p:nvSpPr>
        <p:spPr bwMode="auto">
          <a:xfrm>
            <a:off x="1187624" y="38379"/>
            <a:ext cx="6696744"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eaLnBrk="0" hangingPunct="0"/>
            <a:r>
              <a:rPr lang="sl-SI" altLang="zh-CN" sz="2800" b="1" dirty="0">
                <a:solidFill>
                  <a:srgbClr val="CC00FF"/>
                </a:solidFill>
                <a:latin typeface="Comic Sans MS" panose="030F0702030302020204" pitchFamily="66" charset="0"/>
              </a:rPr>
              <a:t>Javljalniki požara </a:t>
            </a:r>
          </a:p>
        </p:txBody>
      </p:sp>
      <p:pic>
        <p:nvPicPr>
          <p:cNvPr id="4" name="Slika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289" y="4770777"/>
            <a:ext cx="17145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4770777"/>
            <a:ext cx="1457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2467" y="4797152"/>
            <a:ext cx="1409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3039" y="6220966"/>
            <a:ext cx="2212465"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0" hangingPunct="0"/>
            <a:r>
              <a:rPr lang="sl-SI" altLang="zh-CN" sz="2000" b="1" dirty="0">
                <a:solidFill>
                  <a:srgbClr val="CC00FF"/>
                </a:solidFill>
                <a:latin typeface="Comic Sans MS" panose="030F0702030302020204" pitchFamily="66" charset="0"/>
              </a:rPr>
              <a:t>Javljalniki plinov</a:t>
            </a:r>
          </a:p>
        </p:txBody>
      </p:sp>
      <p:sp>
        <p:nvSpPr>
          <p:cNvPr id="3" name="Rectangle 2"/>
          <p:cNvSpPr/>
          <p:nvPr/>
        </p:nvSpPr>
        <p:spPr>
          <a:xfrm>
            <a:off x="4545137" y="6165304"/>
            <a:ext cx="2218877"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0" hangingPunct="0"/>
            <a:r>
              <a:rPr lang="sl-SI" altLang="zh-CN" sz="2000" b="1" dirty="0">
                <a:solidFill>
                  <a:srgbClr val="CC00FF"/>
                </a:solidFill>
                <a:latin typeface="Comic Sans MS" panose="030F0702030302020204" pitchFamily="66" charset="0"/>
              </a:rPr>
              <a:t>Ročni javljalniki </a:t>
            </a:r>
          </a:p>
        </p:txBody>
      </p:sp>
    </p:spTree>
    <p:extLst>
      <p:ext uri="{BB962C8B-B14F-4D97-AF65-F5344CB8AC3E}">
        <p14:creationId xmlns:p14="http://schemas.microsoft.com/office/powerpoint/2010/main" val="147168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body" idx="4294967295"/>
          </p:nvPr>
        </p:nvSpPr>
        <p:spPr>
          <a:xfrm>
            <a:off x="234156" y="116632"/>
            <a:ext cx="8675687" cy="6480175"/>
          </a:xfrm>
          <a:solidFill>
            <a:srgbClr val="FFFFCC"/>
          </a:solidFill>
        </p:spPr>
        <p:style>
          <a:lnRef idx="1">
            <a:schemeClr val="accent3"/>
          </a:lnRef>
          <a:fillRef idx="2">
            <a:schemeClr val="accent3"/>
          </a:fillRef>
          <a:effectRef idx="1">
            <a:schemeClr val="accent3"/>
          </a:effectRef>
          <a:fontRef idx="minor">
            <a:schemeClr val="dk1"/>
          </a:fontRef>
        </p:style>
        <p:txBody>
          <a:bodyPr/>
          <a:lstStyle/>
          <a:p>
            <a:pPr marL="914400" lvl="2" indent="0" algn="ctr">
              <a:buNone/>
            </a:pPr>
            <a:r>
              <a:rPr lang="sl-SI" altLang="zh-CN" sz="2800" b="1" dirty="0">
                <a:solidFill>
                  <a:srgbClr val="00A844"/>
                </a:solidFill>
                <a:latin typeface="Comic Sans MS" panose="030F0702030302020204" pitchFamily="66" charset="0"/>
              </a:rPr>
              <a:t>VGRAJENI SISTEMI ZA GAŠENJE</a:t>
            </a:r>
          </a:p>
          <a:p>
            <a:pPr marL="914400" lvl="2" indent="0">
              <a:buNone/>
            </a:pPr>
            <a:endParaRPr lang="sl-SI" altLang="zh-CN" b="1" dirty="0">
              <a:latin typeface="Comic Sans MS" panose="030F0702030302020204" pitchFamily="66" charset="0"/>
            </a:endParaRPr>
          </a:p>
          <a:p>
            <a:pPr marL="0" lvl="2" indent="0" algn="just">
              <a:buNone/>
            </a:pPr>
            <a:r>
              <a:rPr lang="sl-SI" altLang="zh-CN" sz="2800" b="1" dirty="0">
                <a:solidFill>
                  <a:srgbClr val="0000FF"/>
                </a:solidFill>
                <a:latin typeface="Comic Sans MS" panose="030F0702030302020204" pitchFamily="66" charset="0"/>
              </a:rPr>
              <a:t>Vgrajeni ali stabilni avtomatski sistemi za nadzor nad ognjem in gašenje požarov brez človeškega posredovanja lahko preprečijo veliko škodo zaradi požara, ko ljudje ne morejo pravočasno ukrepati. </a:t>
            </a:r>
          </a:p>
          <a:p>
            <a:pPr marL="0" lvl="2" indent="0">
              <a:buNone/>
            </a:pPr>
            <a:endParaRPr lang="sl-SI" altLang="zh-CN" sz="2800" b="1" dirty="0">
              <a:latin typeface="Comic Sans MS" panose="030F0702030302020204" pitchFamily="66" charset="0"/>
            </a:endParaRPr>
          </a:p>
          <a:p>
            <a:pPr marL="0" indent="0" algn="just">
              <a:buNone/>
            </a:pPr>
            <a:r>
              <a:rPr lang="sl-SI" altLang="zh-CN" sz="2400" b="1" dirty="0">
                <a:solidFill>
                  <a:srgbClr val="CC00FF"/>
                </a:solidFill>
                <a:latin typeface="Comic Sans MS" panose="030F0702030302020204" pitchFamily="66" charset="0"/>
              </a:rPr>
              <a:t>Najpogosteje jih delimo glede na gasilo na vgrajene gasilne sisteme: </a:t>
            </a:r>
          </a:p>
          <a:p>
            <a:pPr marL="609600" indent="-609600"/>
            <a:r>
              <a:rPr lang="sl-SI" altLang="zh-CN" sz="2400" b="1" dirty="0">
                <a:solidFill>
                  <a:srgbClr val="00A844"/>
                </a:solidFill>
                <a:latin typeface="Comic Sans MS" panose="030F0702030302020204" pitchFamily="66" charset="0"/>
              </a:rPr>
              <a:t>z vodo, </a:t>
            </a:r>
          </a:p>
          <a:p>
            <a:pPr marL="609600" indent="-609600"/>
            <a:r>
              <a:rPr lang="sl-SI" altLang="zh-CN" sz="2400" b="1" dirty="0">
                <a:solidFill>
                  <a:srgbClr val="00A844"/>
                </a:solidFill>
                <a:latin typeface="Comic Sans MS" panose="030F0702030302020204" pitchFamily="66" charset="0"/>
              </a:rPr>
              <a:t>s peno, </a:t>
            </a:r>
          </a:p>
          <a:p>
            <a:pPr marL="609600" indent="-609600"/>
            <a:r>
              <a:rPr lang="sl-SI" altLang="zh-CN" sz="2400" b="1" dirty="0">
                <a:solidFill>
                  <a:srgbClr val="00A844"/>
                </a:solidFill>
                <a:latin typeface="Comic Sans MS" panose="030F0702030302020204" pitchFamily="66" charset="0"/>
              </a:rPr>
              <a:t>z gasilnim praškom, </a:t>
            </a:r>
          </a:p>
          <a:p>
            <a:pPr marL="609600" indent="-609600"/>
            <a:r>
              <a:rPr lang="sl-SI" altLang="zh-CN" sz="2400" b="1" dirty="0">
                <a:solidFill>
                  <a:srgbClr val="00A844"/>
                </a:solidFill>
                <a:latin typeface="Comic Sans MS" panose="030F0702030302020204" pitchFamily="66" charset="0"/>
              </a:rPr>
              <a:t>s plinastimi gasili.</a:t>
            </a:r>
            <a:r>
              <a:rPr lang="sl-SI" altLang="zh-CN" sz="2400" dirty="0">
                <a:solidFill>
                  <a:srgbClr val="00A844"/>
                </a:solidFill>
                <a:latin typeface="Comic Sans MS" panose="030F0702030302020204" pitchFamily="66" charset="0"/>
              </a:rPr>
              <a:t> </a:t>
            </a:r>
            <a:endParaRPr lang="sl-SI" altLang="sl-SI" sz="2400" dirty="0">
              <a:solidFill>
                <a:srgbClr val="00A844"/>
              </a:solidFill>
              <a:latin typeface="Comic Sans MS" panose="030F0702030302020204" pitchFamily="66" charset="0"/>
            </a:endParaRPr>
          </a:p>
        </p:txBody>
      </p:sp>
    </p:spTree>
    <p:extLst>
      <p:ext uri="{BB962C8B-B14F-4D97-AF65-F5344CB8AC3E}">
        <p14:creationId xmlns:p14="http://schemas.microsoft.com/office/powerpoint/2010/main" val="2964543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31" name="Slika 40"/>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0" y="404813"/>
            <a:ext cx="3419475" cy="2220912"/>
          </a:xfrm>
          <a:noFill/>
          <a:ln/>
        </p:spPr>
      </p:pic>
      <p:sp>
        <p:nvSpPr>
          <p:cNvPr id="739332" name="Rectangle 4"/>
          <p:cNvSpPr>
            <a:spLocks noChangeArrowheads="1"/>
          </p:cNvSpPr>
          <p:nvPr/>
        </p:nvSpPr>
        <p:spPr bwMode="auto">
          <a:xfrm>
            <a:off x="467544" y="1924090"/>
            <a:ext cx="3456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sl-SI" altLang="zh-CN" b="1" dirty="0">
                <a:solidFill>
                  <a:srgbClr val="0000FF"/>
                </a:solidFill>
                <a:latin typeface="Comic Sans MS" panose="030F0702030302020204" pitchFamily="66" charset="0"/>
              </a:rPr>
              <a:t>Aktiviranje sistema za gašenje s srednjo peno </a:t>
            </a:r>
          </a:p>
        </p:txBody>
      </p:sp>
      <p:pic>
        <p:nvPicPr>
          <p:cNvPr id="4" name="Slika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203848" y="2780928"/>
            <a:ext cx="5232375" cy="3224755"/>
          </a:xfrm>
          <a:prstGeom prst="rect">
            <a:avLst/>
          </a:prstGeom>
          <a:noFill/>
          <a:ln/>
        </p:spPr>
      </p:pic>
    </p:spTree>
    <p:extLst>
      <p:ext uri="{BB962C8B-B14F-4D97-AF65-F5344CB8AC3E}">
        <p14:creationId xmlns:p14="http://schemas.microsoft.com/office/powerpoint/2010/main" val="525002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body" idx="4294967295"/>
          </p:nvPr>
        </p:nvSpPr>
        <p:spPr>
          <a:xfrm>
            <a:off x="197644" y="188912"/>
            <a:ext cx="8748712" cy="6480175"/>
          </a:xfrm>
          <a:solidFill>
            <a:srgbClr val="FFFFCC"/>
          </a:solidFill>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0" lvl="2" indent="0" algn="ctr">
              <a:buNone/>
            </a:pPr>
            <a:r>
              <a:rPr lang="sl-SI" altLang="zh-CN" sz="2800" b="1" dirty="0">
                <a:solidFill>
                  <a:srgbClr val="00A844"/>
                </a:solidFill>
                <a:latin typeface="Comic Sans MS" panose="030F0702030302020204" pitchFamily="66" charset="0"/>
              </a:rPr>
              <a:t>RAZDELITEV OPREME, NAPRAV IN DRUGIH SREDSTEV ZA VARSTVO PRED POŽAROM </a:t>
            </a:r>
          </a:p>
          <a:p>
            <a:pPr marL="0" indent="0" algn="ctr">
              <a:buNone/>
            </a:pPr>
            <a:endParaRPr lang="sl-SI" altLang="zh-CN" sz="2800" b="1" dirty="0">
              <a:solidFill>
                <a:srgbClr val="008000"/>
              </a:solidFill>
              <a:latin typeface="Comic Sans MS" panose="030F0702030302020204" pitchFamily="66" charset="0"/>
            </a:endParaRPr>
          </a:p>
          <a:p>
            <a:pPr marL="0" indent="0" algn="just">
              <a:buNone/>
            </a:pPr>
            <a:r>
              <a:rPr lang="sl-SI" altLang="zh-CN" sz="2800" b="1" dirty="0">
                <a:solidFill>
                  <a:srgbClr val="0000FF"/>
                </a:solidFill>
                <a:latin typeface="Comic Sans MS" panose="030F0702030302020204" pitchFamily="66" charset="0"/>
              </a:rPr>
              <a:t>Med opremo in nekatere naprave za varstvo pred požarom lahko prištevamo aktivne naprave za gašenje požarov.</a:t>
            </a:r>
          </a:p>
          <a:p>
            <a:pPr marL="0" indent="0" algn="just">
              <a:buNone/>
            </a:pPr>
            <a:endParaRPr lang="sl-SI" altLang="zh-CN" sz="2800" b="1" dirty="0">
              <a:solidFill>
                <a:srgbClr val="008000"/>
              </a:solidFill>
              <a:latin typeface="Comic Sans MS" panose="030F0702030302020204" pitchFamily="66" charset="0"/>
            </a:endParaRPr>
          </a:p>
          <a:p>
            <a:pPr marL="0" indent="0" algn="just">
              <a:buNone/>
            </a:pPr>
            <a:r>
              <a:rPr lang="sl-SI" altLang="zh-CN" sz="2800" b="1" dirty="0">
                <a:solidFill>
                  <a:srgbClr val="CC00FF"/>
                </a:solidFill>
                <a:latin typeface="Comic Sans MS" panose="030F0702030302020204" pitchFamily="66" charset="0"/>
              </a:rPr>
              <a:t>Poleg navedenih spadajo med opremo, naprave in druga sredstva za varstvo pred požarom tudi sredstva za začetno gašenje požarov:</a:t>
            </a:r>
          </a:p>
          <a:p>
            <a:pPr marL="0" indent="0">
              <a:buNone/>
            </a:pPr>
            <a:endParaRPr lang="sl-SI" altLang="zh-CN" sz="1700" b="1" dirty="0">
              <a:solidFill>
                <a:srgbClr val="008000"/>
              </a:solidFill>
              <a:latin typeface="Comic Sans MS" panose="030F0702030302020204" pitchFamily="66" charset="0"/>
            </a:endParaRPr>
          </a:p>
          <a:p>
            <a:pPr marL="609600" indent="-609600"/>
            <a:r>
              <a:rPr lang="sl-SI" altLang="zh-CN" sz="2800" b="1" dirty="0">
                <a:solidFill>
                  <a:srgbClr val="008000"/>
                </a:solidFill>
                <a:latin typeface="Comic Sans MS" panose="030F0702030302020204" pitchFamily="66" charset="0"/>
              </a:rPr>
              <a:t>gasilniki, </a:t>
            </a:r>
          </a:p>
          <a:p>
            <a:pPr marL="609600" indent="-609600"/>
            <a:r>
              <a:rPr lang="sl-SI" altLang="zh-CN" sz="2800" b="1" dirty="0">
                <a:solidFill>
                  <a:srgbClr val="008000"/>
                </a:solidFill>
                <a:latin typeface="Comic Sans MS" panose="030F0702030302020204" pitchFamily="66" charset="0"/>
              </a:rPr>
              <a:t>hidranti, </a:t>
            </a:r>
          </a:p>
          <a:p>
            <a:pPr marL="609600" indent="-609600"/>
            <a:r>
              <a:rPr lang="sl-SI" altLang="zh-CN" sz="2800" b="1" dirty="0">
                <a:solidFill>
                  <a:srgbClr val="008000"/>
                </a:solidFill>
                <a:latin typeface="Comic Sans MS" panose="030F0702030302020204" pitchFamily="66" charset="0"/>
              </a:rPr>
              <a:t>druga priročna sredstva za gašenje požarov,</a:t>
            </a:r>
          </a:p>
          <a:p>
            <a:pPr marL="609600" indent="-609600"/>
            <a:r>
              <a:rPr lang="sl-SI" altLang="zh-CN" sz="2800" b="1" dirty="0">
                <a:solidFill>
                  <a:srgbClr val="008000"/>
                </a:solidFill>
                <a:latin typeface="Comic Sans MS" panose="030F0702030302020204" pitchFamily="66" charset="0"/>
              </a:rPr>
              <a:t>gasilska vozila in oprema.</a:t>
            </a:r>
            <a:r>
              <a:rPr lang="sl-SI" altLang="zh-CN" sz="2000" dirty="0">
                <a:solidFill>
                  <a:srgbClr val="008000"/>
                </a:solidFill>
                <a:latin typeface="Comic Sans MS" panose="030F0702030302020204" pitchFamily="66" charset="0"/>
              </a:rPr>
              <a:t> </a:t>
            </a:r>
            <a:endParaRPr lang="sl-SI" altLang="sl-SI" sz="2000" dirty="0">
              <a:solidFill>
                <a:srgbClr val="008000"/>
              </a:solidFill>
              <a:latin typeface="Comic Sans MS" panose="030F0702030302020204" pitchFamily="66" charset="0"/>
            </a:endParaRPr>
          </a:p>
        </p:txBody>
      </p:sp>
    </p:spTree>
    <p:extLst>
      <p:ext uri="{BB962C8B-B14F-4D97-AF65-F5344CB8AC3E}">
        <p14:creationId xmlns:p14="http://schemas.microsoft.com/office/powerpoint/2010/main" val="592086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475" name="Slika 4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333375"/>
            <a:ext cx="3184525" cy="3014663"/>
          </a:xfrm>
          <a:noFill/>
          <a:ln/>
        </p:spPr>
      </p:pic>
      <p:sp>
        <p:nvSpPr>
          <p:cNvPr id="745476" name="Rectangle 4"/>
          <p:cNvSpPr>
            <a:spLocks noChangeArrowheads="1"/>
          </p:cNvSpPr>
          <p:nvPr/>
        </p:nvSpPr>
        <p:spPr bwMode="auto">
          <a:xfrm>
            <a:off x="251520" y="3283675"/>
            <a:ext cx="3207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sl-SI" altLang="zh-CN" b="1" dirty="0">
                <a:latin typeface="Comic Sans MS" panose="030F0702030302020204" pitchFamily="66" charset="0"/>
              </a:rPr>
              <a:t>Gasilnik s potisno jeklenko </a:t>
            </a:r>
          </a:p>
        </p:txBody>
      </p:sp>
      <p:pic>
        <p:nvPicPr>
          <p:cNvPr id="4" name="lightboxImage" descr="gasilc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185003" y="694390"/>
            <a:ext cx="3888406" cy="2389838"/>
          </a:xfrm>
          <a:prstGeom prst="rect">
            <a:avLst/>
          </a:prstGeom>
        </p:spPr>
      </p:pic>
      <p:pic>
        <p:nvPicPr>
          <p:cNvPr id="5" name="Slika 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9981" y="546284"/>
            <a:ext cx="1247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idr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5219" y="1958149"/>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53" descr="fi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8099" y="3887115"/>
            <a:ext cx="2889657" cy="217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3887115"/>
            <a:ext cx="3268252" cy="234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891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body" idx="4294967295"/>
          </p:nvPr>
        </p:nvSpPr>
        <p:spPr>
          <a:xfrm>
            <a:off x="323850" y="188913"/>
            <a:ext cx="8820150" cy="6480175"/>
          </a:xfrm>
        </p:spPr>
        <p:style>
          <a:lnRef idx="1">
            <a:schemeClr val="accent6"/>
          </a:lnRef>
          <a:fillRef idx="2">
            <a:schemeClr val="accent6"/>
          </a:fillRef>
          <a:effectRef idx="1">
            <a:schemeClr val="accent6"/>
          </a:effectRef>
          <a:fontRef idx="minor">
            <a:schemeClr val="dk1"/>
          </a:fontRef>
        </p:style>
        <p:txBody>
          <a:bodyPr>
            <a:normAutofit/>
          </a:bodyPr>
          <a:lstStyle/>
          <a:p>
            <a:pPr marL="914400" lvl="2" indent="0">
              <a:buNone/>
            </a:pPr>
            <a:r>
              <a:rPr lang="sl-SI" altLang="zh-CN" sz="2800" b="1" dirty="0">
                <a:solidFill>
                  <a:srgbClr val="0000FF"/>
                </a:solidFill>
                <a:latin typeface="Comic Sans MS" panose="030F0702030302020204" pitchFamily="66" charset="0"/>
              </a:rPr>
              <a:t>NAMESTITEV GASILNIKOV </a:t>
            </a:r>
          </a:p>
          <a:p>
            <a:pPr marL="0" indent="0">
              <a:buNone/>
            </a:pPr>
            <a:endParaRPr lang="sl-SI" altLang="zh-CN" sz="2400" b="1" dirty="0">
              <a:latin typeface="Comic Sans MS" panose="030F0702030302020204" pitchFamily="66" charset="0"/>
            </a:endParaRPr>
          </a:p>
          <a:p>
            <a:pPr marL="0" indent="0" algn="just">
              <a:buNone/>
            </a:pPr>
            <a:r>
              <a:rPr lang="sl-SI" altLang="zh-CN" sz="2800" b="1" dirty="0">
                <a:solidFill>
                  <a:srgbClr val="008000"/>
                </a:solidFill>
                <a:latin typeface="Comic Sans MS" panose="030F0702030302020204" pitchFamily="66" charset="0"/>
              </a:rPr>
              <a:t>Namestitev in izbor gasilnikov opredeljujeta Pravilnik o izbiri in namestitvi gasilnih gasilnikov (</a:t>
            </a:r>
            <a:r>
              <a:rPr lang="sl-SI" altLang="zh-CN" sz="2800" b="1" dirty="0">
                <a:solidFill>
                  <a:srgbClr val="008000"/>
                </a:solidFill>
                <a:latin typeface="Comic Sans MS" panose="030F0702030302020204" pitchFamily="66" charset="0"/>
                <a:hlinkClick r:id="rId3"/>
              </a:rPr>
              <a:t>Uradni list RS, št. 67/2005 z dne 15. 7. 2005</a:t>
            </a:r>
            <a:r>
              <a:rPr lang="sl-SI" altLang="zh-CN" sz="2800" b="1" dirty="0">
                <a:solidFill>
                  <a:srgbClr val="008000"/>
                </a:solidFill>
                <a:latin typeface="Comic Sans MS" panose="030F0702030302020204" pitchFamily="66" charset="0"/>
              </a:rPr>
              <a:t>) in Standard SIST 1013. </a:t>
            </a:r>
          </a:p>
          <a:p>
            <a:pPr marL="0" indent="0" algn="just">
              <a:buNone/>
            </a:pPr>
            <a:endParaRPr lang="sl-SI" altLang="zh-CN" sz="1600" b="1" dirty="0">
              <a:solidFill>
                <a:srgbClr val="008000"/>
              </a:solidFill>
              <a:latin typeface="Comic Sans MS" panose="030F0702030302020204" pitchFamily="66" charset="0"/>
            </a:endParaRPr>
          </a:p>
          <a:p>
            <a:pPr marL="0" indent="0" algn="just">
              <a:buNone/>
            </a:pPr>
            <a:r>
              <a:rPr lang="sl-SI" altLang="zh-CN" sz="2800" b="1" dirty="0">
                <a:solidFill>
                  <a:srgbClr val="008000"/>
                </a:solidFill>
                <a:latin typeface="Comic Sans MS" panose="030F0702030302020204" pitchFamily="66" charset="0"/>
              </a:rPr>
              <a:t>Izbrani gasilniki se namestijo na vidnih in dostopnih mestih, v bližini delovnih mest in tako, da je glava z mehanizmom za aktiviranje v višini 80–120 cm od tal. </a:t>
            </a:r>
          </a:p>
          <a:p>
            <a:pPr marL="0" indent="0" algn="just">
              <a:buNone/>
            </a:pPr>
            <a:endParaRPr lang="sl-SI" altLang="zh-CN" sz="1600" b="1" dirty="0">
              <a:solidFill>
                <a:srgbClr val="008000"/>
              </a:solidFill>
              <a:latin typeface="Comic Sans MS" panose="030F0702030302020204" pitchFamily="66" charset="0"/>
            </a:endParaRPr>
          </a:p>
          <a:p>
            <a:pPr marL="0" indent="0" algn="just">
              <a:buNone/>
            </a:pPr>
            <a:r>
              <a:rPr lang="sl-SI" altLang="zh-CN" sz="2800" b="1" dirty="0">
                <a:solidFill>
                  <a:srgbClr val="008000"/>
                </a:solidFill>
                <a:latin typeface="Comic Sans MS" panose="030F0702030302020204" pitchFamily="66" charset="0"/>
              </a:rPr>
              <a:t>Mesta, kjer so nameščeni gasilniki, morajo biti označena v skladu s Standardom SIST 1013.</a:t>
            </a:r>
            <a:r>
              <a:rPr lang="sl-SI" altLang="zh-CN" sz="2800" dirty="0">
                <a:solidFill>
                  <a:srgbClr val="008000"/>
                </a:solidFill>
                <a:latin typeface="Comic Sans MS" panose="030F0702030302020204" pitchFamily="66" charset="0"/>
              </a:rPr>
              <a:t> </a:t>
            </a:r>
            <a:endParaRPr lang="sl-SI" altLang="sl-SI" sz="2800" dirty="0">
              <a:solidFill>
                <a:srgbClr val="008000"/>
              </a:solidFill>
              <a:latin typeface="Comic Sans MS" panose="030F0702030302020204" pitchFamily="66" charset="0"/>
            </a:endParaRPr>
          </a:p>
        </p:txBody>
      </p:sp>
      <p:pic>
        <p:nvPicPr>
          <p:cNvPr id="694275" name="Slika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021" y="116632"/>
            <a:ext cx="11620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72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80" y="116632"/>
            <a:ext cx="8496944" cy="6555641"/>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800100" lvl="1" indent="-342900" algn="just">
              <a:buFont typeface="Wingdings" panose="05000000000000000000" pitchFamily="2" charset="2"/>
              <a:buChar char="Ø"/>
            </a:pPr>
            <a:r>
              <a:rPr lang="sl-SI" altLang="zh-CN" sz="2800" b="1" dirty="0">
                <a:solidFill>
                  <a:srgbClr val="0000FF"/>
                </a:solidFill>
                <a:latin typeface="Comic Sans MS" panose="030F0702030302020204" pitchFamily="66" charset="0"/>
              </a:rPr>
              <a:t>Delavec mora delovno opremo uporabljati tako, da se pri njeni uporabi izogne nevarnostim za poškodbe in zdravstvene okvare in da pri delu ne ogroža varnosti in zdravja drugih oseb.</a:t>
            </a:r>
          </a:p>
          <a:p>
            <a:pPr lvl="1" algn="just"/>
            <a:endParaRPr lang="sl-SI" altLang="zh-CN" sz="2800" b="1" dirty="0">
              <a:solidFill>
                <a:srgbClr val="0000FF"/>
              </a:solidFill>
              <a:latin typeface="Comic Sans MS" panose="030F0702030302020204" pitchFamily="66" charset="0"/>
            </a:endParaRPr>
          </a:p>
          <a:p>
            <a:pPr marL="609600" indent="-609600" algn="just">
              <a:buFont typeface="Wingdings" panose="05000000000000000000" pitchFamily="2" charset="2"/>
              <a:buChar char="Ø"/>
            </a:pPr>
            <a:r>
              <a:rPr lang="sl-SI" altLang="zh-CN" sz="2800" b="1" dirty="0">
                <a:solidFill>
                  <a:srgbClr val="CC00FF"/>
                </a:solidFill>
                <a:latin typeface="Comic Sans MS" panose="030F0702030302020204" pitchFamily="66" charset="0"/>
              </a:rPr>
              <a:t>Mora obvestiti delodajalca o okoliščinah, za katere utemeljeno meni, da predstavljajo nevarnost za poškodbe in zdravstvene okvare.</a:t>
            </a:r>
          </a:p>
          <a:p>
            <a:pPr marL="609600" indent="-609600" algn="just">
              <a:buFont typeface="Wingdings" panose="05000000000000000000" pitchFamily="2" charset="2"/>
              <a:buChar char="Ø"/>
            </a:pPr>
            <a:endParaRPr lang="sl-SI" altLang="zh-CN" sz="2800" b="1" dirty="0">
              <a:solidFill>
                <a:srgbClr val="0000FF"/>
              </a:solidFill>
              <a:latin typeface="Comic Sans MS" panose="030F0702030302020204" pitchFamily="66" charset="0"/>
            </a:endParaRPr>
          </a:p>
          <a:p>
            <a:pPr marL="609600" indent="-609600" algn="just">
              <a:buFont typeface="Wingdings" panose="05000000000000000000" pitchFamily="2" charset="2"/>
              <a:buChar char="Ø"/>
            </a:pPr>
            <a:r>
              <a:rPr lang="sl-SI" altLang="zh-CN" sz="2800" b="1" dirty="0">
                <a:solidFill>
                  <a:srgbClr val="00A844"/>
                </a:solidFill>
                <a:latin typeface="Comic Sans MS" panose="030F0702030302020204" pitchFamily="66" charset="0"/>
              </a:rPr>
              <a:t>Sodelovati mora z delodajalcem pri izvedbi ukrepov, in delodajalcu omogočiti, da tako vzpostavi varno delovno okolje in delovne razmere.</a:t>
            </a:r>
            <a:endParaRPr lang="sl-SI" sz="2800" b="1" dirty="0">
              <a:solidFill>
                <a:srgbClr val="00A844"/>
              </a:solidFill>
              <a:latin typeface="Comic Sans MS" panose="030F0702030302020204" pitchFamily="66" charset="0"/>
            </a:endParaRPr>
          </a:p>
        </p:txBody>
      </p:sp>
    </p:spTree>
    <p:extLst>
      <p:ext uri="{BB962C8B-B14F-4D97-AF65-F5344CB8AC3E}">
        <p14:creationId xmlns:p14="http://schemas.microsoft.com/office/powerpoint/2010/main" val="319658963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215689" y="548680"/>
            <a:ext cx="8712621" cy="6124754"/>
          </a:xfrm>
          <a:prstGeom prst="rect">
            <a:avLst/>
          </a:prstGeom>
          <a:solidFill>
            <a:srgbClr val="FFFFCC"/>
          </a:solidFill>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tabLst>
                <a:tab pos="160338" algn="l"/>
              </a:tabLst>
              <a:defRPr/>
            </a:pPr>
            <a:r>
              <a:rPr lang="sl-SI" sz="2800" b="1" dirty="0">
                <a:solidFill>
                  <a:srgbClr val="00A844"/>
                </a:solidFill>
                <a:latin typeface="Comic Sans MS" panose="030F0702030302020204" pitchFamily="66" charset="0"/>
              </a:rPr>
              <a:t>Ukrepi varstva pred požarom</a:t>
            </a:r>
          </a:p>
          <a:p>
            <a:pPr algn="ctr">
              <a:tabLst>
                <a:tab pos="160338" algn="l"/>
              </a:tabLst>
              <a:defRPr/>
            </a:pPr>
            <a:endParaRPr lang="sl-SI" altLang="sl-SI" sz="2800" b="1" dirty="0">
              <a:solidFill>
                <a:schemeClr val="accent4">
                  <a:lumMod val="25000"/>
                </a:schemeClr>
              </a:solidFill>
              <a:latin typeface="Comic Sans MS" panose="030F0702030302020204" pitchFamily="66" charset="0"/>
            </a:endParaRPr>
          </a:p>
          <a:p>
            <a:pPr>
              <a:tabLst>
                <a:tab pos="160338" algn="l"/>
              </a:tabLst>
              <a:defRPr/>
            </a:pPr>
            <a:r>
              <a:rPr lang="sl-SI" altLang="sl-SI" sz="2800" b="1" dirty="0">
                <a:solidFill>
                  <a:srgbClr val="800000"/>
                </a:solidFill>
                <a:latin typeface="Comic Sans MS" panose="030F0702030302020204" pitchFamily="66" charset="0"/>
              </a:rPr>
              <a:t>     </a:t>
            </a:r>
            <a:r>
              <a:rPr lang="sl-SI" altLang="sl-SI" sz="2800" b="1" dirty="0">
                <a:solidFill>
                  <a:srgbClr val="CC00FF"/>
                </a:solidFill>
                <a:latin typeface="Comic Sans MS" panose="030F0702030302020204" pitchFamily="66" charset="0"/>
              </a:rPr>
              <a:t>Obnašanje ljudi ob požaru</a:t>
            </a:r>
          </a:p>
          <a:p>
            <a:pPr marL="457200" indent="-457200">
              <a:buFont typeface="Wingdings" panose="05000000000000000000" pitchFamily="2" charset="2"/>
              <a:buChar char="Ø"/>
              <a:tabLst>
                <a:tab pos="160338" algn="l"/>
              </a:tabLst>
              <a:defRPr/>
            </a:pPr>
            <a:r>
              <a:rPr lang="sl-SI" sz="2800" b="1" dirty="0">
                <a:latin typeface="Comic Sans MS" panose="030F0702030302020204" pitchFamily="66" charset="0"/>
              </a:rPr>
              <a:t> </a:t>
            </a:r>
            <a:r>
              <a:rPr lang="sl-SI" sz="2800" b="1" dirty="0">
                <a:solidFill>
                  <a:srgbClr val="0000FF"/>
                </a:solidFill>
                <a:latin typeface="Comic Sans MS" panose="030F0702030302020204" pitchFamily="66" charset="0"/>
              </a:rPr>
              <a:t>evakuacija ali beg,</a:t>
            </a:r>
          </a:p>
          <a:p>
            <a:pPr marL="457200" indent="-457200">
              <a:buFont typeface="Wingdings" panose="05000000000000000000" pitchFamily="2" charset="2"/>
              <a:buChar char="Ø"/>
              <a:tabLst>
                <a:tab pos="160338" algn="l"/>
              </a:tabLst>
              <a:defRPr/>
            </a:pPr>
            <a:r>
              <a:rPr lang="sl-SI" sz="2800" b="1" dirty="0">
                <a:solidFill>
                  <a:srgbClr val="0000FF"/>
                </a:solidFill>
                <a:latin typeface="Comic Sans MS" panose="030F0702030302020204" pitchFamily="66" charset="0"/>
              </a:rPr>
              <a:t> panika,</a:t>
            </a:r>
          </a:p>
          <a:p>
            <a:pPr marL="457200" indent="-457200">
              <a:buFont typeface="Wingdings" panose="05000000000000000000" pitchFamily="2" charset="2"/>
              <a:buChar char="Ø"/>
              <a:tabLst>
                <a:tab pos="160338" algn="l"/>
              </a:tabLst>
              <a:defRPr/>
            </a:pPr>
            <a:r>
              <a:rPr lang="sl-SI" sz="2800" b="1" dirty="0">
                <a:solidFill>
                  <a:srgbClr val="0000FF"/>
                </a:solidFill>
                <a:latin typeface="Comic Sans MS" panose="030F0702030302020204" pitchFamily="66" charset="0"/>
              </a:rPr>
              <a:t> katero pot izberemo v </a:t>
            </a:r>
          </a:p>
          <a:p>
            <a:pPr>
              <a:tabLst>
                <a:tab pos="160338" algn="l"/>
              </a:tabLst>
              <a:defRPr/>
            </a:pPr>
            <a:r>
              <a:rPr lang="sl-SI" sz="2800" b="1" dirty="0">
                <a:solidFill>
                  <a:srgbClr val="0000FF"/>
                </a:solidFill>
                <a:latin typeface="Comic Sans MS" panose="030F0702030302020204" pitchFamily="66" charset="0"/>
              </a:rPr>
              <a:t>    stanju ogroženosti? </a:t>
            </a:r>
          </a:p>
          <a:p>
            <a:pPr>
              <a:tabLst>
                <a:tab pos="160338" algn="l"/>
              </a:tabLst>
              <a:defRPr/>
            </a:pPr>
            <a:endParaRPr lang="sl-SI" altLang="sl-SI" sz="2800" b="1" dirty="0">
              <a:solidFill>
                <a:srgbClr val="800000"/>
              </a:solidFill>
              <a:latin typeface="Comic Sans MS" panose="030F0702030302020204" pitchFamily="66" charset="0"/>
            </a:endParaRPr>
          </a:p>
          <a:p>
            <a:pPr>
              <a:tabLst>
                <a:tab pos="160338" algn="l"/>
              </a:tabLst>
              <a:defRPr/>
            </a:pPr>
            <a:r>
              <a:rPr lang="sl-SI" altLang="sl-SI" sz="2800" b="1" dirty="0">
                <a:solidFill>
                  <a:srgbClr val="800000"/>
                </a:solidFill>
                <a:latin typeface="Comic Sans MS" panose="030F0702030302020204" pitchFamily="66" charset="0"/>
              </a:rPr>
              <a:t>     </a:t>
            </a:r>
            <a:r>
              <a:rPr lang="sl-SI" altLang="sl-SI" sz="2800" b="1" dirty="0">
                <a:solidFill>
                  <a:srgbClr val="CC00FF"/>
                </a:solidFill>
                <a:latin typeface="Comic Sans MS" panose="030F0702030302020204" pitchFamily="66" charset="0"/>
              </a:rPr>
              <a:t>Pomen odgovorne osebe</a:t>
            </a:r>
          </a:p>
          <a:p>
            <a:pPr algn="ctr">
              <a:tabLst>
                <a:tab pos="160338" algn="l"/>
              </a:tabLst>
              <a:defRPr/>
            </a:pPr>
            <a:endParaRPr lang="sl-SI" altLang="sl-SI" sz="2800" b="1" dirty="0">
              <a:solidFill>
                <a:srgbClr val="800000"/>
              </a:solidFill>
              <a:latin typeface="Comic Sans MS" panose="030F0702030302020204" pitchFamily="66" charset="0"/>
            </a:endParaRPr>
          </a:p>
          <a:p>
            <a:pPr marL="457200" indent="-457200">
              <a:buFont typeface="Wingdings" panose="05000000000000000000" pitchFamily="2" charset="2"/>
              <a:buChar char="Ø"/>
            </a:pPr>
            <a:r>
              <a:rPr lang="sl-SI" altLang="sl-SI" sz="2800" b="1" dirty="0">
                <a:solidFill>
                  <a:srgbClr val="00A844"/>
                </a:solidFill>
                <a:latin typeface="Comic Sans MS" panose="030F0702030302020204" pitchFamily="66" charset="0"/>
              </a:rPr>
              <a:t>občutek varnosti, </a:t>
            </a:r>
          </a:p>
          <a:p>
            <a:pPr marL="457200" indent="-457200">
              <a:buFont typeface="Wingdings" panose="05000000000000000000" pitchFamily="2" charset="2"/>
              <a:buChar char="Ø"/>
            </a:pPr>
            <a:r>
              <a:rPr lang="sl-SI" altLang="sl-SI" sz="2800" b="1" dirty="0">
                <a:solidFill>
                  <a:srgbClr val="00A844"/>
                </a:solidFill>
                <a:latin typeface="Comic Sans MS" panose="030F0702030302020204" pitchFamily="66" charset="0"/>
              </a:rPr>
              <a:t>organizacija,</a:t>
            </a:r>
          </a:p>
          <a:p>
            <a:pPr marL="457200" indent="-457200">
              <a:buFont typeface="Wingdings" panose="05000000000000000000" pitchFamily="2" charset="2"/>
              <a:buChar char="Ø"/>
            </a:pPr>
            <a:r>
              <a:rPr lang="sl-SI" altLang="sl-SI" sz="2800" b="1" dirty="0">
                <a:solidFill>
                  <a:srgbClr val="00A844"/>
                </a:solidFill>
                <a:latin typeface="Comic Sans MS" panose="030F0702030302020204" pitchFamily="66" charset="0"/>
              </a:rPr>
              <a:t>nadzor.</a:t>
            </a:r>
          </a:p>
          <a:p>
            <a:pPr>
              <a:tabLst>
                <a:tab pos="160338" algn="l"/>
              </a:tabLst>
              <a:defRPr/>
            </a:pPr>
            <a:endParaRPr lang="sl-SI" sz="2800" b="1" dirty="0">
              <a:solidFill>
                <a:schemeClr val="accent4">
                  <a:lumMod val="25000"/>
                </a:schemeClr>
              </a:solidFill>
              <a:latin typeface="Book Antiqua" panose="02040602050305030304" pitchFamily="18" charset="0"/>
            </a:endParaRPr>
          </a:p>
        </p:txBody>
      </p:sp>
      <p:pic>
        <p:nvPicPr>
          <p:cNvPr id="41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640" y="2060848"/>
            <a:ext cx="364888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irc_mi" descr="hqde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639" y="4420325"/>
            <a:ext cx="3676034" cy="210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10" y="836712"/>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89" y="3972650"/>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87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71500" y="260648"/>
            <a:ext cx="9001000" cy="612475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tabLst>
                <a:tab pos="160338" algn="l"/>
              </a:tabLst>
              <a:defRPr/>
            </a:pPr>
            <a:r>
              <a:rPr lang="sl-SI" sz="2800" b="1" dirty="0">
                <a:solidFill>
                  <a:schemeClr val="accent4">
                    <a:lumMod val="25000"/>
                  </a:schemeClr>
                </a:solidFill>
                <a:latin typeface="Comic Sans MS" panose="030F0702030302020204" pitchFamily="66" charset="0"/>
              </a:rPr>
              <a:t>Ukrepi varstva pred požarom  </a:t>
            </a:r>
          </a:p>
          <a:p>
            <a:r>
              <a:rPr lang="sl-SI" altLang="sl-SI" sz="2800" b="1" dirty="0">
                <a:solidFill>
                  <a:srgbClr val="800000"/>
                </a:solidFill>
                <a:latin typeface="Comic Sans MS" panose="030F0702030302020204" pitchFamily="66" charset="0"/>
              </a:rPr>
              <a:t>    Pogoji za uspešno odgovorno osebo</a:t>
            </a:r>
          </a:p>
          <a:p>
            <a:pPr algn="ctr">
              <a:tabLst>
                <a:tab pos="160338" algn="l"/>
              </a:tabLst>
              <a:defRPr/>
            </a:pPr>
            <a:endParaRPr lang="sl-SI" sz="2800" b="1" dirty="0">
              <a:solidFill>
                <a:schemeClr val="accent4">
                  <a:lumMod val="25000"/>
                </a:schemeClr>
              </a:solidFill>
              <a:latin typeface="Comic Sans MS" panose="030F0702030302020204" pitchFamily="66" charset="0"/>
            </a:endParaRPr>
          </a:p>
          <a:p>
            <a:pPr marL="457200" indent="-457200">
              <a:buFont typeface="Wingdings" panose="05000000000000000000" pitchFamily="2" charset="2"/>
              <a:buChar char="Ø"/>
            </a:pPr>
            <a:r>
              <a:rPr lang="sl-SI" sz="2800" b="1" dirty="0">
                <a:latin typeface="Comic Sans MS" panose="030F0702030302020204" pitchFamily="66" charset="0"/>
              </a:rPr>
              <a:t> </a:t>
            </a:r>
            <a:r>
              <a:rPr lang="sl-SI" altLang="sl-SI" sz="2800" b="1" dirty="0">
                <a:latin typeface="Comic Sans MS" panose="030F0702030302020204" pitchFamily="66" charset="0"/>
              </a:rPr>
              <a:t>jasna opredelitev in razumevanje nalog, </a:t>
            </a:r>
          </a:p>
          <a:p>
            <a:pPr marL="457200" indent="-457200">
              <a:buFont typeface="Wingdings" panose="05000000000000000000" pitchFamily="2" charset="2"/>
              <a:buChar char="Ø"/>
            </a:pPr>
            <a:r>
              <a:rPr lang="sl-SI" altLang="sl-SI" sz="2800" b="1" dirty="0">
                <a:latin typeface="Comic Sans MS" panose="030F0702030302020204" pitchFamily="66" charset="0"/>
              </a:rPr>
              <a:t> pogum, motiviranje, </a:t>
            </a:r>
          </a:p>
          <a:p>
            <a:pPr marL="457200" indent="-457200">
              <a:buFont typeface="Wingdings" panose="05000000000000000000" pitchFamily="2" charset="2"/>
              <a:buChar char="Ø"/>
            </a:pPr>
            <a:r>
              <a:rPr lang="sl-SI" altLang="sl-SI" sz="2800" b="1" dirty="0">
                <a:latin typeface="Comic Sans MS" panose="030F0702030302020204" pitchFamily="66" charset="0"/>
              </a:rPr>
              <a:t> suverenost pri odločitvah,</a:t>
            </a:r>
          </a:p>
          <a:p>
            <a:pPr marL="457200" indent="-457200">
              <a:buFont typeface="Wingdings" panose="05000000000000000000" pitchFamily="2" charset="2"/>
              <a:buChar char="Ø"/>
            </a:pPr>
            <a:r>
              <a:rPr lang="sl-SI" altLang="sl-SI" sz="2800" b="1" dirty="0">
                <a:latin typeface="Comic Sans MS" panose="030F0702030302020204" pitchFamily="66" charset="0"/>
              </a:rPr>
              <a:t> seznanjenost zaposlenih z odgovornimi osebami,</a:t>
            </a:r>
          </a:p>
          <a:p>
            <a:pPr marL="457200" indent="-457200">
              <a:buFont typeface="Wingdings" panose="05000000000000000000" pitchFamily="2" charset="2"/>
              <a:buChar char="Ø"/>
            </a:pPr>
            <a:r>
              <a:rPr lang="sl-SI" altLang="sl-SI" sz="2800" b="1" dirty="0">
                <a:latin typeface="Comic Sans MS" panose="030F0702030302020204" pitchFamily="66" charset="0"/>
              </a:rPr>
              <a:t> vidne označbe odgovornih oseb.</a:t>
            </a:r>
          </a:p>
          <a:p>
            <a:r>
              <a:rPr lang="sl-SI" altLang="sl-SI" sz="2800" b="1" dirty="0">
                <a:solidFill>
                  <a:srgbClr val="800000"/>
                </a:solidFill>
                <a:latin typeface="Comic Sans MS" panose="030F0702030302020204" pitchFamily="66" charset="0"/>
              </a:rPr>
              <a:t>             </a:t>
            </a:r>
          </a:p>
          <a:p>
            <a:r>
              <a:rPr lang="sl-SI" altLang="sl-SI" sz="2800" b="1" dirty="0">
                <a:solidFill>
                  <a:srgbClr val="800000"/>
                </a:solidFill>
                <a:latin typeface="Comic Sans MS" panose="030F0702030302020204" pitchFamily="66" charset="0"/>
              </a:rPr>
              <a:t>     Napake pri organizaciji odgovornih oseb</a:t>
            </a:r>
          </a:p>
          <a:p>
            <a:pPr>
              <a:buFontTx/>
              <a:buChar char="-"/>
            </a:pPr>
            <a:r>
              <a:rPr lang="sl-SI" altLang="sl-SI" sz="2800" b="1" dirty="0">
                <a:latin typeface="Comic Sans MS" panose="030F0702030302020204" pitchFamily="66" charset="0"/>
              </a:rPr>
              <a:t> neustrezne osebe, </a:t>
            </a:r>
          </a:p>
          <a:p>
            <a:pPr>
              <a:buFontTx/>
              <a:buChar char="-"/>
            </a:pPr>
            <a:r>
              <a:rPr lang="sl-SI" altLang="sl-SI" sz="2800" b="1" dirty="0">
                <a:latin typeface="Comic Sans MS" panose="030F0702030302020204" pitchFamily="66" charset="0"/>
              </a:rPr>
              <a:t> število odgovornih oseb, </a:t>
            </a:r>
          </a:p>
          <a:p>
            <a:pPr>
              <a:buFontTx/>
              <a:buChar char="-"/>
            </a:pPr>
            <a:r>
              <a:rPr lang="sl-SI" altLang="sl-SI" sz="2800" b="1" dirty="0">
                <a:latin typeface="Comic Sans MS" panose="030F0702030302020204" pitchFamily="66" charset="0"/>
              </a:rPr>
              <a:t> nejasna navodila za odgovorne osebe,</a:t>
            </a:r>
          </a:p>
          <a:p>
            <a:pPr>
              <a:buFontTx/>
              <a:buChar char="-"/>
            </a:pPr>
            <a:r>
              <a:rPr lang="sl-SI" altLang="sl-SI" sz="2800" b="1" dirty="0">
                <a:latin typeface="Comic Sans MS" panose="030F0702030302020204" pitchFamily="66" charset="0"/>
              </a:rPr>
              <a:t> komunikacija med odgovornimi osebami.</a:t>
            </a:r>
            <a:endParaRPr lang="sl-SI" sz="2800" b="1" dirty="0">
              <a:solidFill>
                <a:schemeClr val="accent4">
                  <a:lumMod val="25000"/>
                </a:schemeClr>
              </a:solidFill>
              <a:latin typeface="Comic Sans MS" panose="030F0702030302020204" pitchFamily="66" charset="0"/>
            </a:endParaRP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08" y="620688"/>
            <a:ext cx="383021"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77" y="4077072"/>
            <a:ext cx="361344" cy="67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4625"/>
            <a:ext cx="1223853" cy="122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542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body" idx="4294967295"/>
          </p:nvPr>
        </p:nvSpPr>
        <p:spPr>
          <a:xfrm>
            <a:off x="323850" y="188913"/>
            <a:ext cx="8820150" cy="6480175"/>
          </a:xfrm>
        </p:spPr>
        <p:style>
          <a:lnRef idx="1">
            <a:schemeClr val="accent3"/>
          </a:lnRef>
          <a:fillRef idx="2">
            <a:schemeClr val="accent3"/>
          </a:fillRef>
          <a:effectRef idx="1">
            <a:schemeClr val="accent3"/>
          </a:effectRef>
          <a:fontRef idx="minor">
            <a:schemeClr val="dk1"/>
          </a:fontRef>
        </p:style>
        <p:txBody>
          <a:bodyPr/>
          <a:lstStyle/>
          <a:p>
            <a:pPr marL="0" indent="0" algn="ctr">
              <a:buNone/>
            </a:pPr>
            <a:r>
              <a:rPr lang="sl-SI" altLang="zh-CN" sz="2800" b="1" dirty="0">
                <a:solidFill>
                  <a:srgbClr val="CC00FF"/>
                </a:solidFill>
                <a:latin typeface="Comic Sans MS" panose="030F0702030302020204" pitchFamily="66" charset="0"/>
              </a:rPr>
              <a:t>Pojem evakuacije in zahteve, povezane z njo, so opredeljene v Zakonu o varstvu pred požarom </a:t>
            </a:r>
            <a:r>
              <a:rPr lang="sl-SI" altLang="zh-CN" sz="2800" b="1" dirty="0">
                <a:solidFill>
                  <a:srgbClr val="0000FF"/>
                </a:solidFill>
                <a:latin typeface="Comic Sans MS" panose="030F0702030302020204" pitchFamily="66" charset="0"/>
              </a:rPr>
              <a:t>(</a:t>
            </a:r>
            <a:r>
              <a:rPr lang="sl-SI" altLang="zh-CN" sz="2800" b="1" dirty="0">
                <a:latin typeface="Comic Sans MS" panose="030F0702030302020204" pitchFamily="66" charset="0"/>
                <a:hlinkClick r:id="rId3"/>
              </a:rPr>
              <a:t>Uradni list RS, št. 3/2007 </a:t>
            </a:r>
            <a:r>
              <a:rPr lang="sl-SI" altLang="zh-CN" sz="2800" b="1" u="sng" dirty="0">
                <a:solidFill>
                  <a:srgbClr val="0000FF"/>
                </a:solidFill>
                <a:latin typeface="Comic Sans MS" panose="030F0702030302020204" pitchFamily="66" charset="0"/>
                <a:hlinkClick r:id="rId3"/>
              </a:rPr>
              <a:t>in</a:t>
            </a:r>
            <a:r>
              <a:rPr lang="sl-SI" altLang="zh-CN" sz="2800" b="1" u="sng" dirty="0">
                <a:solidFill>
                  <a:srgbClr val="0000FF"/>
                </a:solidFill>
                <a:latin typeface="Comic Sans MS" panose="030F0702030302020204" pitchFamily="66" charset="0"/>
              </a:rPr>
              <a:t> 9/2011</a:t>
            </a:r>
            <a:r>
              <a:rPr lang="sl-SI" altLang="zh-CN" sz="2800" b="1" dirty="0">
                <a:solidFill>
                  <a:srgbClr val="0000FF"/>
                </a:solidFill>
                <a:latin typeface="Comic Sans MS" panose="030F0702030302020204" pitchFamily="66" charset="0"/>
              </a:rPr>
              <a:t>),</a:t>
            </a:r>
            <a:r>
              <a:rPr lang="sl-SI" altLang="zh-CN" sz="2800" b="1" dirty="0">
                <a:latin typeface="Comic Sans MS" panose="030F0702030302020204" pitchFamily="66" charset="0"/>
              </a:rPr>
              <a:t> </a:t>
            </a:r>
            <a:r>
              <a:rPr lang="sl-SI" altLang="zh-CN" sz="2800" b="1" dirty="0">
                <a:solidFill>
                  <a:srgbClr val="CC00FF"/>
                </a:solidFill>
                <a:latin typeface="Comic Sans MS" panose="030F0702030302020204" pitchFamily="66" charset="0"/>
              </a:rPr>
              <a:t>ki v četrtem členu govori, da so glavni cilji dejavnosti in ukrepi varstva pred požarom: </a:t>
            </a:r>
          </a:p>
          <a:p>
            <a:pPr marL="0" indent="0" algn="ctr">
              <a:buNone/>
            </a:pPr>
            <a:endParaRPr lang="sl-SI" altLang="zh-CN" sz="2800" b="1" dirty="0">
              <a:latin typeface="Comic Sans MS" panose="030F0702030302020204" pitchFamily="66" charset="0"/>
            </a:endParaRPr>
          </a:p>
          <a:p>
            <a:pPr>
              <a:buFont typeface="Wingdings" panose="05000000000000000000" pitchFamily="2" charset="2"/>
              <a:buChar char="§"/>
            </a:pPr>
            <a:r>
              <a:rPr lang="sl-SI" altLang="zh-CN" sz="2800" b="1" dirty="0">
                <a:solidFill>
                  <a:srgbClr val="0000FF"/>
                </a:solidFill>
                <a:latin typeface="Comic Sans MS" panose="030F0702030302020204" pitchFamily="66" charset="0"/>
              </a:rPr>
              <a:t>varovanje ljudi, </a:t>
            </a:r>
          </a:p>
          <a:p>
            <a:pPr>
              <a:buFont typeface="Wingdings" panose="05000000000000000000" pitchFamily="2" charset="2"/>
              <a:buChar char="§"/>
            </a:pPr>
            <a:r>
              <a:rPr lang="sl-SI" altLang="zh-CN" sz="2800" b="1" dirty="0">
                <a:solidFill>
                  <a:srgbClr val="0000FF"/>
                </a:solidFill>
                <a:latin typeface="Comic Sans MS" panose="030F0702030302020204" pitchFamily="66" charset="0"/>
              </a:rPr>
              <a:t>živali, </a:t>
            </a:r>
          </a:p>
          <a:p>
            <a:pPr>
              <a:buFont typeface="Wingdings" panose="05000000000000000000" pitchFamily="2" charset="2"/>
              <a:buChar char="§"/>
            </a:pPr>
            <a:r>
              <a:rPr lang="sl-SI" altLang="zh-CN" sz="2800" b="1" dirty="0">
                <a:solidFill>
                  <a:srgbClr val="0000FF"/>
                </a:solidFill>
                <a:latin typeface="Comic Sans MS" panose="030F0702030302020204" pitchFamily="66" charset="0"/>
              </a:rPr>
              <a:t>premoženja in </a:t>
            </a:r>
          </a:p>
          <a:p>
            <a:pPr>
              <a:buFont typeface="Wingdings" panose="05000000000000000000" pitchFamily="2" charset="2"/>
              <a:buChar char="§"/>
            </a:pPr>
            <a:r>
              <a:rPr lang="sl-SI" altLang="zh-CN" sz="2800" b="1" dirty="0">
                <a:solidFill>
                  <a:srgbClr val="0000FF"/>
                </a:solidFill>
                <a:latin typeface="Comic Sans MS" panose="030F0702030302020204" pitchFamily="66" charset="0"/>
              </a:rPr>
              <a:t>okolja pred požarom </a:t>
            </a:r>
          </a:p>
          <a:p>
            <a:pPr marL="0" indent="0">
              <a:buNone/>
            </a:pPr>
            <a:r>
              <a:rPr lang="sl-SI" altLang="zh-CN" sz="2800" b="1" dirty="0">
                <a:solidFill>
                  <a:srgbClr val="0000FF"/>
                </a:solidFill>
                <a:latin typeface="Comic Sans MS" panose="030F0702030302020204" pitchFamily="66" charset="0"/>
              </a:rPr>
              <a:t>  in eksplozijo. </a:t>
            </a:r>
          </a:p>
          <a:p>
            <a:pPr marL="0" indent="0">
              <a:buNone/>
            </a:pPr>
            <a:endParaRPr lang="sl-SI" altLang="sl-SI" sz="2800" dirty="0"/>
          </a:p>
        </p:txBody>
      </p:sp>
      <p:pic>
        <p:nvPicPr>
          <p:cNvPr id="710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229" y="2852936"/>
            <a:ext cx="4824536" cy="230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475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120680"/>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bodyPr>
          <a:lstStyle/>
          <a:p>
            <a:pPr marL="0" indent="0" algn="ctr">
              <a:buNone/>
            </a:pPr>
            <a:r>
              <a:rPr lang="sl-SI" sz="3900" b="1" dirty="0">
                <a:solidFill>
                  <a:srgbClr val="CC00FF"/>
                </a:solidFill>
                <a:latin typeface="Comic Sans MS" panose="030F0702030302020204" pitchFamily="66" charset="0"/>
              </a:rPr>
              <a:t>Požarni red in dokumentacija</a:t>
            </a:r>
          </a:p>
          <a:p>
            <a:pPr marL="0" indent="0">
              <a:buNone/>
            </a:pPr>
            <a:endParaRPr lang="sl-SI" sz="1700" b="1" dirty="0">
              <a:latin typeface="Comic Sans MS" panose="030F0702030302020204" pitchFamily="66" charset="0"/>
            </a:endParaRPr>
          </a:p>
          <a:p>
            <a:pPr marL="0" indent="0" algn="ctr">
              <a:buNone/>
            </a:pPr>
            <a:r>
              <a:rPr sz="3500" b="1" dirty="0" err="1">
                <a:solidFill>
                  <a:srgbClr val="00A844"/>
                </a:solidFill>
                <a:latin typeface="Comic Sans MS" panose="030F0702030302020204" pitchFamily="66" charset="0"/>
              </a:rPr>
              <a:t>Vsak</a:t>
            </a:r>
            <a:r>
              <a:rPr sz="3500" b="1" dirty="0">
                <a:solidFill>
                  <a:srgbClr val="00A844"/>
                </a:solidFill>
                <a:latin typeface="Comic Sans MS" panose="030F0702030302020204" pitchFamily="66" charset="0"/>
              </a:rPr>
              <a:t> </a:t>
            </a:r>
            <a:r>
              <a:rPr sz="3500" b="1" dirty="0" err="1">
                <a:solidFill>
                  <a:srgbClr val="00A844"/>
                </a:solidFill>
                <a:latin typeface="Comic Sans MS" panose="030F0702030302020204" pitchFamily="66" charset="0"/>
              </a:rPr>
              <a:t>delodajalec</a:t>
            </a:r>
            <a:r>
              <a:rPr sz="3500" b="1" dirty="0">
                <a:solidFill>
                  <a:srgbClr val="00A844"/>
                </a:solidFill>
                <a:latin typeface="Comic Sans MS" panose="030F0702030302020204" pitchFamily="66" charset="0"/>
              </a:rPr>
              <a:t> mora </a:t>
            </a:r>
            <a:r>
              <a:rPr sz="3500" b="1" dirty="0" err="1">
                <a:solidFill>
                  <a:srgbClr val="00A844"/>
                </a:solidFill>
                <a:latin typeface="Comic Sans MS" panose="030F0702030302020204" pitchFamily="66" charset="0"/>
              </a:rPr>
              <a:t>imeti</a:t>
            </a:r>
            <a:r>
              <a:rPr sz="3500" b="1" dirty="0">
                <a:solidFill>
                  <a:srgbClr val="00A844"/>
                </a:solidFill>
                <a:latin typeface="Comic Sans MS" panose="030F0702030302020204" pitchFamily="66" charset="0"/>
              </a:rPr>
              <a:t>:</a:t>
            </a:r>
          </a:p>
          <a:p>
            <a:r>
              <a:rPr b="1" dirty="0" err="1">
                <a:solidFill>
                  <a:srgbClr val="CC00FF"/>
                </a:solidFill>
                <a:latin typeface="Comic Sans MS" panose="030F0702030302020204" pitchFamily="66" charset="0"/>
              </a:rPr>
              <a:t>Oceno</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požarne</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ogroženosti</a:t>
            </a:r>
            <a:r>
              <a:rPr lang="sl-SI" b="1" dirty="0">
                <a:solidFill>
                  <a:srgbClr val="CC00FF"/>
                </a:solidFill>
                <a:latin typeface="Comic Sans MS" panose="030F0702030302020204" pitchFamily="66" charset="0"/>
              </a:rPr>
              <a:t>,</a:t>
            </a:r>
            <a:endParaRPr b="1" dirty="0">
              <a:solidFill>
                <a:srgbClr val="CC00FF"/>
              </a:solidFill>
              <a:latin typeface="Comic Sans MS" panose="030F0702030302020204" pitchFamily="66" charset="0"/>
            </a:endParaRPr>
          </a:p>
          <a:p>
            <a:r>
              <a:rPr b="1" dirty="0" err="1">
                <a:solidFill>
                  <a:srgbClr val="CC00FF"/>
                </a:solidFill>
                <a:latin typeface="Comic Sans MS" panose="030F0702030302020204" pitchFamily="66" charset="0"/>
              </a:rPr>
              <a:t>Požarni</a:t>
            </a:r>
            <a:r>
              <a:rPr b="1" dirty="0">
                <a:solidFill>
                  <a:srgbClr val="CC00FF"/>
                </a:solidFill>
                <a:latin typeface="Comic Sans MS" panose="030F0702030302020204" pitchFamily="66" charset="0"/>
              </a:rPr>
              <a:t> red</a:t>
            </a:r>
            <a:r>
              <a:rPr lang="sl-SI" b="1" dirty="0">
                <a:solidFill>
                  <a:srgbClr val="CC00FF"/>
                </a:solidFill>
                <a:latin typeface="Comic Sans MS" panose="030F0702030302020204" pitchFamily="66" charset="0"/>
              </a:rPr>
              <a:t>,</a:t>
            </a:r>
            <a:endParaRPr b="1" dirty="0">
              <a:solidFill>
                <a:srgbClr val="CC00FF"/>
              </a:solidFill>
              <a:latin typeface="Comic Sans MS" panose="030F0702030302020204" pitchFamily="66" charset="0"/>
            </a:endParaRPr>
          </a:p>
          <a:p>
            <a:r>
              <a:rPr b="1" dirty="0" err="1">
                <a:solidFill>
                  <a:srgbClr val="CC00FF"/>
                </a:solidFill>
                <a:latin typeface="Comic Sans MS" panose="030F0702030302020204" pitchFamily="66" charset="0"/>
              </a:rPr>
              <a:t>Načrt</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evakuacije</a:t>
            </a:r>
            <a:r>
              <a:rPr lang="sl-SI" b="1" dirty="0">
                <a:solidFill>
                  <a:srgbClr val="CC00FF"/>
                </a:solidFill>
                <a:latin typeface="Comic Sans MS" panose="030F0702030302020204" pitchFamily="66" charset="0"/>
              </a:rPr>
              <a:t>,</a:t>
            </a:r>
            <a:endParaRPr b="1" dirty="0">
              <a:solidFill>
                <a:srgbClr val="CC00FF"/>
              </a:solidFill>
              <a:latin typeface="Comic Sans MS" panose="030F0702030302020204" pitchFamily="66" charset="0"/>
            </a:endParaRPr>
          </a:p>
          <a:p>
            <a:r>
              <a:rPr b="1" dirty="0">
                <a:solidFill>
                  <a:srgbClr val="CC00FF"/>
                </a:solidFill>
                <a:latin typeface="Comic Sans MS" panose="030F0702030302020204" pitchFamily="66" charset="0"/>
              </a:rPr>
              <a:t>Evidence </a:t>
            </a:r>
            <a:r>
              <a:rPr b="1" dirty="0" err="1">
                <a:solidFill>
                  <a:srgbClr val="CC00FF"/>
                </a:solidFill>
                <a:latin typeface="Comic Sans MS" panose="030F0702030302020204" pitchFamily="66" charset="0"/>
              </a:rPr>
              <a:t>usposabljanj</a:t>
            </a:r>
            <a:r>
              <a:rPr b="1" dirty="0">
                <a:solidFill>
                  <a:srgbClr val="CC00FF"/>
                </a:solidFill>
                <a:latin typeface="Comic Sans MS" panose="030F0702030302020204" pitchFamily="66" charset="0"/>
              </a:rPr>
              <a:t> in </a:t>
            </a:r>
            <a:r>
              <a:rPr b="1" dirty="0" err="1">
                <a:solidFill>
                  <a:srgbClr val="CC00FF"/>
                </a:solidFill>
                <a:latin typeface="Comic Sans MS" panose="030F0702030302020204" pitchFamily="66" charset="0"/>
              </a:rPr>
              <a:t>pregledov</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opreme</a:t>
            </a:r>
            <a:r>
              <a:rPr lang="sl-SI" b="1" dirty="0">
                <a:solidFill>
                  <a:srgbClr val="CC00FF"/>
                </a:solidFill>
                <a:latin typeface="Comic Sans MS" panose="030F0702030302020204" pitchFamily="66" charset="0"/>
              </a:rPr>
              <a:t>,</a:t>
            </a:r>
            <a:endParaRPr b="1" dirty="0">
              <a:solidFill>
                <a:srgbClr val="CC00FF"/>
              </a:solidFill>
              <a:latin typeface="Comic Sans MS" panose="030F0702030302020204" pitchFamily="66" charset="0"/>
            </a:endParaRPr>
          </a:p>
          <a:p>
            <a:r>
              <a:rPr b="1" dirty="0" err="1">
                <a:solidFill>
                  <a:srgbClr val="CC00FF"/>
                </a:solidFill>
                <a:latin typeface="Comic Sans MS" panose="030F0702030302020204" pitchFamily="66" charset="0"/>
              </a:rPr>
              <a:t>Dnevnik</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požarne</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varnosti</a:t>
            </a:r>
            <a:r>
              <a:rPr lang="sl-SI" b="1" dirty="0">
                <a:solidFill>
                  <a:srgbClr val="CC00FF"/>
                </a:solidFill>
                <a:latin typeface="Comic Sans MS" panose="030F0702030302020204" pitchFamily="66" charset="0"/>
              </a:rPr>
              <a:t>.</a:t>
            </a:r>
          </a:p>
          <a:p>
            <a:pPr marL="0" lvl="0" indent="0" algn="ctr">
              <a:buNone/>
              <a:defRPr/>
            </a:pPr>
            <a:endParaRPr lang="sl-SI" sz="3600" b="1" dirty="0">
              <a:solidFill>
                <a:srgbClr val="00A844"/>
              </a:solidFill>
              <a:latin typeface="Comic Sans MS" panose="030F0702030302020204" pitchFamily="66" charset="0"/>
            </a:endParaRPr>
          </a:p>
          <a:p>
            <a:pPr marL="0" lvl="0" indent="0" algn="ctr">
              <a:buNone/>
              <a:defRPr/>
            </a:pPr>
            <a:r>
              <a:rPr lang="sl-SI" sz="3600" b="1" dirty="0">
                <a:solidFill>
                  <a:srgbClr val="00A844"/>
                </a:solidFill>
                <a:latin typeface="Comic Sans MS" panose="030F0702030302020204" pitchFamily="66" charset="0"/>
              </a:rPr>
              <a:t>Vsebina požarnega reda</a:t>
            </a:r>
          </a:p>
          <a:p>
            <a:pPr lvl="0">
              <a:defRPr/>
            </a:pPr>
            <a:r>
              <a:rPr lang="sl-SI" b="1" dirty="0">
                <a:solidFill>
                  <a:srgbClr val="0000FF"/>
                </a:solidFill>
                <a:latin typeface="Comic Sans MS" panose="030F0702030302020204" pitchFamily="66" charset="0"/>
              </a:rPr>
              <a:t>organizacija varstva pred požarom,</a:t>
            </a:r>
          </a:p>
          <a:p>
            <a:pPr lvl="0">
              <a:defRPr/>
            </a:pPr>
            <a:r>
              <a:rPr lang="sl-SI" b="1" dirty="0">
                <a:solidFill>
                  <a:srgbClr val="0000FF"/>
                </a:solidFill>
                <a:latin typeface="Comic Sans MS" panose="030F0702030302020204" pitchFamily="66" charset="0"/>
              </a:rPr>
              <a:t>navodila zaposlenim,</a:t>
            </a:r>
          </a:p>
          <a:p>
            <a:pPr lvl="0">
              <a:defRPr/>
            </a:pPr>
            <a:r>
              <a:rPr lang="sl-SI" b="1" dirty="0">
                <a:solidFill>
                  <a:srgbClr val="0000FF"/>
                </a:solidFill>
                <a:latin typeface="Comic Sans MS" panose="030F0702030302020204" pitchFamily="66" charset="0"/>
              </a:rPr>
              <a:t>postopki ob požaru,</a:t>
            </a:r>
          </a:p>
          <a:p>
            <a:pPr lvl="0">
              <a:defRPr/>
            </a:pPr>
            <a:r>
              <a:rPr lang="sl-SI" b="1" dirty="0">
                <a:solidFill>
                  <a:srgbClr val="0000FF"/>
                </a:solidFill>
                <a:latin typeface="Comic Sans MS" panose="030F0702030302020204" pitchFamily="66" charset="0"/>
              </a:rPr>
              <a:t>evakuacijski načrt.</a:t>
            </a:r>
          </a:p>
          <a:p>
            <a:pPr marL="0" indent="0">
              <a:buNone/>
            </a:pPr>
            <a:endParaRPr lang="sl-SI" b="1" dirty="0">
              <a:latin typeface="Comic Sans MS" panose="030F0702030302020204" pitchFamily="66" charset="0"/>
            </a:endParaRPr>
          </a:p>
          <a:p>
            <a:endParaRPr b="1" dirty="0">
              <a:latin typeface="Comic Sans MS" panose="030F0702030302020204"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4755"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491880" y="44624"/>
            <a:ext cx="5478463" cy="64801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otnik 1"/>
          <p:cNvSpPr/>
          <p:nvPr/>
        </p:nvSpPr>
        <p:spPr>
          <a:xfrm>
            <a:off x="107504" y="764704"/>
            <a:ext cx="3384376" cy="4927246"/>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200000"/>
              </a:lnSpc>
              <a:spcBef>
                <a:spcPct val="50000"/>
              </a:spcBef>
              <a:buClr>
                <a:srgbClr val="008000"/>
              </a:buClr>
            </a:pPr>
            <a:r>
              <a:rPr lang="sl-SI" altLang="zh-CN" sz="2000" b="1" dirty="0">
                <a:solidFill>
                  <a:srgbClr val="0000FF"/>
                </a:solidFill>
                <a:latin typeface="Comic Sans MS" panose="030F0702030302020204" pitchFamily="66" charset="0"/>
              </a:rPr>
              <a:t>Lastniki ali uporabniki stanovanjskih objektov, poslovnih oz. industrijskih objektov, v katerih izvajajo dejavnosti skladno s standardno klasifikacijo, morajo izdelati požarni red.</a:t>
            </a:r>
            <a:endParaRPr lang="sl-SI" altLang="sl-SI" sz="20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1868812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188640"/>
            <a:ext cx="8712968" cy="6048672"/>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pPr marL="0" indent="0" algn="ctr">
              <a:buNone/>
            </a:pPr>
            <a:r>
              <a:rPr lang="sl-SI" sz="3500" b="1" dirty="0">
                <a:solidFill>
                  <a:srgbClr val="0000FF"/>
                </a:solidFill>
                <a:latin typeface="Comic Sans MS" panose="030F0702030302020204" pitchFamily="66" charset="0"/>
              </a:rPr>
              <a:t>Postopki ob požaru</a:t>
            </a:r>
          </a:p>
          <a:p>
            <a:pPr marL="0" indent="0" algn="ctr">
              <a:buNone/>
            </a:pPr>
            <a:endParaRPr lang="sl-SI" sz="2000" b="1" dirty="0">
              <a:solidFill>
                <a:srgbClr val="0000FF"/>
              </a:solidFill>
              <a:latin typeface="Comic Sans MS" panose="030F0702030302020204" pitchFamily="66" charset="0"/>
            </a:endParaRPr>
          </a:p>
          <a:p>
            <a:r>
              <a:rPr lang="sl-SI" sz="2800" b="1" dirty="0">
                <a:solidFill>
                  <a:srgbClr val="CC00FF"/>
                </a:solidFill>
                <a:latin typeface="Comic Sans MS" panose="030F0702030302020204" pitchFamily="66" charset="0"/>
              </a:rPr>
              <a:t>O</a:t>
            </a:r>
            <a:r>
              <a:rPr sz="2800" b="1" dirty="0" err="1">
                <a:solidFill>
                  <a:srgbClr val="CC00FF"/>
                </a:solidFill>
                <a:latin typeface="Comic Sans MS" panose="030F0702030302020204" pitchFamily="66" charset="0"/>
              </a:rPr>
              <a:t>stanite</a:t>
            </a:r>
            <a:r>
              <a:rPr sz="2800" b="1" dirty="0">
                <a:solidFill>
                  <a:srgbClr val="CC00FF"/>
                </a:solidFill>
                <a:latin typeface="Comic Sans MS" panose="030F0702030302020204" pitchFamily="66" charset="0"/>
              </a:rPr>
              <a:t> </a:t>
            </a:r>
            <a:r>
              <a:rPr sz="2800" b="1" dirty="0" err="1">
                <a:solidFill>
                  <a:srgbClr val="CC00FF"/>
                </a:solidFill>
                <a:latin typeface="Comic Sans MS" panose="030F0702030302020204" pitchFamily="66" charset="0"/>
              </a:rPr>
              <a:t>mirni</a:t>
            </a:r>
            <a:r>
              <a:rPr sz="2800" b="1" dirty="0">
                <a:solidFill>
                  <a:srgbClr val="CC00FF"/>
                </a:solidFill>
                <a:latin typeface="Comic Sans MS" panose="030F0702030302020204" pitchFamily="66" charset="0"/>
              </a:rPr>
              <a:t>.</a:t>
            </a:r>
          </a:p>
          <a:p>
            <a:r>
              <a:rPr sz="2800" b="1" dirty="0" err="1">
                <a:solidFill>
                  <a:srgbClr val="00A844"/>
                </a:solidFill>
                <a:latin typeface="Comic Sans MS" panose="030F0702030302020204" pitchFamily="66" charset="0"/>
              </a:rPr>
              <a:t>Aktivirajte</a:t>
            </a:r>
            <a:r>
              <a:rPr sz="2800" b="1" dirty="0">
                <a:solidFill>
                  <a:srgbClr val="00A844"/>
                </a:solidFill>
                <a:latin typeface="Comic Sans MS" panose="030F0702030302020204" pitchFamily="66" charset="0"/>
              </a:rPr>
              <a:t> </a:t>
            </a:r>
            <a:r>
              <a:rPr sz="2800" b="1" dirty="0" err="1">
                <a:solidFill>
                  <a:srgbClr val="00A844"/>
                </a:solidFill>
                <a:latin typeface="Comic Sans MS" panose="030F0702030302020204" pitchFamily="66" charset="0"/>
              </a:rPr>
              <a:t>požarni</a:t>
            </a:r>
            <a:r>
              <a:rPr sz="2800" b="1" dirty="0">
                <a:solidFill>
                  <a:srgbClr val="00A844"/>
                </a:solidFill>
                <a:latin typeface="Comic Sans MS" panose="030F0702030302020204" pitchFamily="66" charset="0"/>
              </a:rPr>
              <a:t> alarm.</a:t>
            </a:r>
          </a:p>
          <a:p>
            <a:r>
              <a:rPr sz="2800" b="1" dirty="0" err="1">
                <a:solidFill>
                  <a:srgbClr val="0000FF"/>
                </a:solidFill>
                <a:latin typeface="Comic Sans MS" panose="030F0702030302020204" pitchFamily="66" charset="0"/>
              </a:rPr>
              <a:t>Pokličite</a:t>
            </a:r>
            <a:r>
              <a:rPr sz="2800" b="1" dirty="0">
                <a:solidFill>
                  <a:srgbClr val="0000FF"/>
                </a:solidFill>
                <a:latin typeface="Comic Sans MS" panose="030F0702030302020204" pitchFamily="66" charset="0"/>
              </a:rPr>
              <a:t> 112.</a:t>
            </a:r>
          </a:p>
          <a:p>
            <a:r>
              <a:rPr sz="2800" b="1" dirty="0" err="1">
                <a:solidFill>
                  <a:srgbClr val="CC00FF"/>
                </a:solidFill>
                <a:latin typeface="Comic Sans MS" panose="030F0702030302020204" pitchFamily="66" charset="0"/>
              </a:rPr>
              <a:t>Uporabite</a:t>
            </a:r>
            <a:r>
              <a:rPr sz="2800" b="1" dirty="0">
                <a:solidFill>
                  <a:srgbClr val="CC00FF"/>
                </a:solidFill>
                <a:latin typeface="Comic Sans MS" panose="030F0702030302020204" pitchFamily="66" charset="0"/>
              </a:rPr>
              <a:t> </a:t>
            </a:r>
            <a:r>
              <a:rPr sz="2800" b="1" dirty="0" err="1">
                <a:solidFill>
                  <a:srgbClr val="CC00FF"/>
                </a:solidFill>
                <a:latin typeface="Comic Sans MS" panose="030F0702030302020204" pitchFamily="66" charset="0"/>
              </a:rPr>
              <a:t>gasilnik</a:t>
            </a:r>
            <a:r>
              <a:rPr sz="2800" b="1" dirty="0">
                <a:solidFill>
                  <a:srgbClr val="CC00FF"/>
                </a:solidFill>
                <a:latin typeface="Comic Sans MS" panose="030F0702030302020204" pitchFamily="66" charset="0"/>
              </a:rPr>
              <a:t>, </a:t>
            </a:r>
            <a:r>
              <a:rPr sz="2800" b="1" dirty="0" err="1">
                <a:solidFill>
                  <a:srgbClr val="CC00FF"/>
                </a:solidFill>
                <a:latin typeface="Comic Sans MS" panose="030F0702030302020204" pitchFamily="66" charset="0"/>
              </a:rPr>
              <a:t>če</a:t>
            </a:r>
            <a:r>
              <a:rPr sz="2800" b="1" dirty="0">
                <a:solidFill>
                  <a:srgbClr val="CC00FF"/>
                </a:solidFill>
                <a:latin typeface="Comic Sans MS" panose="030F0702030302020204" pitchFamily="66" charset="0"/>
              </a:rPr>
              <a:t> je </a:t>
            </a:r>
            <a:r>
              <a:rPr sz="2800" b="1" dirty="0" err="1">
                <a:solidFill>
                  <a:srgbClr val="CC00FF"/>
                </a:solidFill>
                <a:latin typeface="Comic Sans MS" panose="030F0702030302020204" pitchFamily="66" charset="0"/>
              </a:rPr>
              <a:t>požar</a:t>
            </a:r>
            <a:r>
              <a:rPr sz="2800" b="1" dirty="0">
                <a:solidFill>
                  <a:srgbClr val="CC00FF"/>
                </a:solidFill>
                <a:latin typeface="Comic Sans MS" panose="030F0702030302020204" pitchFamily="66" charset="0"/>
              </a:rPr>
              <a:t> </a:t>
            </a:r>
            <a:r>
              <a:rPr sz="2800" b="1" dirty="0" err="1">
                <a:solidFill>
                  <a:srgbClr val="CC00FF"/>
                </a:solidFill>
                <a:latin typeface="Comic Sans MS" panose="030F0702030302020204" pitchFamily="66" charset="0"/>
              </a:rPr>
              <a:t>majhen</a:t>
            </a:r>
            <a:r>
              <a:rPr sz="2800" b="1" dirty="0">
                <a:solidFill>
                  <a:srgbClr val="CC00FF"/>
                </a:solidFill>
                <a:latin typeface="Comic Sans MS" panose="030F0702030302020204" pitchFamily="66" charset="0"/>
              </a:rPr>
              <a:t>.</a:t>
            </a:r>
          </a:p>
          <a:p>
            <a:r>
              <a:rPr sz="2800" b="1" dirty="0" err="1">
                <a:solidFill>
                  <a:srgbClr val="00A844"/>
                </a:solidFill>
                <a:latin typeface="Comic Sans MS" panose="030F0702030302020204" pitchFamily="66" charset="0"/>
              </a:rPr>
              <a:t>Evakuirajte</a:t>
            </a:r>
            <a:r>
              <a:rPr sz="2800" b="1" dirty="0">
                <a:solidFill>
                  <a:srgbClr val="00A844"/>
                </a:solidFill>
                <a:latin typeface="Comic Sans MS" panose="030F0702030302020204" pitchFamily="66" charset="0"/>
              </a:rPr>
              <a:t> se po </a:t>
            </a:r>
            <a:r>
              <a:rPr sz="2800" b="1" dirty="0" err="1">
                <a:solidFill>
                  <a:srgbClr val="00A844"/>
                </a:solidFill>
                <a:latin typeface="Comic Sans MS" panose="030F0702030302020204" pitchFamily="66" charset="0"/>
              </a:rPr>
              <a:t>označenih</a:t>
            </a:r>
            <a:r>
              <a:rPr sz="2800" b="1" dirty="0">
                <a:solidFill>
                  <a:srgbClr val="00A844"/>
                </a:solidFill>
                <a:latin typeface="Comic Sans MS" panose="030F0702030302020204" pitchFamily="66" charset="0"/>
              </a:rPr>
              <a:t> </a:t>
            </a:r>
            <a:r>
              <a:rPr sz="2800" b="1" dirty="0" err="1">
                <a:solidFill>
                  <a:srgbClr val="00A844"/>
                </a:solidFill>
                <a:latin typeface="Comic Sans MS" panose="030F0702030302020204" pitchFamily="66" charset="0"/>
              </a:rPr>
              <a:t>poteh</a:t>
            </a:r>
            <a:r>
              <a:rPr sz="2800" b="1" dirty="0">
                <a:solidFill>
                  <a:srgbClr val="00A844"/>
                </a:solidFill>
                <a:latin typeface="Comic Sans MS" panose="030F0702030302020204" pitchFamily="66" charset="0"/>
              </a:rPr>
              <a:t>.</a:t>
            </a:r>
          </a:p>
          <a:p>
            <a:r>
              <a:rPr sz="2800" b="1" dirty="0" err="1">
                <a:solidFill>
                  <a:srgbClr val="0000FF"/>
                </a:solidFill>
                <a:latin typeface="Comic Sans MS" panose="030F0702030302020204" pitchFamily="66" charset="0"/>
              </a:rPr>
              <a:t>Počakajte</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gasilce</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na</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varnem</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mestu</a:t>
            </a:r>
            <a:r>
              <a:rPr sz="2800" b="1" dirty="0">
                <a:solidFill>
                  <a:srgbClr val="0000FF"/>
                </a:solidFill>
                <a:latin typeface="Comic Sans MS" panose="030F0702030302020204" pitchFamily="66" charset="0"/>
              </a:rPr>
              <a:t>.</a:t>
            </a:r>
            <a:endParaRPr lang="sl-SI" sz="2800" b="1" dirty="0">
              <a:solidFill>
                <a:srgbClr val="0000FF"/>
              </a:solidFill>
              <a:latin typeface="Comic Sans MS" panose="030F0702030302020204" pitchFamily="66" charset="0"/>
            </a:endParaRPr>
          </a:p>
          <a:p>
            <a:pPr marL="0" indent="0">
              <a:buNone/>
            </a:pPr>
            <a:endParaRPr lang="sl-SI" sz="2800" b="1" dirty="0">
              <a:solidFill>
                <a:srgbClr val="0000FF"/>
              </a:solidFill>
              <a:latin typeface="Comic Sans MS" panose="030F0702030302020204" pitchFamily="66" charset="0"/>
            </a:endParaRPr>
          </a:p>
          <a:p>
            <a:pPr marL="0" indent="0" algn="ctr">
              <a:buNone/>
            </a:pPr>
            <a:r>
              <a:rPr lang="sl-SI" sz="3500" b="1" dirty="0">
                <a:solidFill>
                  <a:srgbClr val="CC00FF"/>
                </a:solidFill>
                <a:latin typeface="Comic Sans MS" panose="030F0702030302020204" pitchFamily="66" charset="0"/>
              </a:rPr>
              <a:t>Posebni izzivi pri evakuaciji</a:t>
            </a:r>
          </a:p>
          <a:p>
            <a:endParaRPr lang="sl-SI" sz="2800" dirty="0"/>
          </a:p>
          <a:p>
            <a:r>
              <a:rPr lang="sl-SI" sz="2800" b="1" dirty="0">
                <a:solidFill>
                  <a:srgbClr val="0000FF"/>
                </a:solidFill>
                <a:latin typeface="Comic Sans MS" panose="030F0702030302020204" pitchFamily="66" charset="0"/>
              </a:rPr>
              <a:t>Dimna zastrupitev.</a:t>
            </a:r>
          </a:p>
          <a:p>
            <a:r>
              <a:rPr lang="sl-SI" sz="2800" b="1" dirty="0">
                <a:solidFill>
                  <a:srgbClr val="00A844"/>
                </a:solidFill>
                <a:latin typeface="Comic Sans MS" panose="030F0702030302020204" pitchFamily="66" charset="0"/>
              </a:rPr>
              <a:t>Tema.</a:t>
            </a:r>
          </a:p>
          <a:p>
            <a:r>
              <a:rPr lang="sl-SI" sz="2800" b="1" dirty="0">
                <a:solidFill>
                  <a:srgbClr val="CC00FF"/>
                </a:solidFill>
                <a:latin typeface="Comic Sans MS" panose="030F0702030302020204" pitchFamily="66" charset="0"/>
              </a:rPr>
              <a:t>Gneča.</a:t>
            </a:r>
          </a:p>
          <a:p>
            <a:r>
              <a:rPr lang="sl-SI" sz="2800" b="1" dirty="0">
                <a:latin typeface="Comic Sans MS" panose="030F0702030302020204" pitchFamily="66" charset="0"/>
              </a:rPr>
              <a:t>Ovire na poti.</a:t>
            </a:r>
          </a:p>
          <a:p>
            <a:pPr marL="0" indent="0">
              <a:buNone/>
            </a:pPr>
            <a:endParaRPr sz="2800" b="1" dirty="0">
              <a:solidFill>
                <a:srgbClr val="0000FF"/>
              </a:solidFill>
              <a:latin typeface="Comic Sans MS" panose="030F0702030302020204" pitchFamily="66"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97645" y="377441"/>
            <a:ext cx="8948709" cy="5693866"/>
          </a:xfrm>
          <a:prstGeom prst="rect">
            <a:avLst/>
          </a:prstGeom>
          <a:solidFill>
            <a:srgbClr val="FFFFCC"/>
          </a:solidFill>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tabLst>
                <a:tab pos="160338" algn="l"/>
              </a:tabLst>
              <a:defRPr/>
            </a:pPr>
            <a:r>
              <a:rPr lang="sl-SI" sz="2800" b="1" dirty="0">
                <a:solidFill>
                  <a:srgbClr val="00A844"/>
                </a:solidFill>
                <a:latin typeface="Comic Sans MS" panose="030F0702030302020204" pitchFamily="66" charset="0"/>
              </a:rPr>
              <a:t>Naloge odgovornih oseb   </a:t>
            </a:r>
          </a:p>
          <a:p>
            <a:pPr algn="ctr">
              <a:tabLst>
                <a:tab pos="160338" algn="l"/>
              </a:tabLst>
              <a:defRPr/>
            </a:pPr>
            <a:endParaRPr lang="sl-SI" sz="2800" b="1" dirty="0">
              <a:solidFill>
                <a:schemeClr val="accent4">
                  <a:lumMod val="25000"/>
                </a:schemeClr>
              </a:solidFill>
              <a:latin typeface="Comic Sans MS" panose="030F0702030302020204" pitchFamily="66" charset="0"/>
            </a:endParaRPr>
          </a:p>
          <a:p>
            <a:r>
              <a:rPr lang="sl-SI" altLang="sl-SI" sz="2800" b="1" dirty="0">
                <a:solidFill>
                  <a:srgbClr val="800000"/>
                </a:solidFill>
                <a:latin typeface="Comic Sans MS" panose="030F0702030302020204" pitchFamily="66" charset="0"/>
              </a:rPr>
              <a:t>    </a:t>
            </a:r>
            <a:r>
              <a:rPr lang="sl-SI" altLang="sl-SI" sz="2800" b="1" dirty="0">
                <a:solidFill>
                  <a:srgbClr val="0000FF"/>
                </a:solidFill>
                <a:latin typeface="Comic Sans MS" panose="030F0702030302020204" pitchFamily="66" charset="0"/>
              </a:rPr>
              <a:t>Evakuacija – kaj morate vedeti? </a:t>
            </a:r>
          </a:p>
          <a:p>
            <a:pPr algn="ctr">
              <a:tabLst>
                <a:tab pos="160338" algn="l"/>
              </a:tabLst>
              <a:defRPr/>
            </a:pPr>
            <a:endParaRPr lang="sl-SI" sz="2800" b="1" dirty="0">
              <a:solidFill>
                <a:schemeClr val="accent4">
                  <a:lumMod val="25000"/>
                </a:schemeClr>
              </a:solidFill>
              <a:latin typeface="Comic Sans MS" panose="030F0702030302020204" pitchFamily="66" charset="0"/>
            </a:endParaRPr>
          </a:p>
          <a:p>
            <a:pPr marL="269875" indent="-269875">
              <a:buFont typeface="Wingdings" panose="05000000000000000000" pitchFamily="2" charset="2"/>
              <a:buChar char="Ø"/>
            </a:pPr>
            <a:r>
              <a:rPr lang="sl-SI" altLang="sl-SI" sz="2800" b="1" dirty="0">
                <a:solidFill>
                  <a:srgbClr val="CC00FF"/>
                </a:solidFill>
                <a:latin typeface="Comic Sans MS" panose="030F0702030302020204" pitchFamily="66" charset="0"/>
              </a:rPr>
              <a:t>strukturo oseb v objektu, </a:t>
            </a:r>
          </a:p>
          <a:p>
            <a:pPr marL="269875" indent="-269875">
              <a:buFont typeface="Wingdings" panose="05000000000000000000" pitchFamily="2" charset="2"/>
              <a:buChar char="Ø"/>
            </a:pPr>
            <a:r>
              <a:rPr lang="sl-SI" altLang="sl-SI" sz="2800" b="1" dirty="0">
                <a:solidFill>
                  <a:srgbClr val="CC00FF"/>
                </a:solidFill>
                <a:latin typeface="Comic Sans MS" panose="030F0702030302020204" pitchFamily="66" charset="0"/>
              </a:rPr>
              <a:t>sistemi požarne varnosti in krmiljenja,</a:t>
            </a:r>
          </a:p>
          <a:p>
            <a:pPr marL="269875" indent="-269875">
              <a:buFont typeface="Wingdings" panose="05000000000000000000" pitchFamily="2" charset="2"/>
              <a:buChar char="Ø"/>
            </a:pPr>
            <a:r>
              <a:rPr lang="sl-SI" altLang="sl-SI" sz="2800" b="1" dirty="0">
                <a:solidFill>
                  <a:srgbClr val="CC00FF"/>
                </a:solidFill>
                <a:latin typeface="Comic Sans MS" panose="030F0702030302020204" pitchFamily="66" charset="0"/>
              </a:rPr>
              <a:t>način aktiviranja odgovornih oseb, naloge</a:t>
            </a:r>
          </a:p>
          <a:p>
            <a:pPr marL="269875" indent="-269875"/>
            <a:r>
              <a:rPr lang="sl-SI" altLang="sl-SI" sz="2800" b="1" dirty="0">
                <a:solidFill>
                  <a:srgbClr val="CC00FF"/>
                </a:solidFill>
                <a:latin typeface="Comic Sans MS" panose="030F0702030302020204" pitchFamily="66" charset="0"/>
              </a:rPr>
              <a:t>  odgovornih osebe s katerimi sodelujete,</a:t>
            </a:r>
          </a:p>
          <a:p>
            <a:pPr marL="269875" indent="-269875">
              <a:buFont typeface="Wingdings" panose="05000000000000000000" pitchFamily="2" charset="2"/>
              <a:buChar char="Ø"/>
            </a:pPr>
            <a:r>
              <a:rPr lang="sl-SI" altLang="sl-SI" sz="2800" b="1" dirty="0">
                <a:solidFill>
                  <a:srgbClr val="CC00FF"/>
                </a:solidFill>
                <a:latin typeface="Comic Sans MS" panose="030F0702030302020204" pitchFamily="66" charset="0"/>
              </a:rPr>
              <a:t>območje za katerega ste zadolženi, </a:t>
            </a:r>
          </a:p>
          <a:p>
            <a:pPr marL="269875" indent="-269875">
              <a:buFont typeface="Wingdings" panose="05000000000000000000" pitchFamily="2" charset="2"/>
              <a:buChar char="Ø"/>
            </a:pPr>
            <a:r>
              <a:rPr lang="sl-SI" altLang="sl-SI" sz="2800" b="1" dirty="0">
                <a:solidFill>
                  <a:srgbClr val="CC00FF"/>
                </a:solidFill>
                <a:latin typeface="Comic Sans MS" panose="030F0702030302020204" pitchFamily="66" charset="0"/>
              </a:rPr>
              <a:t>določitev smeri evakuacije in zbirnega mesta, </a:t>
            </a:r>
          </a:p>
          <a:p>
            <a:pPr marL="269875" indent="-269875">
              <a:buFont typeface="Wingdings" panose="05000000000000000000" pitchFamily="2" charset="2"/>
              <a:buChar char="Ø"/>
            </a:pPr>
            <a:r>
              <a:rPr lang="sl-SI" altLang="sl-SI" sz="2800" b="1" dirty="0">
                <a:solidFill>
                  <a:srgbClr val="CC00FF"/>
                </a:solidFill>
                <a:latin typeface="Comic Sans MS" panose="030F0702030302020204" pitchFamily="66" charset="0"/>
              </a:rPr>
              <a:t>določitev oseb na zbirnem mestu za zbiranje  </a:t>
            </a:r>
          </a:p>
          <a:p>
            <a:pPr marL="269875" indent="-269875"/>
            <a:r>
              <a:rPr lang="sl-SI" altLang="sl-SI" sz="2800" b="1" dirty="0">
                <a:solidFill>
                  <a:srgbClr val="CC00FF"/>
                </a:solidFill>
                <a:latin typeface="Comic Sans MS" panose="030F0702030302020204" pitchFamily="66" charset="0"/>
              </a:rPr>
              <a:t>  podatkov o pogrešanih,</a:t>
            </a:r>
          </a:p>
          <a:p>
            <a:pPr marL="269875" indent="-269875">
              <a:buFont typeface="Wingdings" panose="05000000000000000000" pitchFamily="2" charset="2"/>
              <a:buChar char="Ø"/>
            </a:pPr>
            <a:r>
              <a:rPr lang="sl-SI" altLang="sl-SI" sz="2800" b="1" dirty="0">
                <a:solidFill>
                  <a:srgbClr val="CC00FF"/>
                </a:solidFill>
                <a:latin typeface="Comic Sans MS" panose="030F0702030302020204" pitchFamily="66" charset="0"/>
              </a:rPr>
              <a:t>pregled prostorov in poročanje gasilcem.</a:t>
            </a:r>
            <a:endParaRPr lang="sl-SI" sz="2800" b="1" dirty="0">
              <a:solidFill>
                <a:srgbClr val="CC00FF"/>
              </a:solidFill>
              <a:latin typeface="Comic Sans MS" panose="030F0702030302020204" pitchFamily="66" charset="0"/>
            </a:endParaRP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www.ifcgroup.com/content/images/evacuation_res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481" y="390729"/>
            <a:ext cx="26098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ttp://www.posavc.si/images/slikeNovice/4Max.jpg">
            <a:extLst>
              <a:ext uri="{FF2B5EF4-FFF2-40B4-BE49-F238E27FC236}">
                <a16:creationId xmlns:a16="http://schemas.microsoft.com/office/drawing/2014/main" id="{36BFF66F-BAAF-EF20-0C4F-24428208F3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4134" y="2356641"/>
            <a:ext cx="1403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ka 2">
            <a:extLst>
              <a:ext uri="{FF2B5EF4-FFF2-40B4-BE49-F238E27FC236}">
                <a16:creationId xmlns:a16="http://schemas.microsoft.com/office/drawing/2014/main" id="{A92670AE-6C23-19A9-474F-D3F359040B76}"/>
              </a:ext>
            </a:extLst>
          </p:cNvPr>
          <p:cNvPicPr>
            <a:picLocks noChangeAspect="1"/>
          </p:cNvPicPr>
          <p:nvPr/>
        </p:nvPicPr>
        <p:blipFill>
          <a:blip r:embed="rId6"/>
          <a:stretch>
            <a:fillRect/>
          </a:stretch>
        </p:blipFill>
        <p:spPr>
          <a:xfrm>
            <a:off x="7751288" y="3730661"/>
            <a:ext cx="1329043" cy="597460"/>
          </a:xfrm>
          <a:prstGeom prst="rect">
            <a:avLst/>
          </a:prstGeom>
        </p:spPr>
      </p:pic>
    </p:spTree>
    <p:extLst>
      <p:ext uri="{BB962C8B-B14F-4D97-AF65-F5344CB8AC3E}">
        <p14:creationId xmlns:p14="http://schemas.microsoft.com/office/powerpoint/2010/main" val="3800369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380359" y="151794"/>
            <a:ext cx="7993136" cy="126188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tabLst>
                <a:tab pos="160338" algn="l"/>
              </a:tabLst>
              <a:defRPr/>
            </a:pPr>
            <a:r>
              <a:rPr lang="sl-SI" sz="2800" b="1" dirty="0">
                <a:solidFill>
                  <a:schemeClr val="accent4">
                    <a:lumMod val="25000"/>
                  </a:schemeClr>
                </a:solidFill>
                <a:latin typeface="Book Antiqua" panose="02040602050305030304" pitchFamily="18" charset="0"/>
              </a:rPr>
              <a:t>Evakuacija – kaj morate vedeti?</a:t>
            </a:r>
          </a:p>
          <a:p>
            <a:pPr lvl="0" algn="ctr">
              <a:tabLst>
                <a:tab pos="160338" algn="l"/>
              </a:tabLst>
              <a:defRPr/>
            </a:pPr>
            <a:r>
              <a:rPr lang="sl-SI" altLang="sl-SI" sz="2000" b="1" dirty="0">
                <a:latin typeface="Comic Sans MS" panose="030F0702030302020204" pitchFamily="66" charset="0"/>
              </a:rPr>
              <a:t>Dovozne - intervencijske poti, zbirna mesta </a:t>
            </a:r>
            <a:r>
              <a:rPr lang="sl-SI" altLang="sl-SI" sz="2000" b="1" dirty="0">
                <a:solidFill>
                  <a:prstClr val="black"/>
                </a:solidFill>
                <a:latin typeface="Comic Sans MS" panose="030F0702030302020204" pitchFamily="66" charset="0"/>
              </a:rPr>
              <a:t>Možnosti napada (vstopa) gasilcev, postavitvena mesta </a:t>
            </a:r>
            <a:r>
              <a:rPr lang="sl-SI" sz="2800" b="1" dirty="0">
                <a:solidFill>
                  <a:schemeClr val="accent4">
                    <a:lumMod val="25000"/>
                  </a:schemeClr>
                </a:solidFill>
                <a:latin typeface="Book Antiqua" panose="02040602050305030304" pitchFamily="18" charset="0"/>
              </a:rPr>
              <a:t>   </a:t>
            </a:r>
          </a:p>
        </p:txBody>
      </p:sp>
      <p:pic>
        <p:nvPicPr>
          <p:cNvPr id="922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363" y="230188"/>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05551"/>
            <a:ext cx="7272808" cy="539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939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204705" y="260648"/>
            <a:ext cx="8784693" cy="6432530"/>
          </a:xfrm>
          <a:prstGeom prst="rect">
            <a:avLst/>
          </a:prstGeom>
          <a:solidFill>
            <a:srgbClr val="FFFFCC"/>
          </a:solidFill>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tabLst>
                <a:tab pos="160338" algn="l"/>
              </a:tabLst>
              <a:defRPr/>
            </a:pPr>
            <a:r>
              <a:rPr lang="sl-SI" sz="2400" b="1" dirty="0">
                <a:solidFill>
                  <a:srgbClr val="0000FF"/>
                </a:solidFill>
                <a:latin typeface="Comic Sans MS" panose="030F0702030302020204" pitchFamily="66" charset="0"/>
              </a:rPr>
              <a:t>Naloge odgovornih oseb   </a:t>
            </a:r>
          </a:p>
          <a:p>
            <a:pPr eaLnBrk="1" hangingPunct="1"/>
            <a:endParaRPr lang="sl-SI" altLang="sl-SI" sz="2400" b="1" dirty="0">
              <a:solidFill>
                <a:srgbClr val="800000"/>
              </a:solidFill>
              <a:latin typeface="Comic Sans MS" panose="030F0702030302020204" pitchFamily="66" charset="0"/>
            </a:endParaRPr>
          </a:p>
          <a:p>
            <a:pPr eaLnBrk="1" hangingPunct="1"/>
            <a:r>
              <a:rPr lang="sl-SI" altLang="sl-SI" sz="2400" b="1" dirty="0">
                <a:solidFill>
                  <a:srgbClr val="800000"/>
                </a:solidFill>
                <a:latin typeface="Comic Sans MS" panose="030F0702030302020204" pitchFamily="66" charset="0"/>
              </a:rPr>
              <a:t>      </a:t>
            </a:r>
            <a:r>
              <a:rPr lang="sl-SI" altLang="sl-SI" sz="2400" b="1" dirty="0">
                <a:solidFill>
                  <a:srgbClr val="CC00FF"/>
                </a:solidFill>
                <a:latin typeface="Comic Sans MS" panose="030F0702030302020204" pitchFamily="66" charset="0"/>
              </a:rPr>
              <a:t>Struktura oseb v objektu </a:t>
            </a:r>
          </a:p>
          <a:p>
            <a:pPr eaLnBrk="1" hangingPunct="1"/>
            <a:endParaRPr lang="sl-SI" altLang="sl-SI" sz="2400" b="1" dirty="0">
              <a:solidFill>
                <a:srgbClr val="800000"/>
              </a:solidFill>
              <a:latin typeface="Comic Sans MS" panose="030F0702030302020204" pitchFamily="66" charset="0"/>
            </a:endParaRPr>
          </a:p>
          <a:p>
            <a:pPr marL="342900" indent="-342900" eaLnBrk="1" hangingPunct="1">
              <a:buFont typeface="Wingdings" panose="05000000000000000000" pitchFamily="2" charset="2"/>
              <a:buChar char="Ø"/>
            </a:pPr>
            <a:r>
              <a:rPr lang="sl-SI" altLang="sl-SI" sz="2000" b="1" dirty="0">
                <a:solidFill>
                  <a:srgbClr val="00A844"/>
                </a:solidFill>
                <a:latin typeface="Comic Sans MS" panose="030F0702030302020204" pitchFamily="66" charset="0"/>
              </a:rPr>
              <a:t>Osebe ki se lahko same evakuirajo - predvideva se takojšnja urejena - umirjena evakuacija, </a:t>
            </a:r>
          </a:p>
          <a:p>
            <a:pPr marL="342900" indent="-342900" eaLnBrk="1" hangingPunct="1">
              <a:buFont typeface="Wingdings" panose="05000000000000000000" pitchFamily="2" charset="2"/>
              <a:buChar char="Ø"/>
            </a:pPr>
            <a:r>
              <a:rPr lang="sl-SI" altLang="sl-SI" sz="2000" b="1" dirty="0">
                <a:solidFill>
                  <a:srgbClr val="00A844"/>
                </a:solidFill>
                <a:latin typeface="Comic Sans MS" panose="030F0702030302020204" pitchFamily="66" charset="0"/>
              </a:rPr>
              <a:t>osebe, ki potrebujejo pomoč pri vertikalni evakuaciji,</a:t>
            </a:r>
          </a:p>
          <a:p>
            <a:pPr marL="342900" indent="-342900" eaLnBrk="1" hangingPunct="1">
              <a:buFont typeface="Wingdings" panose="05000000000000000000" pitchFamily="2" charset="2"/>
              <a:buChar char="Ø"/>
            </a:pPr>
            <a:r>
              <a:rPr lang="sl-SI" altLang="sl-SI" sz="2000" b="1" dirty="0">
                <a:solidFill>
                  <a:srgbClr val="00A844"/>
                </a:solidFill>
                <a:latin typeface="Comic Sans MS" panose="030F0702030302020204" pitchFamily="66" charset="0"/>
              </a:rPr>
              <a:t>slabovidne ali slepe osebe,</a:t>
            </a:r>
          </a:p>
          <a:p>
            <a:pPr marL="342900" indent="-342900" eaLnBrk="1" hangingPunct="1">
              <a:buFont typeface="Wingdings" panose="05000000000000000000" pitchFamily="2" charset="2"/>
              <a:buChar char="Ø"/>
            </a:pPr>
            <a:r>
              <a:rPr lang="sl-SI" altLang="sl-SI" sz="2000" b="1" dirty="0">
                <a:solidFill>
                  <a:srgbClr val="00A844"/>
                </a:solidFill>
                <a:latin typeface="Comic Sans MS" panose="030F0702030302020204" pitchFamily="66" charset="0"/>
              </a:rPr>
              <a:t>naglušne ali gluhe osebe.</a:t>
            </a:r>
          </a:p>
          <a:p>
            <a:pPr marL="457200" indent="-457200" eaLnBrk="1" hangingPunct="1">
              <a:buFontTx/>
              <a:buChar char="-"/>
            </a:pPr>
            <a:endParaRPr lang="sl-SI" altLang="sl-SI" sz="2400" b="1" dirty="0">
              <a:latin typeface="Comic Sans MS" panose="030F0702030302020204" pitchFamily="66" charset="0"/>
            </a:endParaRPr>
          </a:p>
          <a:p>
            <a:r>
              <a:rPr lang="sl-SI" altLang="sl-SI" sz="2400" b="1" dirty="0">
                <a:solidFill>
                  <a:srgbClr val="800000"/>
                </a:solidFill>
                <a:latin typeface="Comic Sans MS" panose="030F0702030302020204" pitchFamily="66" charset="0"/>
              </a:rPr>
              <a:t>      </a:t>
            </a:r>
            <a:r>
              <a:rPr lang="sl-SI" altLang="sl-SI" sz="2400" b="1" dirty="0">
                <a:solidFill>
                  <a:srgbClr val="CC00FF"/>
                </a:solidFill>
                <a:latin typeface="Comic Sans MS" panose="030F0702030302020204" pitchFamily="66" charset="0"/>
              </a:rPr>
              <a:t>Problematika ob evakuaciji</a:t>
            </a:r>
          </a:p>
          <a:p>
            <a:endParaRPr lang="sl-SI" altLang="sl-SI" sz="2400" b="1" dirty="0">
              <a:solidFill>
                <a:srgbClr val="800000"/>
              </a:solidFill>
              <a:latin typeface="Comic Sans MS" panose="030F0702030302020204" pitchFamily="66" charset="0"/>
            </a:endParaRPr>
          </a:p>
          <a:p>
            <a:pPr marL="342900" indent="-342900" eaLnBrk="1" hangingPunct="1">
              <a:buFont typeface="Arial" panose="020B0604020202020204" pitchFamily="34" charset="0"/>
              <a:buChar char="•"/>
            </a:pPr>
            <a:r>
              <a:rPr lang="sl-SI" altLang="sl-SI" sz="2000" b="1" dirty="0">
                <a:solidFill>
                  <a:srgbClr val="0000FF"/>
                </a:solidFill>
                <a:latin typeface="Comic Sans MS" panose="030F0702030302020204" pitchFamily="66" charset="0"/>
              </a:rPr>
              <a:t> evakuacija gibalno omejenih oseb (invalidski </a:t>
            </a:r>
            <a:r>
              <a:rPr lang="sl-SI" altLang="sl-SI" sz="2000" b="1" dirty="0" err="1">
                <a:solidFill>
                  <a:srgbClr val="0000FF"/>
                </a:solidFill>
                <a:latin typeface="Comic Sans MS" panose="030F0702030302020204" pitchFamily="66" charset="0"/>
              </a:rPr>
              <a:t>vozički,postelje</a:t>
            </a:r>
            <a:r>
              <a:rPr lang="sl-SI" altLang="sl-SI" sz="2000" b="1" dirty="0">
                <a:solidFill>
                  <a:srgbClr val="0000FF"/>
                </a:solidFill>
                <a:latin typeface="Comic Sans MS" panose="030F0702030302020204" pitchFamily="66" charset="0"/>
              </a:rPr>
              <a:t>,..), </a:t>
            </a:r>
          </a:p>
          <a:p>
            <a:pPr marL="342900" indent="-342900" eaLnBrk="1" hangingPunct="1">
              <a:buFont typeface="Arial" panose="020B0604020202020204" pitchFamily="34" charset="0"/>
              <a:buChar char="•"/>
            </a:pPr>
            <a:r>
              <a:rPr lang="sl-SI" altLang="sl-SI" sz="2000" b="1" dirty="0">
                <a:solidFill>
                  <a:srgbClr val="0000FF"/>
                </a:solidFill>
                <a:latin typeface="Comic Sans MS" panose="030F0702030302020204" pitchFamily="66" charset="0"/>
              </a:rPr>
              <a:t> hrup,</a:t>
            </a:r>
          </a:p>
          <a:p>
            <a:pPr marL="342900" indent="-342900" eaLnBrk="1" hangingPunct="1">
              <a:buFont typeface="Arial" panose="020B0604020202020204" pitchFamily="34" charset="0"/>
              <a:buChar char="•"/>
            </a:pPr>
            <a:r>
              <a:rPr lang="sl-SI" altLang="sl-SI" sz="2000" b="1" dirty="0">
                <a:solidFill>
                  <a:srgbClr val="0000FF"/>
                </a:solidFill>
                <a:latin typeface="Comic Sans MS" panose="030F0702030302020204" pitchFamily="66" charset="0"/>
              </a:rPr>
              <a:t> ovire na evakuacijski poti (stopnišča, ovire na stopniščih,..),</a:t>
            </a:r>
          </a:p>
          <a:p>
            <a:pPr marL="342900" indent="-342900" eaLnBrk="1" hangingPunct="1">
              <a:buFont typeface="Arial" panose="020B0604020202020204" pitchFamily="34" charset="0"/>
              <a:buChar char="•"/>
            </a:pPr>
            <a:r>
              <a:rPr lang="sl-SI" altLang="sl-SI" sz="2000" b="1" dirty="0">
                <a:solidFill>
                  <a:srgbClr val="0000FF"/>
                </a:solidFill>
                <a:latin typeface="Comic Sans MS" panose="030F0702030302020204" pitchFamily="66" charset="0"/>
              </a:rPr>
              <a:t> neudeležba na zbirnem mestu,</a:t>
            </a:r>
          </a:p>
          <a:p>
            <a:pPr marL="342900" indent="-342900" eaLnBrk="1" hangingPunct="1">
              <a:buFont typeface="Arial" panose="020B0604020202020204" pitchFamily="34" charset="0"/>
              <a:buChar char="•"/>
            </a:pPr>
            <a:r>
              <a:rPr lang="sl-SI" altLang="sl-SI" sz="2000" b="1" dirty="0">
                <a:solidFill>
                  <a:srgbClr val="0000FF"/>
                </a:solidFill>
                <a:latin typeface="Comic Sans MS" panose="030F0702030302020204" pitchFamily="66" charset="0"/>
              </a:rPr>
              <a:t> pričakuje se zmeda na zbirnem mestu,</a:t>
            </a:r>
          </a:p>
          <a:p>
            <a:pPr marL="342900" indent="-342900" eaLnBrk="1" hangingPunct="1">
              <a:buFont typeface="Arial" panose="020B0604020202020204" pitchFamily="34" charset="0"/>
              <a:buChar char="•"/>
            </a:pPr>
            <a:r>
              <a:rPr lang="sl-SI" altLang="sl-SI" sz="2000" b="1" dirty="0">
                <a:solidFill>
                  <a:srgbClr val="0000FF"/>
                </a:solidFill>
                <a:latin typeface="Comic Sans MS" panose="030F0702030302020204" pitchFamily="66" charset="0"/>
              </a:rPr>
              <a:t> težko določljivo število oseb v objektu.</a:t>
            </a:r>
          </a:p>
          <a:p>
            <a:pPr>
              <a:tabLst>
                <a:tab pos="160338" algn="l"/>
              </a:tabLst>
              <a:defRPr/>
            </a:pPr>
            <a:endParaRPr lang="sl-SI" sz="2400" b="1" dirty="0">
              <a:solidFill>
                <a:schemeClr val="accent4">
                  <a:lumMod val="25000"/>
                </a:schemeClr>
              </a:solidFill>
              <a:latin typeface="Comic Sans MS" panose="030F0702030302020204" pitchFamily="66" charset="0"/>
            </a:endParaRP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64704"/>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87" y="3466568"/>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423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179653" y="116632"/>
            <a:ext cx="8784693" cy="6217087"/>
          </a:xfrm>
          <a:prstGeom prst="rect">
            <a:avLst/>
          </a:prstGeom>
          <a:solidFill>
            <a:srgbClr val="FFFFCC"/>
          </a:solidFill>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tabLst>
                <a:tab pos="160338" algn="l"/>
              </a:tabLst>
              <a:defRPr/>
            </a:pPr>
            <a:r>
              <a:rPr lang="sl-SI" sz="2400" b="1" dirty="0">
                <a:solidFill>
                  <a:srgbClr val="0000FF"/>
                </a:solidFill>
                <a:latin typeface="Comic Sans MS" panose="030F0702030302020204" pitchFamily="66" charset="0"/>
              </a:rPr>
              <a:t>Naloge odgovornih oseb   </a:t>
            </a:r>
          </a:p>
          <a:p>
            <a:pPr eaLnBrk="1" hangingPunct="1"/>
            <a:r>
              <a:rPr lang="sl-SI" altLang="sl-SI" sz="2400" b="1" dirty="0">
                <a:solidFill>
                  <a:srgbClr val="800000"/>
                </a:solidFill>
                <a:latin typeface="Comic Sans MS" panose="030F0702030302020204" pitchFamily="66" charset="0"/>
              </a:rPr>
              <a:t>       </a:t>
            </a:r>
          </a:p>
          <a:p>
            <a:pPr eaLnBrk="1" hangingPunct="1"/>
            <a:r>
              <a:rPr lang="sl-SI" altLang="sl-SI" sz="2400" b="1" dirty="0">
                <a:solidFill>
                  <a:srgbClr val="800000"/>
                </a:solidFill>
                <a:latin typeface="Comic Sans MS" panose="030F0702030302020204" pitchFamily="66" charset="0"/>
              </a:rPr>
              <a:t>      </a:t>
            </a:r>
            <a:r>
              <a:rPr lang="sl-SI" altLang="sl-SI" sz="2400" b="1" dirty="0">
                <a:solidFill>
                  <a:srgbClr val="00A844"/>
                </a:solidFill>
                <a:latin typeface="Comic Sans MS" panose="030F0702030302020204" pitchFamily="66" charset="0"/>
              </a:rPr>
              <a:t>Sistemi požarne varnosti</a:t>
            </a:r>
          </a:p>
          <a:p>
            <a:pPr marL="457200" indent="-457200" eaLnBrk="1" hangingPunct="1">
              <a:buFont typeface="Wingdings" panose="05000000000000000000" pitchFamily="2" charset="2"/>
              <a:buChar char="Ø"/>
            </a:pPr>
            <a:r>
              <a:rPr lang="sl-SI" altLang="sl-SI" sz="2400" b="1" dirty="0">
                <a:solidFill>
                  <a:srgbClr val="CC00FF"/>
                </a:solidFill>
                <a:latin typeface="Comic Sans MS" panose="030F0702030302020204" pitchFamily="66" charset="0"/>
              </a:rPr>
              <a:t>sistem avtomatskega odkrivanja požara,</a:t>
            </a:r>
          </a:p>
          <a:p>
            <a:pPr marL="457200" indent="-457200" eaLnBrk="1" hangingPunct="1">
              <a:buFont typeface="Wingdings" panose="05000000000000000000" pitchFamily="2" charset="2"/>
              <a:buChar char="Ø"/>
            </a:pPr>
            <a:r>
              <a:rPr lang="sl-SI" altLang="sl-SI" sz="2400" b="1" dirty="0">
                <a:solidFill>
                  <a:srgbClr val="CC00FF"/>
                </a:solidFill>
                <a:latin typeface="Comic Sans MS" panose="030F0702030302020204" pitchFamily="66" charset="0"/>
              </a:rPr>
              <a:t>sistem alarmiranja: sirene, bliskavice, govorno – ozvočenje, </a:t>
            </a:r>
          </a:p>
          <a:p>
            <a:pPr marL="457200" indent="-457200" eaLnBrk="1" hangingPunct="1">
              <a:buFont typeface="Wingdings" panose="05000000000000000000" pitchFamily="2" charset="2"/>
              <a:buChar char="Ø"/>
            </a:pPr>
            <a:r>
              <a:rPr lang="sl-SI" altLang="sl-SI" sz="2400" b="1" dirty="0">
                <a:solidFill>
                  <a:srgbClr val="CC00FF"/>
                </a:solidFill>
                <a:latin typeface="Comic Sans MS" panose="030F0702030302020204" pitchFamily="66" charset="0"/>
              </a:rPr>
              <a:t>varnostna razsvetljava,</a:t>
            </a:r>
          </a:p>
          <a:p>
            <a:pPr marL="457200" indent="-457200" eaLnBrk="1" hangingPunct="1">
              <a:buFont typeface="Wingdings" panose="05000000000000000000" pitchFamily="2" charset="2"/>
              <a:buChar char="Ø"/>
            </a:pPr>
            <a:r>
              <a:rPr lang="sl-SI" altLang="sl-SI" sz="2400" b="1" dirty="0">
                <a:solidFill>
                  <a:srgbClr val="CC00FF"/>
                </a:solidFill>
                <a:latin typeface="Comic Sans MS" panose="030F0702030302020204" pitchFamily="66" charset="0"/>
              </a:rPr>
              <a:t>sistem odvoda dima iz osrednjega stopnišča. </a:t>
            </a:r>
          </a:p>
          <a:p>
            <a:pPr eaLnBrk="1" hangingPunct="1"/>
            <a:r>
              <a:rPr lang="sl-SI" altLang="sl-SI" sz="2400" b="1" dirty="0">
                <a:latin typeface="Comic Sans MS" panose="030F0702030302020204" pitchFamily="66" charset="0"/>
              </a:rPr>
              <a:t>    </a:t>
            </a:r>
          </a:p>
          <a:p>
            <a:pPr eaLnBrk="1" hangingPunct="1"/>
            <a:r>
              <a:rPr lang="sl-SI" altLang="sl-SI" sz="2400" b="1" dirty="0">
                <a:latin typeface="Comic Sans MS" panose="030F0702030302020204" pitchFamily="66" charset="0"/>
              </a:rPr>
              <a:t>     </a:t>
            </a:r>
            <a:r>
              <a:rPr lang="sl-SI" altLang="sl-SI" sz="2400" b="1" dirty="0">
                <a:solidFill>
                  <a:srgbClr val="0000FF"/>
                </a:solidFill>
                <a:latin typeface="Comic Sans MS" panose="030F0702030302020204" pitchFamily="66" charset="0"/>
              </a:rPr>
              <a:t>Način obveščanja odgovorne osebe</a:t>
            </a:r>
          </a:p>
          <a:p>
            <a:pPr eaLnBrk="1" hangingPunct="1"/>
            <a:endParaRPr lang="sl-SI" altLang="sl-SI" sz="2400" b="1" dirty="0">
              <a:latin typeface="Comic Sans MS" panose="030F0702030302020204" pitchFamily="66" charset="0"/>
            </a:endParaRPr>
          </a:p>
          <a:p>
            <a:r>
              <a:rPr lang="sl-SI" altLang="sl-SI" sz="2400" b="1" dirty="0">
                <a:solidFill>
                  <a:srgbClr val="00A844"/>
                </a:solidFill>
                <a:latin typeface="Comic Sans MS" panose="030F0702030302020204" pitchFamily="66" charset="0"/>
              </a:rPr>
              <a:t>Krmiljenja AJP pomembna pri evakuaciji </a:t>
            </a:r>
          </a:p>
          <a:p>
            <a:r>
              <a:rPr lang="sl-SI" altLang="sl-SI" sz="1400" b="1" dirty="0">
                <a:latin typeface="Comic Sans MS" panose="030F0702030302020204" pitchFamily="66" charset="0"/>
              </a:rPr>
              <a:t> </a:t>
            </a:r>
          </a:p>
          <a:p>
            <a:pPr marL="444500" indent="-444500" algn="just" eaLnBrk="1" hangingPunct="1">
              <a:buFont typeface="Wingdings" panose="05000000000000000000" pitchFamily="2" charset="2"/>
              <a:buChar char="Ø"/>
            </a:pPr>
            <a:r>
              <a:rPr lang="sl-SI" altLang="sl-SI" sz="2400" b="1" dirty="0">
                <a:latin typeface="Comic Sans MS" panose="030F0702030302020204" pitchFamily="66" charset="0"/>
              </a:rPr>
              <a:t>dvigala se spustijo, vrata se odprejo, gibanje se  blokira, </a:t>
            </a:r>
          </a:p>
          <a:p>
            <a:pPr marL="342900" indent="-342900" eaLnBrk="1" hangingPunct="1">
              <a:buFont typeface="Wingdings" panose="05000000000000000000" pitchFamily="2" charset="2"/>
              <a:buChar char="Ø"/>
            </a:pPr>
            <a:r>
              <a:rPr lang="sl-SI" altLang="sl-SI" sz="2400" b="1" dirty="0">
                <a:latin typeface="Comic Sans MS" panose="030F0702030302020204" pitchFamily="66" charset="0"/>
              </a:rPr>
              <a:t> zaklenjena evakuacijska vrata se odklenejo,</a:t>
            </a:r>
          </a:p>
          <a:p>
            <a:pPr marL="342900" indent="-342900" eaLnBrk="1" hangingPunct="1">
              <a:buFont typeface="Wingdings" panose="05000000000000000000" pitchFamily="2" charset="2"/>
              <a:buChar char="Ø"/>
            </a:pPr>
            <a:r>
              <a:rPr lang="sl-SI" altLang="sl-SI" sz="2400" b="1" dirty="0">
                <a:latin typeface="Comic Sans MS" panose="030F0702030302020204" pitchFamily="66" charset="0"/>
              </a:rPr>
              <a:t> drsna vrata se odprejo.</a:t>
            </a:r>
            <a:endParaRPr lang="sl-SI" sz="2400" b="1" dirty="0">
              <a:solidFill>
                <a:schemeClr val="accent4">
                  <a:lumMod val="25000"/>
                </a:schemeClr>
              </a:solidFill>
              <a:latin typeface="Comic Sans MS" panose="030F0702030302020204" pitchFamily="66" charset="0"/>
            </a:endParaRP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116632"/>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3429000"/>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04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4294967295"/>
          </p:nvPr>
        </p:nvSpPr>
        <p:spPr>
          <a:xfrm>
            <a:off x="167527" y="116632"/>
            <a:ext cx="8785225" cy="6481762"/>
          </a:xfrm>
          <a:solidFill>
            <a:srgbClr val="FFFFCC"/>
          </a:solidFill>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sl-SI" altLang="zh-CN" sz="2400" b="1" dirty="0">
                <a:solidFill>
                  <a:srgbClr val="00A844"/>
                </a:solidFill>
                <a:latin typeface="Comic Sans MS" panose="030F0702030302020204" pitchFamily="66" charset="0"/>
              </a:rPr>
              <a:t>Shematsko lahko to prikažemo s štirimi koraki</a:t>
            </a:r>
            <a:endParaRPr lang="sl-SI" sz="2400" b="1" dirty="0">
              <a:solidFill>
                <a:srgbClr val="00A844"/>
              </a:solidFill>
              <a:latin typeface="Comic Sans MS" panose="030F0702030302020204" pitchFamily="66" charset="0"/>
            </a:endParaRPr>
          </a:p>
          <a:p>
            <a:pPr marL="0" indent="0" eaLnBrk="1" hangingPunct="1">
              <a:buNone/>
            </a:pPr>
            <a:endParaRPr lang="sl-SI" altLang="zh-CN" sz="1400" b="1" dirty="0">
              <a:solidFill>
                <a:srgbClr val="0000FF"/>
              </a:solidFill>
              <a:latin typeface="Comic Sans MS" panose="030F0702030302020204" pitchFamily="66" charset="0"/>
            </a:endParaRPr>
          </a:p>
          <a:p>
            <a:pPr marL="609600" indent="-609600" algn="just" eaLnBrk="1" hangingPunct="1"/>
            <a:r>
              <a:rPr lang="sl-SI" altLang="zh-CN" sz="2000" b="1" dirty="0">
                <a:solidFill>
                  <a:srgbClr val="0000FF"/>
                </a:solidFill>
                <a:latin typeface="Comic Sans MS" panose="030F0702030302020204" pitchFamily="66" charset="0"/>
              </a:rPr>
              <a:t>Prvi korak: </a:t>
            </a:r>
            <a:r>
              <a:rPr lang="sl-SI" altLang="zh-CN" sz="2000" b="1" dirty="0">
                <a:latin typeface="Comic Sans MS" panose="030F0702030302020204" pitchFamily="66" charset="0"/>
              </a:rPr>
              <a:t>odstranitev nevarnosti: to pomeni, zmanjšati emisije in s tem sevanje hrupa v prostor in okolico.</a:t>
            </a:r>
          </a:p>
          <a:p>
            <a:pPr marL="0" indent="0" algn="just" eaLnBrk="1" hangingPunct="1">
              <a:buNone/>
            </a:pPr>
            <a:r>
              <a:rPr lang="sl-SI" altLang="zh-CN" sz="1200" b="1" dirty="0">
                <a:latin typeface="Comic Sans MS" panose="030F0702030302020204" pitchFamily="66" charset="0"/>
              </a:rPr>
              <a:t> </a:t>
            </a:r>
          </a:p>
          <a:p>
            <a:pPr marL="609600" indent="-609600" algn="just" eaLnBrk="1" hangingPunct="1"/>
            <a:r>
              <a:rPr lang="sl-SI" altLang="zh-CN" sz="2000" b="1" dirty="0">
                <a:solidFill>
                  <a:srgbClr val="0000FF"/>
                </a:solidFill>
                <a:latin typeface="Comic Sans MS" panose="030F0702030302020204" pitchFamily="66" charset="0"/>
              </a:rPr>
              <a:t>Drugi korak:</a:t>
            </a:r>
            <a:r>
              <a:rPr lang="sl-SI" altLang="zh-CN" sz="2000" b="1" dirty="0">
                <a:latin typeface="Comic Sans MS" panose="030F0702030302020204" pitchFamily="66" charset="0"/>
              </a:rPr>
              <a:t> izolirati nevarnosti: preučimo možnost dušenja oz. širjenja hrupa pri viru. </a:t>
            </a:r>
          </a:p>
          <a:p>
            <a:pPr marL="609600" indent="-609600" algn="just" eaLnBrk="1" hangingPunct="1"/>
            <a:endParaRPr lang="sl-SI" altLang="zh-CN" sz="1200" b="1" dirty="0">
              <a:latin typeface="Comic Sans MS" panose="030F0702030302020204" pitchFamily="66" charset="0"/>
            </a:endParaRPr>
          </a:p>
          <a:p>
            <a:pPr marL="609600" indent="-609600" algn="just" eaLnBrk="1" hangingPunct="1"/>
            <a:r>
              <a:rPr lang="sl-SI" altLang="zh-CN" sz="2000" b="1" dirty="0">
                <a:solidFill>
                  <a:srgbClr val="0000FF"/>
                </a:solidFill>
                <a:latin typeface="Comic Sans MS" panose="030F0702030302020204" pitchFamily="66" charset="0"/>
              </a:rPr>
              <a:t>Tretji korak: </a:t>
            </a:r>
            <a:r>
              <a:rPr lang="sl-SI" altLang="zh-CN" sz="2000" b="1" dirty="0">
                <a:latin typeface="Comic Sans MS" panose="030F0702030302020204" pitchFamily="66" charset="0"/>
              </a:rPr>
              <a:t>naredimo, če prejšnji ukrepi niso izvedljivi. </a:t>
            </a:r>
          </a:p>
          <a:p>
            <a:pPr marL="0" indent="0" algn="just" eaLnBrk="1" hangingPunct="1">
              <a:buNone/>
            </a:pPr>
            <a:endParaRPr lang="sl-SI" altLang="zh-CN" sz="1200" b="1" dirty="0">
              <a:latin typeface="Comic Sans MS" panose="030F0702030302020204" pitchFamily="66" charset="0"/>
            </a:endParaRPr>
          </a:p>
          <a:p>
            <a:pPr marL="609600" indent="-609600" algn="just" eaLnBrk="1" hangingPunct="1"/>
            <a:r>
              <a:rPr lang="sl-SI" altLang="zh-CN" sz="2000" b="1" dirty="0">
                <a:solidFill>
                  <a:srgbClr val="0000FF"/>
                </a:solidFill>
                <a:latin typeface="Comic Sans MS" panose="030F0702030302020204" pitchFamily="66" charset="0"/>
              </a:rPr>
              <a:t>Četrti korak </a:t>
            </a:r>
            <a:r>
              <a:rPr lang="sl-SI" altLang="zh-CN" sz="2000" b="1" dirty="0">
                <a:latin typeface="Comic Sans MS" panose="030F0702030302020204" pitchFamily="66" charset="0"/>
              </a:rPr>
              <a:t>naredimo takrat, ko si izčrpali vse možnosti: tehnične, prostorske in organizacijske. </a:t>
            </a:r>
          </a:p>
          <a:p>
            <a:pPr marL="0" indent="0" eaLnBrk="1" hangingPunct="1">
              <a:buNone/>
            </a:pPr>
            <a:endParaRPr lang="sl-SI" altLang="zh-CN" sz="2000" b="1" dirty="0">
              <a:latin typeface="Comic Sans MS" panose="030F0702030302020204" pitchFamily="66" charset="0"/>
            </a:endParaRPr>
          </a:p>
          <a:p>
            <a:pPr marL="0" indent="0" eaLnBrk="1" hangingPunct="1">
              <a:buNone/>
            </a:pPr>
            <a:r>
              <a:rPr lang="sl-SI" altLang="zh-CN" sz="2000" b="1" dirty="0">
                <a:solidFill>
                  <a:srgbClr val="0000FF"/>
                </a:solidFill>
                <a:latin typeface="Comic Sans MS" panose="030F0702030302020204" pitchFamily="66" charset="0"/>
              </a:rPr>
              <a:t>Zavarujemo delavca, ki dela </a:t>
            </a:r>
          </a:p>
          <a:p>
            <a:pPr marL="0" indent="0" eaLnBrk="1" hangingPunct="1">
              <a:buNone/>
            </a:pPr>
            <a:r>
              <a:rPr lang="sl-SI" altLang="zh-CN" sz="2000" b="1" dirty="0">
                <a:solidFill>
                  <a:srgbClr val="0000FF"/>
                </a:solidFill>
                <a:latin typeface="Comic Sans MS" panose="030F0702030302020204" pitchFamily="66" charset="0"/>
              </a:rPr>
              <a:t>pri prehrupnem stroju; </a:t>
            </a:r>
          </a:p>
          <a:p>
            <a:pPr marL="0" indent="0" eaLnBrk="1" hangingPunct="1">
              <a:buNone/>
            </a:pPr>
            <a:r>
              <a:rPr lang="sl-SI" altLang="zh-CN" sz="2000" b="1" dirty="0">
                <a:solidFill>
                  <a:srgbClr val="0000FF"/>
                </a:solidFill>
                <a:latin typeface="Comic Sans MS" panose="030F0702030302020204" pitchFamily="66" charset="0"/>
              </a:rPr>
              <a:t>v našem primeru z osebno </a:t>
            </a:r>
          </a:p>
          <a:p>
            <a:pPr marL="0" indent="0" eaLnBrk="1" hangingPunct="1">
              <a:buNone/>
            </a:pPr>
            <a:r>
              <a:rPr lang="sl-SI" altLang="zh-CN" sz="2000" b="1" dirty="0">
                <a:solidFill>
                  <a:srgbClr val="0000FF"/>
                </a:solidFill>
                <a:latin typeface="Comic Sans MS" panose="030F0702030302020204" pitchFamily="66" charset="0"/>
              </a:rPr>
              <a:t>varovalno opremo proti hrupu,</a:t>
            </a:r>
          </a:p>
          <a:p>
            <a:pPr marL="0" indent="0" eaLnBrk="1" hangingPunct="1">
              <a:buNone/>
            </a:pPr>
            <a:r>
              <a:rPr lang="sl-SI" altLang="zh-CN" sz="2000" b="1" dirty="0">
                <a:solidFill>
                  <a:srgbClr val="0000FF"/>
                </a:solidFill>
                <a:latin typeface="Comic Sans MS" panose="030F0702030302020204" pitchFamily="66" charset="0"/>
              </a:rPr>
              <a:t> npr. z naušniki.</a:t>
            </a:r>
            <a:endParaRPr lang="sl-SI" sz="2000" b="1" dirty="0">
              <a:solidFill>
                <a:srgbClr val="0000FF"/>
              </a:solidFill>
              <a:latin typeface="Comic Sans MS" panose="030F0702030302020204" pitchFamily="66" charset="0"/>
            </a:endParaRPr>
          </a:p>
        </p:txBody>
      </p:sp>
      <p:pic>
        <p:nvPicPr>
          <p:cNvPr id="3" name="Picture 3"/>
          <p:cNvPicPr>
            <a:picLocks noChangeAspect="1" noChangeArrowheads="1"/>
          </p:cNvPicPr>
          <p:nvPr/>
        </p:nvPicPr>
        <p:blipFill>
          <a:blip r:embed="rId3" cstate="print"/>
          <a:srcRect/>
          <a:stretch>
            <a:fillRect/>
          </a:stretch>
        </p:blipFill>
        <p:spPr bwMode="auto">
          <a:xfrm>
            <a:off x="4203795" y="3861048"/>
            <a:ext cx="4748957" cy="2804146"/>
          </a:xfrm>
          <a:prstGeom prst="rect">
            <a:avLst/>
          </a:prstGeom>
          <a:noFill/>
          <a:ln w="9525">
            <a:noFill/>
            <a:miter lim="800000"/>
            <a:headEnd/>
            <a:tailEnd/>
          </a:ln>
        </p:spPr>
      </p:pic>
    </p:spTree>
    <p:extLst>
      <p:ext uri="{BB962C8B-B14F-4D97-AF65-F5344CB8AC3E}">
        <p14:creationId xmlns:p14="http://schemas.microsoft.com/office/powerpoint/2010/main" val="333726142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97645" y="188640"/>
            <a:ext cx="8948709" cy="6124754"/>
          </a:xfrm>
          <a:prstGeom prst="rect">
            <a:avLst/>
          </a:prstGeom>
          <a:solidFill>
            <a:srgbClr val="FFFFCC"/>
          </a:solidFill>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just">
              <a:tabLst>
                <a:tab pos="160338" algn="l"/>
              </a:tabLst>
              <a:defRPr/>
            </a:pPr>
            <a:r>
              <a:rPr lang="sl-SI" sz="2800" b="1" dirty="0">
                <a:solidFill>
                  <a:srgbClr val="0000FF"/>
                </a:solidFill>
                <a:latin typeface="Comic Sans MS" panose="030F0702030302020204" pitchFamily="66" charset="0"/>
              </a:rPr>
              <a:t>Naloge odgovornih oseb  </a:t>
            </a:r>
            <a:r>
              <a:rPr lang="sl-SI" sz="2800" b="1" dirty="0">
                <a:solidFill>
                  <a:srgbClr val="00A844"/>
                </a:solidFill>
                <a:latin typeface="Comic Sans MS" panose="030F0702030302020204" pitchFamily="66" charset="0"/>
              </a:rPr>
              <a:t>(požarni alarm pomeni zahtevo po evakuaciji iz objekta)</a:t>
            </a:r>
          </a:p>
          <a:p>
            <a:pPr algn="just" eaLnBrk="1" hangingPunct="1">
              <a:buFontTx/>
              <a:buChar char="-"/>
            </a:pPr>
            <a:endParaRPr lang="sl-SI" altLang="sl-SI" sz="2800" b="1" dirty="0">
              <a:solidFill>
                <a:srgbClr val="800000"/>
              </a:solidFill>
              <a:latin typeface="Comic Sans MS" panose="030F0702030302020204" pitchFamily="66" charset="0"/>
            </a:endParaRPr>
          </a:p>
          <a:p>
            <a:pPr algn="just">
              <a:tabLst>
                <a:tab pos="160338" algn="l"/>
              </a:tabLst>
              <a:defRPr/>
            </a:pPr>
            <a:r>
              <a:rPr lang="sl-SI" sz="2800" b="1" dirty="0">
                <a:solidFill>
                  <a:srgbClr val="C00000"/>
                </a:solidFill>
                <a:latin typeface="Comic Sans MS" panose="030F0702030302020204" pitchFamily="66" charset="0"/>
              </a:rPr>
              <a:t>    </a:t>
            </a:r>
            <a:r>
              <a:rPr lang="sl-SI" sz="2800" b="1" dirty="0">
                <a:solidFill>
                  <a:srgbClr val="CC00FF"/>
                </a:solidFill>
                <a:latin typeface="Comic Sans MS" panose="030F0702030302020204" pitchFamily="66" charset="0"/>
              </a:rPr>
              <a:t>Odgovorni osebi v etaži, kjer JE požar:</a:t>
            </a:r>
          </a:p>
          <a:p>
            <a:pPr algn="just">
              <a:tabLst>
                <a:tab pos="160338" algn="l"/>
              </a:tabLst>
              <a:defRPr/>
            </a:pPr>
            <a:endParaRPr lang="sl-SI" sz="1400" b="1" dirty="0">
              <a:solidFill>
                <a:srgbClr val="C00000"/>
              </a:solidFill>
              <a:latin typeface="Comic Sans MS" panose="030F0702030302020204" pitchFamily="66" charset="0"/>
            </a:endParaRPr>
          </a:p>
          <a:p>
            <a:pPr marL="514350" indent="-514350" algn="just">
              <a:buFont typeface="Wingdings" panose="05000000000000000000" pitchFamily="2" charset="2"/>
              <a:buChar char="§"/>
              <a:tabLst>
                <a:tab pos="160338" algn="l"/>
              </a:tabLst>
              <a:defRPr/>
            </a:pPr>
            <a:r>
              <a:rPr lang="sl-SI" sz="2800" b="1" dirty="0">
                <a:solidFill>
                  <a:srgbClr val="00A844"/>
                </a:solidFill>
                <a:latin typeface="Comic Sans MS" panose="030F0702030302020204" pitchFamily="66" charset="0"/>
              </a:rPr>
              <a:t>usmerja osebe v evakuacijskih smereh, </a:t>
            </a:r>
          </a:p>
          <a:p>
            <a:pPr marL="514350" indent="-514350" algn="just">
              <a:buFont typeface="Wingdings" panose="05000000000000000000" pitchFamily="2" charset="2"/>
              <a:buChar char="§"/>
              <a:tabLst>
                <a:tab pos="160338" algn="l"/>
              </a:tabLst>
              <a:defRPr/>
            </a:pPr>
            <a:r>
              <a:rPr lang="sl-SI" sz="2800" b="1" dirty="0">
                <a:solidFill>
                  <a:srgbClr val="00A844"/>
                </a:solidFill>
                <a:latin typeface="Comic Sans MS" panose="030F0702030302020204" pitchFamily="66" charset="0"/>
              </a:rPr>
              <a:t>usmerja in pomaga pri gašenju.</a:t>
            </a:r>
          </a:p>
          <a:p>
            <a:pPr algn="just">
              <a:tabLst>
                <a:tab pos="160338" algn="l"/>
              </a:tabLst>
              <a:defRPr/>
            </a:pPr>
            <a:endParaRPr lang="sl-SI" sz="1400" b="1" dirty="0">
              <a:solidFill>
                <a:srgbClr val="800000"/>
              </a:solidFill>
              <a:latin typeface="Comic Sans MS" panose="030F0702030302020204" pitchFamily="66" charset="0"/>
            </a:endParaRPr>
          </a:p>
          <a:p>
            <a:pPr algn="just">
              <a:tabLst>
                <a:tab pos="160338" algn="l"/>
              </a:tabLst>
              <a:defRPr/>
            </a:pPr>
            <a:r>
              <a:rPr lang="sl-SI" sz="2800" b="1" dirty="0">
                <a:solidFill>
                  <a:srgbClr val="CC00FF"/>
                </a:solidFill>
                <a:latin typeface="Comic Sans MS" panose="030F0702030302020204" pitchFamily="66" charset="0"/>
              </a:rPr>
              <a:t>Požar se razširi – ni možna pogasitev:</a:t>
            </a:r>
          </a:p>
          <a:p>
            <a:pPr marL="457200" indent="-457200" algn="just">
              <a:buFont typeface="Arial" panose="020B0604020202020204" pitchFamily="34" charset="0"/>
              <a:buChar char="•"/>
              <a:tabLst>
                <a:tab pos="160338" algn="l"/>
              </a:tabLst>
              <a:defRPr/>
            </a:pPr>
            <a:r>
              <a:rPr lang="sl-SI" sz="2800" b="1" dirty="0">
                <a:solidFill>
                  <a:srgbClr val="00A844"/>
                </a:solidFill>
                <a:latin typeface="Comic Sans MS" panose="030F0702030302020204" pitchFamily="66" charset="0"/>
              </a:rPr>
              <a:t>pokličemo gasilce (112),</a:t>
            </a:r>
          </a:p>
          <a:p>
            <a:pPr marL="457200" indent="-457200" algn="just">
              <a:buFont typeface="Arial" panose="020B0604020202020204" pitchFamily="34" charset="0"/>
              <a:buChar char="•"/>
              <a:tabLst>
                <a:tab pos="160338" algn="l"/>
              </a:tabLst>
              <a:defRPr/>
            </a:pPr>
            <a:r>
              <a:rPr lang="sl-SI" sz="2800" b="1" dirty="0">
                <a:solidFill>
                  <a:srgbClr val="00A844"/>
                </a:solidFill>
                <a:latin typeface="Comic Sans MS" panose="030F0702030302020204" pitchFamily="66" charset="0"/>
              </a:rPr>
              <a:t>pregledamo prostore etaže in se umaknemo po osrednjem ali evakuacijskem stopnišču,</a:t>
            </a:r>
          </a:p>
          <a:p>
            <a:pPr marL="457200" indent="-457200" algn="just">
              <a:buFont typeface="Arial" panose="020B0604020202020204" pitchFamily="34" charset="0"/>
              <a:buChar char="•"/>
              <a:tabLst>
                <a:tab pos="160338" algn="l"/>
              </a:tabLst>
              <a:defRPr/>
            </a:pPr>
            <a:r>
              <a:rPr lang="sl-SI" sz="2800" b="1" dirty="0">
                <a:solidFill>
                  <a:srgbClr val="00A844"/>
                </a:solidFill>
                <a:latin typeface="Comic Sans MS" panose="030F0702030302020204" pitchFamily="66" charset="0"/>
              </a:rPr>
              <a:t>pred objektom počakamo gasilce in posredujemo, </a:t>
            </a:r>
          </a:p>
          <a:p>
            <a:pPr marL="457200" indent="-457200" algn="just">
              <a:buFont typeface="Arial" panose="020B0604020202020204" pitchFamily="34" charset="0"/>
              <a:buChar char="•"/>
              <a:tabLst>
                <a:tab pos="160338" algn="l"/>
              </a:tabLst>
              <a:defRPr/>
            </a:pPr>
            <a:r>
              <a:rPr lang="sl-SI" sz="2800" b="1" dirty="0">
                <a:solidFill>
                  <a:srgbClr val="00A844"/>
                </a:solidFill>
                <a:latin typeface="Comic Sans MS" panose="030F0702030302020204" pitchFamily="66" charset="0"/>
              </a:rPr>
              <a:t>podatke o požaru.</a:t>
            </a: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265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
          <p:cNvSpPr>
            <a:spLocks noChangeArrowheads="1"/>
          </p:cNvSpPr>
          <p:nvPr/>
        </p:nvSpPr>
        <p:spPr bwMode="auto">
          <a:xfrm>
            <a:off x="164684" y="102896"/>
            <a:ext cx="8785101" cy="6063198"/>
          </a:xfrm>
          <a:prstGeom prst="rect">
            <a:avLst/>
          </a:prstGeom>
          <a:solidFill>
            <a:srgbClr val="FFFFCC"/>
          </a:solidFill>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tabLst>
                <a:tab pos="160338" algn="l"/>
              </a:tabLst>
              <a:defRPr/>
            </a:pPr>
            <a:r>
              <a:rPr lang="sl-SI" sz="2000" b="1" dirty="0">
                <a:solidFill>
                  <a:srgbClr val="0000FF"/>
                </a:solidFill>
                <a:latin typeface="Comic Sans MS" panose="030F0702030302020204" pitchFamily="66" charset="0"/>
              </a:rPr>
              <a:t>Naloge odgovornih oseb   </a:t>
            </a:r>
          </a:p>
          <a:p>
            <a:pPr algn="ctr">
              <a:tabLst>
                <a:tab pos="160338" algn="l"/>
              </a:tabLst>
              <a:defRPr/>
            </a:pPr>
            <a:r>
              <a:rPr lang="sl-SI" sz="2000" b="1" dirty="0">
                <a:solidFill>
                  <a:schemeClr val="accent4">
                    <a:lumMod val="25000"/>
                  </a:schemeClr>
                </a:solidFill>
                <a:latin typeface="Comic Sans MS" panose="030F0702030302020204" pitchFamily="66" charset="0"/>
              </a:rPr>
              <a:t>(požarni alarm pomeni zahtevo po evakuaciji iz objekta)</a:t>
            </a:r>
            <a:endParaRPr lang="sl-SI" altLang="sl-SI" sz="2000" b="1" dirty="0">
              <a:solidFill>
                <a:srgbClr val="800000"/>
              </a:solidFill>
              <a:latin typeface="Comic Sans MS" panose="030F0702030302020204" pitchFamily="66" charset="0"/>
            </a:endParaRPr>
          </a:p>
          <a:p>
            <a:pPr>
              <a:tabLst>
                <a:tab pos="160338" algn="l"/>
              </a:tabLst>
              <a:defRPr/>
            </a:pPr>
            <a:r>
              <a:rPr lang="sl-SI" sz="1200" b="1" dirty="0">
                <a:solidFill>
                  <a:srgbClr val="800000"/>
                </a:solidFill>
                <a:latin typeface="Comic Sans MS" panose="030F0702030302020204" pitchFamily="66" charset="0"/>
              </a:rPr>
              <a:t>    </a:t>
            </a:r>
            <a:r>
              <a:rPr lang="sl-SI" sz="2000" b="1" dirty="0">
                <a:solidFill>
                  <a:srgbClr val="800000"/>
                </a:solidFill>
                <a:latin typeface="Comic Sans MS" panose="030F0702030302020204" pitchFamily="66" charset="0"/>
              </a:rPr>
              <a:t> </a:t>
            </a:r>
          </a:p>
          <a:p>
            <a:pPr algn="ctr">
              <a:tabLst>
                <a:tab pos="160338" algn="l"/>
              </a:tabLst>
              <a:defRPr/>
            </a:pPr>
            <a:r>
              <a:rPr lang="sl-SI" sz="2000" b="1" dirty="0">
                <a:solidFill>
                  <a:srgbClr val="00A844"/>
                </a:solidFill>
                <a:latin typeface="Comic Sans MS" panose="030F0702030302020204" pitchFamily="66" charset="0"/>
              </a:rPr>
              <a:t>Odgovorni osebi v etaži, </a:t>
            </a:r>
            <a:r>
              <a:rPr lang="sl-SI" sz="2000" b="1" u="sng" dirty="0">
                <a:solidFill>
                  <a:srgbClr val="00A844"/>
                </a:solidFill>
                <a:latin typeface="Comic Sans MS" panose="030F0702030302020204" pitchFamily="66" charset="0"/>
              </a:rPr>
              <a:t>kjer NI požara:</a:t>
            </a:r>
          </a:p>
          <a:p>
            <a:pPr>
              <a:tabLst>
                <a:tab pos="160338" algn="l"/>
              </a:tabLst>
              <a:defRPr/>
            </a:pPr>
            <a:endParaRPr lang="sl-SI" sz="1200" b="1" dirty="0">
              <a:solidFill>
                <a:srgbClr val="800000"/>
              </a:solidFill>
              <a:latin typeface="Comic Sans MS" panose="030F0702030302020204" pitchFamily="66" charset="0"/>
            </a:endParaRPr>
          </a:p>
          <a:p>
            <a:pPr algn="just">
              <a:tabLst>
                <a:tab pos="160338" algn="l"/>
              </a:tabLst>
              <a:defRPr/>
            </a:pPr>
            <a:r>
              <a:rPr lang="sl-SI" sz="2000" b="1" dirty="0">
                <a:solidFill>
                  <a:srgbClr val="CC00FF"/>
                </a:solidFill>
                <a:latin typeface="Comic Sans MS" panose="030F0702030302020204" pitchFamily="66" charset="0"/>
              </a:rPr>
              <a:t>Odgovorna oseba se nemudoma odloči ali lahko izvede evakuacijo v svojem oddelku – požarnem sektorju.  </a:t>
            </a:r>
          </a:p>
          <a:p>
            <a:pPr>
              <a:tabLst>
                <a:tab pos="160338" algn="l"/>
              </a:tabLst>
              <a:defRPr/>
            </a:pPr>
            <a:endParaRPr lang="sl-SI" sz="1200" b="1" dirty="0">
              <a:solidFill>
                <a:srgbClr val="800000"/>
              </a:solidFill>
              <a:latin typeface="Comic Sans MS" panose="030F0702030302020204" pitchFamily="66" charset="0"/>
            </a:endParaRPr>
          </a:p>
          <a:p>
            <a:pPr algn="just">
              <a:tabLst>
                <a:tab pos="160338" algn="l"/>
              </a:tabLst>
              <a:defRPr/>
            </a:pPr>
            <a:r>
              <a:rPr lang="sl-SI" sz="2000" b="1" u="sng" dirty="0">
                <a:solidFill>
                  <a:srgbClr val="00A844"/>
                </a:solidFill>
                <a:latin typeface="Comic Sans MS" panose="030F0702030302020204" pitchFamily="66" charset="0"/>
              </a:rPr>
              <a:t>Če izvedba evakuacije je nemogoča (premalo osebja ki bi lahko pomagalo pri evakuaciji, dementne osebe, intenzivna nega,…)</a:t>
            </a:r>
          </a:p>
          <a:p>
            <a:pPr>
              <a:tabLst>
                <a:tab pos="160338" algn="l"/>
              </a:tabLst>
              <a:defRPr/>
            </a:pPr>
            <a:endParaRPr lang="sl-SI" sz="1200" b="1" dirty="0">
              <a:latin typeface="Comic Sans MS" panose="030F0702030302020204" pitchFamily="66" charset="0"/>
            </a:endParaRPr>
          </a:p>
          <a:p>
            <a:pPr algn="just">
              <a:tabLst>
                <a:tab pos="160338" algn="l"/>
              </a:tabLst>
              <a:defRPr/>
            </a:pPr>
            <a:r>
              <a:rPr lang="sl-SI" sz="2000" b="1" dirty="0">
                <a:solidFill>
                  <a:srgbClr val="0000FF"/>
                </a:solidFill>
                <a:latin typeface="Comic Sans MS" panose="030F0702030302020204" pitchFamily="66" charset="0"/>
              </a:rPr>
              <a:t>Odgovorna oseba takoj zapre vsa vrata, okna, </a:t>
            </a:r>
            <a:r>
              <a:rPr lang="sl-SI" sz="2000" b="1" dirty="0" err="1">
                <a:solidFill>
                  <a:srgbClr val="0000FF"/>
                </a:solidFill>
                <a:latin typeface="Comic Sans MS" panose="030F0702030302020204" pitchFamily="66" charset="0"/>
              </a:rPr>
              <a:t>odprtine,takoj</a:t>
            </a:r>
            <a:r>
              <a:rPr lang="sl-SI" sz="2000" b="1" dirty="0">
                <a:solidFill>
                  <a:srgbClr val="0000FF"/>
                </a:solidFill>
                <a:latin typeface="Comic Sans MS" panose="030F0702030302020204" pitchFamily="66" charset="0"/>
              </a:rPr>
              <a:t> poskrbi za obveščanje ostalih odgovornih oseb – receptorja, dežurnih, gasilcev……in pojasni situacijo!</a:t>
            </a:r>
          </a:p>
          <a:p>
            <a:pPr algn="just">
              <a:tabLst>
                <a:tab pos="160338" algn="l"/>
              </a:tabLst>
              <a:defRPr/>
            </a:pPr>
            <a:endParaRPr lang="sl-SI" sz="1200" b="1" dirty="0">
              <a:latin typeface="Comic Sans MS" panose="030F0702030302020204" pitchFamily="66" charset="0"/>
            </a:endParaRPr>
          </a:p>
          <a:p>
            <a:pPr algn="just">
              <a:tabLst>
                <a:tab pos="160338" algn="l"/>
              </a:tabLst>
              <a:defRPr/>
            </a:pPr>
            <a:r>
              <a:rPr lang="sl-SI" sz="2000" b="1" dirty="0">
                <a:solidFill>
                  <a:srgbClr val="FF0000"/>
                </a:solidFill>
                <a:latin typeface="Comic Sans MS" panose="030F0702030302020204" pitchFamily="66" charset="0"/>
              </a:rPr>
              <a:t>Umiri osebje in jim da navodila za ravnanje kolikor je to mogoče! </a:t>
            </a:r>
          </a:p>
          <a:p>
            <a:pPr algn="just">
              <a:tabLst>
                <a:tab pos="160338" algn="l"/>
              </a:tabLst>
              <a:defRPr/>
            </a:pPr>
            <a:endParaRPr lang="sl-SI" sz="1200" b="1" dirty="0">
              <a:latin typeface="Comic Sans MS" panose="030F0702030302020204" pitchFamily="66" charset="0"/>
            </a:endParaRPr>
          </a:p>
          <a:p>
            <a:pPr algn="just">
              <a:tabLst>
                <a:tab pos="160338" algn="l"/>
              </a:tabLst>
              <a:defRPr/>
            </a:pPr>
            <a:r>
              <a:rPr lang="sl-SI" sz="2000" b="1" dirty="0">
                <a:solidFill>
                  <a:srgbClr val="00A844"/>
                </a:solidFill>
                <a:latin typeface="Comic Sans MS" panose="030F0702030302020204" pitchFamily="66" charset="0"/>
              </a:rPr>
              <a:t>Čaka na prihod gasilcev, ki bodo v tem primeru zaščitili in reševali osebe, ki ostanejo v svojem sektorju! </a:t>
            </a:r>
          </a:p>
          <a:p>
            <a:pPr algn="just">
              <a:tabLst>
                <a:tab pos="160338" algn="l"/>
              </a:tabLst>
              <a:defRPr/>
            </a:pPr>
            <a:endParaRPr lang="sl-SI" altLang="sl-SI" sz="1200" b="1" dirty="0">
              <a:solidFill>
                <a:srgbClr val="800000"/>
              </a:solidFill>
              <a:latin typeface="Comic Sans MS" panose="030F0702030302020204" pitchFamily="66" charset="0"/>
            </a:endParaRPr>
          </a:p>
          <a:p>
            <a:pPr algn="just">
              <a:tabLst>
                <a:tab pos="160338" algn="l"/>
              </a:tabLst>
              <a:defRPr/>
            </a:pPr>
            <a:r>
              <a:rPr lang="sl-SI" altLang="sl-SI" sz="2000" b="1" dirty="0">
                <a:solidFill>
                  <a:srgbClr val="0000FF"/>
                </a:solidFill>
                <a:latin typeface="Comic Sans MS" panose="030F0702030302020204" pitchFamily="66" charset="0"/>
              </a:rPr>
              <a:t>Zbiramo in sporočimo podatke o pogrešanih.</a:t>
            </a:r>
            <a:r>
              <a:rPr lang="sl-SI" sz="2800" b="1" dirty="0">
                <a:solidFill>
                  <a:srgbClr val="FFFF00"/>
                </a:solidFill>
                <a:latin typeface="Comic Sans MS" panose="030F0702030302020204" pitchFamily="66" charset="0"/>
              </a:rPr>
              <a:t> </a:t>
            </a:r>
          </a:p>
        </p:txBody>
      </p:sp>
      <p:pic>
        <p:nvPicPr>
          <p:cNvPr id="2048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15" y="116632"/>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042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ChangeArrowheads="1"/>
          </p:cNvSpPr>
          <p:nvPr/>
        </p:nvSpPr>
        <p:spPr bwMode="auto">
          <a:xfrm>
            <a:off x="141487" y="116632"/>
            <a:ext cx="8762719" cy="5847755"/>
          </a:xfrm>
          <a:prstGeom prst="rect">
            <a:avLst/>
          </a:prstGeom>
          <a:solidFill>
            <a:srgbClr val="FFFFCC"/>
          </a:solidFill>
          <a:ln/>
        </p:spPr>
        <p:style>
          <a:lnRef idx="1">
            <a:schemeClr val="accent3"/>
          </a:lnRef>
          <a:fillRef idx="2">
            <a:schemeClr val="accent3"/>
          </a:fillRef>
          <a:effectRef idx="1">
            <a:schemeClr val="accent3"/>
          </a:effectRef>
          <a:fontRef idx="minor">
            <a:schemeClr val="dk1"/>
          </a:fontRef>
        </p:style>
        <p:txBody>
          <a:bodyPr wrap="square" anchor="ctr">
            <a:spAutoFit/>
          </a:bodyPr>
          <a:lstStyle>
            <a:lvl1pPr eaLnBrk="0" hangingPunct="0">
              <a:tabLst>
                <a:tab pos="160338" algn="l"/>
              </a:tabLst>
              <a:defRPr>
                <a:solidFill>
                  <a:schemeClr val="tx1"/>
                </a:solidFill>
                <a:latin typeface="Arial" charset="0"/>
                <a:cs typeface="Arial" charset="0"/>
              </a:defRPr>
            </a:lvl1pPr>
            <a:lvl2pPr marL="742950" indent="-285750" eaLnBrk="0" hangingPunct="0">
              <a:tabLst>
                <a:tab pos="160338" algn="l"/>
              </a:tabLst>
              <a:defRPr>
                <a:solidFill>
                  <a:schemeClr val="tx1"/>
                </a:solidFill>
                <a:latin typeface="Arial" charset="0"/>
                <a:cs typeface="Arial" charset="0"/>
              </a:defRPr>
            </a:lvl2pPr>
            <a:lvl3pPr marL="1143000" indent="-228600" eaLnBrk="0" hangingPunct="0">
              <a:tabLst>
                <a:tab pos="160338" algn="l"/>
              </a:tabLst>
              <a:defRPr>
                <a:solidFill>
                  <a:schemeClr val="tx1"/>
                </a:solidFill>
                <a:latin typeface="Arial" charset="0"/>
                <a:cs typeface="Arial" charset="0"/>
              </a:defRPr>
            </a:lvl3pPr>
            <a:lvl4pPr marL="1600200" indent="-228600" eaLnBrk="0" hangingPunct="0">
              <a:tabLst>
                <a:tab pos="160338" algn="l"/>
              </a:tabLst>
              <a:defRPr>
                <a:solidFill>
                  <a:schemeClr val="tx1"/>
                </a:solidFill>
                <a:latin typeface="Arial" charset="0"/>
                <a:cs typeface="Arial" charset="0"/>
              </a:defRPr>
            </a:lvl4pPr>
            <a:lvl5pPr marL="2057400" indent="-228600" eaLnBrk="0" hangingPunct="0">
              <a:tabLst>
                <a:tab pos="1603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603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603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603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60338" algn="l"/>
              </a:tabLst>
              <a:defRPr>
                <a:solidFill>
                  <a:schemeClr val="tx1"/>
                </a:solidFill>
                <a:latin typeface="Arial" charset="0"/>
                <a:cs typeface="Arial" charset="0"/>
              </a:defRPr>
            </a:lvl9pPr>
          </a:lstStyle>
          <a:p>
            <a:pPr eaLnBrk="1" hangingPunct="1"/>
            <a:endParaRPr lang="sl-SI" altLang="sl-SI" sz="2200" b="1" dirty="0">
              <a:solidFill>
                <a:srgbClr val="800000"/>
              </a:solidFill>
              <a:latin typeface="Comic Sans MS" panose="030F0702030302020204" pitchFamily="66" charset="0"/>
            </a:endParaRPr>
          </a:p>
          <a:p>
            <a:pPr algn="ctr" eaLnBrk="1" hangingPunct="1"/>
            <a:r>
              <a:rPr lang="sl-SI" altLang="sl-SI" sz="2200" b="1" dirty="0">
                <a:solidFill>
                  <a:srgbClr val="00A844"/>
                </a:solidFill>
                <a:latin typeface="Comic Sans MS" panose="030F0702030302020204" pitchFamily="66" charset="0"/>
              </a:rPr>
              <a:t>Podajanje navodil pri evakuaciji</a:t>
            </a:r>
          </a:p>
          <a:p>
            <a:pPr eaLnBrk="1" hangingPunct="1"/>
            <a:endParaRPr lang="sl-SI" altLang="sl-SI" sz="2200" b="1" dirty="0">
              <a:solidFill>
                <a:srgbClr val="800000"/>
              </a:solidFill>
              <a:latin typeface="Comic Sans MS" panose="030F0702030302020204" pitchFamily="66" charset="0"/>
            </a:endParaRPr>
          </a:p>
          <a:p>
            <a:pPr eaLnBrk="1" hangingPunct="1"/>
            <a:endParaRPr lang="sl-SI" altLang="sl-SI" sz="2200" b="1" dirty="0">
              <a:solidFill>
                <a:srgbClr val="800000"/>
              </a:solidFill>
              <a:latin typeface="Comic Sans MS" panose="030F0702030302020204" pitchFamily="66" charset="0"/>
            </a:endParaRPr>
          </a:p>
          <a:p>
            <a:pPr marL="342900" indent="-342900" eaLnBrk="1" hangingPunct="1">
              <a:buFontTx/>
              <a:buChar char="-"/>
            </a:pPr>
            <a:r>
              <a:rPr lang="sl-SI" altLang="sl-SI" sz="2200" b="1" dirty="0">
                <a:solidFill>
                  <a:srgbClr val="800000"/>
                </a:solidFill>
                <a:latin typeface="Comic Sans MS" panose="030F0702030302020204" pitchFamily="66" charset="0"/>
              </a:rPr>
              <a:t>navodilo mora biti posredovano umirjeno, </a:t>
            </a:r>
          </a:p>
          <a:p>
            <a:pPr marL="342900" indent="-342900" eaLnBrk="1" hangingPunct="1">
              <a:buFontTx/>
              <a:buChar char="-"/>
            </a:pPr>
            <a:r>
              <a:rPr lang="sl-SI" altLang="sl-SI" sz="2200" b="1" dirty="0">
                <a:solidFill>
                  <a:srgbClr val="800000"/>
                </a:solidFill>
                <a:latin typeface="Comic Sans MS" panose="030F0702030302020204" pitchFamily="66" charset="0"/>
              </a:rPr>
              <a:t>kratko in razumljivo z vsemi nujno potrebnimi podatki.</a:t>
            </a:r>
          </a:p>
          <a:p>
            <a:pPr eaLnBrk="1" hangingPunct="1"/>
            <a:endParaRPr lang="sl-SI" altLang="sl-SI" sz="2200" b="1" dirty="0">
              <a:solidFill>
                <a:srgbClr val="800000"/>
              </a:solidFill>
              <a:latin typeface="Comic Sans MS" panose="030F0702030302020204" pitchFamily="66" charset="0"/>
            </a:endParaRPr>
          </a:p>
          <a:p>
            <a:pPr algn="just" eaLnBrk="1" hangingPunct="1"/>
            <a:r>
              <a:rPr lang="sl-SI" sz="2200" b="1" dirty="0">
                <a:solidFill>
                  <a:srgbClr val="C00000"/>
                </a:solidFill>
                <a:latin typeface="Comic Sans MS" panose="030F0702030302020204" pitchFamily="66" charset="0"/>
              </a:rPr>
              <a:t>Neogrožena območja: </a:t>
            </a:r>
            <a:r>
              <a:rPr lang="sl-SI" sz="2200" b="1" dirty="0">
                <a:latin typeface="Comic Sans MS" panose="030F0702030302020204" pitchFamily="66" charset="0"/>
              </a:rPr>
              <a:t>“Zaradi nevarnosti razširitve požara, prosimo, da se umaknete po evakuacijskih poteh. Hodite mirno, saj je umik preventivne narave. Pri izhodih sledite zaposlenim do zbirnega mesta.”</a:t>
            </a:r>
          </a:p>
          <a:p>
            <a:pPr algn="just" eaLnBrk="1" hangingPunct="1"/>
            <a:endParaRPr lang="sl-SI" sz="2200" b="1" dirty="0">
              <a:latin typeface="Comic Sans MS" panose="030F0702030302020204" pitchFamily="66" charset="0"/>
            </a:endParaRPr>
          </a:p>
          <a:p>
            <a:pPr algn="just">
              <a:defRPr/>
            </a:pPr>
            <a:r>
              <a:rPr lang="sl-SI" sz="2200" b="1" dirty="0">
                <a:solidFill>
                  <a:srgbClr val="C00000"/>
                </a:solidFill>
                <a:latin typeface="Comic Sans MS" panose="030F0702030302020204" pitchFamily="66" charset="0"/>
              </a:rPr>
              <a:t>Ogrožena območja: </a:t>
            </a:r>
            <a:r>
              <a:rPr lang="sl-SI" sz="2200" b="1" dirty="0">
                <a:latin typeface="Comic Sans MS" panose="030F0702030302020204" pitchFamily="66" charset="0"/>
              </a:rPr>
              <a:t>“Prosimo, da se pomikate proti izhodu po desni strani. Ne potiskajte oseb pred seboj.“</a:t>
            </a:r>
          </a:p>
          <a:p>
            <a:pPr algn="just">
              <a:defRPr/>
            </a:pPr>
            <a:endParaRPr lang="sl-SI" sz="2200" b="1" dirty="0">
              <a:latin typeface="Comic Sans MS" panose="030F0702030302020204" pitchFamily="66" charset="0"/>
            </a:endParaRPr>
          </a:p>
          <a:p>
            <a:pPr algn="just">
              <a:defRPr/>
            </a:pPr>
            <a:r>
              <a:rPr lang="sl-SI" sz="2200" b="1" dirty="0">
                <a:solidFill>
                  <a:srgbClr val="C00000"/>
                </a:solidFill>
                <a:latin typeface="Comic Sans MS" panose="030F0702030302020204" pitchFamily="66" charset="0"/>
              </a:rPr>
              <a:t>Zbirno mesto: </a:t>
            </a:r>
            <a:r>
              <a:rPr lang="sl-SI" sz="2200" b="1" dirty="0">
                <a:latin typeface="Comic Sans MS" panose="030F0702030302020204" pitchFamily="66" charset="0"/>
              </a:rPr>
              <a:t>“Prosimo, da sporočite če pogrešate osebe.”</a:t>
            </a:r>
          </a:p>
          <a:p>
            <a:pPr algn="just">
              <a:defRPr/>
            </a:pPr>
            <a:r>
              <a:rPr lang="sl-SI" sz="2200" b="1" dirty="0">
                <a:latin typeface="Comic Sans MS" panose="030F0702030302020204" pitchFamily="66" charset="0"/>
              </a:rPr>
              <a:t>(ime, priimek, starost, kje ste ga nazadnje videli, …)</a:t>
            </a:r>
            <a:r>
              <a:rPr lang="sl-SI" altLang="sl-SI" sz="2200" b="1" dirty="0">
                <a:solidFill>
                  <a:srgbClr val="800000"/>
                </a:solidFill>
                <a:latin typeface="Comic Sans MS" panose="030F0702030302020204" pitchFamily="66" charset="0"/>
              </a:rPr>
              <a:t>  </a:t>
            </a:r>
          </a:p>
        </p:txBody>
      </p:sp>
      <p:pic>
        <p:nvPicPr>
          <p:cNvPr id="2867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87" y="116632"/>
            <a:ext cx="616206" cy="115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 descr="http://www.rapidevac.com.au/persistent/catalogue_images/products/6640736_m-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44588"/>
            <a:ext cx="1922462"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28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
          <p:cNvSpPr>
            <a:spLocks noChangeArrowheads="1"/>
          </p:cNvSpPr>
          <p:nvPr/>
        </p:nvSpPr>
        <p:spPr bwMode="auto">
          <a:xfrm>
            <a:off x="150202" y="116632"/>
            <a:ext cx="8843596" cy="6186309"/>
          </a:xfrm>
          <a:prstGeom prst="rect">
            <a:avLst/>
          </a:prstGeom>
          <a:solidFill>
            <a:srgbClr val="FFFFCC"/>
          </a:solidFill>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tabLst>
                <a:tab pos="160338" algn="l"/>
              </a:tabLst>
              <a:defRPr/>
            </a:pPr>
            <a:r>
              <a:rPr lang="sl-SI" sz="2200" b="1" dirty="0">
                <a:solidFill>
                  <a:schemeClr val="accent4">
                    <a:lumMod val="25000"/>
                  </a:schemeClr>
                </a:solidFill>
                <a:latin typeface="Comic Sans MS" panose="030F0702030302020204" pitchFamily="66" charset="0"/>
              </a:rPr>
              <a:t>Naloge odgovorne osebe</a:t>
            </a:r>
          </a:p>
          <a:p>
            <a:pPr>
              <a:tabLst>
                <a:tab pos="160338" algn="l"/>
              </a:tabLst>
              <a:defRPr/>
            </a:pPr>
            <a:endParaRPr lang="sl-SI" sz="2200" b="1" dirty="0">
              <a:solidFill>
                <a:schemeClr val="accent4">
                  <a:lumMod val="25000"/>
                </a:schemeClr>
              </a:solidFill>
              <a:latin typeface="Comic Sans MS" panose="030F0702030302020204" pitchFamily="66" charset="0"/>
            </a:endParaRPr>
          </a:p>
          <a:p>
            <a:pPr>
              <a:tabLst>
                <a:tab pos="160338" algn="l"/>
              </a:tabLst>
              <a:defRPr/>
            </a:pPr>
            <a:r>
              <a:rPr lang="sl-SI" altLang="sl-SI" sz="2200" b="1" dirty="0">
                <a:solidFill>
                  <a:srgbClr val="800000"/>
                </a:solidFill>
                <a:latin typeface="Comic Sans MS" panose="030F0702030302020204" pitchFamily="66" charset="0"/>
              </a:rPr>
              <a:t>    Pregled prostorov </a:t>
            </a:r>
            <a:r>
              <a:rPr lang="sl-SI" altLang="sl-SI" sz="2200" b="1" dirty="0">
                <a:latin typeface="Comic Sans MS" panose="030F0702030302020204" pitchFamily="66" charset="0"/>
              </a:rPr>
              <a:t>vseh prostorov, tudi pomožnih prostorov, sanitarij,…. </a:t>
            </a:r>
          </a:p>
          <a:p>
            <a:pPr marL="342900" indent="-342900" eaLnBrk="1" hangingPunct="1">
              <a:buFont typeface="Arial" panose="020B0604020202020204" pitchFamily="34" charset="0"/>
              <a:buChar char="•"/>
            </a:pPr>
            <a:r>
              <a:rPr lang="sl-SI" altLang="sl-SI" sz="2200" b="1" dirty="0">
                <a:latin typeface="Comic Sans MS" panose="030F0702030302020204" pitchFamily="66" charset="0"/>
              </a:rPr>
              <a:t> natančnost,</a:t>
            </a:r>
          </a:p>
          <a:p>
            <a:pPr marL="342900" indent="-342900" eaLnBrk="1" hangingPunct="1">
              <a:buFont typeface="Arial" panose="020B0604020202020204" pitchFamily="34" charset="0"/>
              <a:buChar char="•"/>
            </a:pPr>
            <a:r>
              <a:rPr lang="sl-SI" altLang="sl-SI" sz="2200" b="1" dirty="0">
                <a:latin typeface="Comic Sans MS" panose="030F0702030302020204" pitchFamily="66" charset="0"/>
              </a:rPr>
              <a:t> klici, </a:t>
            </a:r>
          </a:p>
          <a:p>
            <a:pPr marL="342900" indent="-342900" eaLnBrk="1" hangingPunct="1">
              <a:buFont typeface="Arial" panose="020B0604020202020204" pitchFamily="34" charset="0"/>
              <a:buChar char="•"/>
            </a:pPr>
            <a:r>
              <a:rPr lang="sl-SI" altLang="sl-SI" sz="2200" b="1" dirty="0">
                <a:latin typeface="Comic Sans MS" panose="030F0702030302020204" pitchFamily="66" charset="0"/>
              </a:rPr>
              <a:t> nekatere osebe ob požaru ne bodo zaznale dima ali ognja,    </a:t>
            </a:r>
          </a:p>
          <a:p>
            <a:pPr marL="444500" indent="-444500" eaLnBrk="1" hangingPunct="1">
              <a:buFont typeface="Arial" panose="020B0604020202020204" pitchFamily="34" charset="0"/>
              <a:buChar char="•"/>
            </a:pPr>
            <a:r>
              <a:rPr lang="sl-SI" altLang="sl-SI" sz="2200" b="1" dirty="0">
                <a:latin typeface="Comic Sans MS" panose="030F0702030302020204" pitchFamily="66" charset="0"/>
              </a:rPr>
              <a:t>ne bodo se mogle evakuirate same, ne bodo slišale opozorila  za nevarnost požara,</a:t>
            </a:r>
          </a:p>
          <a:p>
            <a:pPr marL="342900" indent="-342900" eaLnBrk="1" hangingPunct="1">
              <a:buFont typeface="Arial" panose="020B0604020202020204" pitchFamily="34" charset="0"/>
              <a:buChar char="•"/>
            </a:pPr>
            <a:r>
              <a:rPr lang="sl-SI" altLang="sl-SI" sz="2200" b="1" dirty="0">
                <a:latin typeface="Comic Sans MS" panose="030F0702030302020204" pitchFamily="66" charset="0"/>
              </a:rPr>
              <a:t> gibalno ovirane osebe,</a:t>
            </a:r>
          </a:p>
          <a:p>
            <a:pPr marL="342900" indent="-342900" eaLnBrk="1" hangingPunct="1">
              <a:buFont typeface="Arial" panose="020B0604020202020204" pitchFamily="34" charset="0"/>
              <a:buChar char="•"/>
            </a:pPr>
            <a:r>
              <a:rPr lang="sl-SI" altLang="sl-SI" sz="2200" b="1" dirty="0">
                <a:latin typeface="Comic Sans MS" panose="030F0702030302020204" pitchFamily="66" charset="0"/>
              </a:rPr>
              <a:t> gluhe in naglušne osebe; </a:t>
            </a:r>
          </a:p>
          <a:p>
            <a:pPr marL="342900" indent="-342900" eaLnBrk="1" hangingPunct="1">
              <a:buFont typeface="Arial" panose="020B0604020202020204" pitchFamily="34" charset="0"/>
              <a:buChar char="•"/>
            </a:pPr>
            <a:r>
              <a:rPr lang="sl-SI" altLang="sl-SI" sz="2200" b="1" dirty="0">
                <a:latin typeface="Comic Sans MS" panose="030F0702030302020204" pitchFamily="66" charset="0"/>
              </a:rPr>
              <a:t> slepe in slabovidne osebe</a:t>
            </a:r>
          </a:p>
          <a:p>
            <a:pPr eaLnBrk="1" hangingPunct="1"/>
            <a:endParaRPr lang="sl-SI" altLang="sl-SI" sz="2200" b="1" dirty="0">
              <a:solidFill>
                <a:srgbClr val="002060"/>
              </a:solidFill>
              <a:latin typeface="Comic Sans MS" panose="030F0702030302020204" pitchFamily="66" charset="0"/>
            </a:endParaRPr>
          </a:p>
          <a:p>
            <a:pPr algn="just" eaLnBrk="1" hangingPunct="1"/>
            <a:r>
              <a:rPr lang="sl-SI" altLang="sl-SI" sz="2200" b="1" dirty="0">
                <a:solidFill>
                  <a:srgbClr val="002060"/>
                </a:solidFill>
                <a:latin typeface="Comic Sans MS" panose="030F0702030302020204" pitchFamily="66" charset="0"/>
              </a:rPr>
              <a:t>      Osebe, ki bodo pomagale so lahko, sodelavci,...zunanji obiskovalci…….,          </a:t>
            </a:r>
          </a:p>
          <a:p>
            <a:pPr algn="just" eaLnBrk="1" hangingPunct="1"/>
            <a:endParaRPr lang="sl-SI" altLang="sl-SI" sz="2200" b="1" dirty="0">
              <a:solidFill>
                <a:srgbClr val="002060"/>
              </a:solidFill>
              <a:latin typeface="Comic Sans MS" panose="030F0702030302020204" pitchFamily="66" charset="0"/>
            </a:endParaRPr>
          </a:p>
          <a:p>
            <a:pPr algn="just" eaLnBrk="1" hangingPunct="1"/>
            <a:r>
              <a:rPr lang="sl-SI" altLang="sl-SI" sz="2200" b="1" dirty="0">
                <a:solidFill>
                  <a:srgbClr val="002060"/>
                </a:solidFill>
                <a:latin typeface="Comic Sans MS" panose="030F0702030302020204" pitchFamily="66" charset="0"/>
              </a:rPr>
              <a:t>Te osebe je treba seznaniti z nalogami, ki jih bodo imeli ob evakuaciji.</a:t>
            </a:r>
            <a:endParaRPr lang="sl-SI" sz="2200" b="1" dirty="0">
              <a:solidFill>
                <a:srgbClr val="FFFF00"/>
              </a:solidFill>
              <a:latin typeface="Comic Sans MS" panose="030F0702030302020204" pitchFamily="66" charset="0"/>
            </a:endParaRPr>
          </a:p>
        </p:txBody>
      </p:sp>
      <p:pic>
        <p:nvPicPr>
          <p:cNvPr id="2970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82" y="555059"/>
            <a:ext cx="380599" cy="71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56" y="4149080"/>
            <a:ext cx="372238" cy="69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93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11"/>
          <p:cNvSpPr>
            <a:spLocks noChangeArrowheads="1"/>
          </p:cNvSpPr>
          <p:nvPr/>
        </p:nvSpPr>
        <p:spPr bwMode="auto">
          <a:xfrm>
            <a:off x="175936" y="260648"/>
            <a:ext cx="8731078" cy="6186309"/>
          </a:xfrm>
          <a:prstGeom prst="rect">
            <a:avLst/>
          </a:prstGeom>
          <a:solidFill>
            <a:srgbClr val="FFFFCC"/>
          </a:solidFill>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tabLst>
                <a:tab pos="160338" algn="l"/>
              </a:tabLst>
              <a:defRPr/>
            </a:pPr>
            <a:r>
              <a:rPr lang="sl-SI" altLang="sl-SI" sz="2400" b="1" dirty="0">
                <a:solidFill>
                  <a:srgbClr val="800000"/>
                </a:solidFill>
                <a:latin typeface="Comic Sans MS" panose="030F0702030302020204" pitchFamily="66" charset="0"/>
              </a:rPr>
              <a:t>      </a:t>
            </a:r>
          </a:p>
          <a:p>
            <a:pPr>
              <a:tabLst>
                <a:tab pos="160338" algn="l"/>
              </a:tabLst>
              <a:defRPr/>
            </a:pPr>
            <a:r>
              <a:rPr lang="sl-SI" altLang="sl-SI" sz="2400" b="1" dirty="0">
                <a:solidFill>
                  <a:srgbClr val="800000"/>
                </a:solidFill>
                <a:latin typeface="Comic Sans MS" panose="030F0702030302020204" pitchFamily="66" charset="0"/>
              </a:rPr>
              <a:t>     </a:t>
            </a:r>
            <a:r>
              <a:rPr lang="sl-SI" altLang="sl-SI" sz="2400" b="1" dirty="0">
                <a:solidFill>
                  <a:srgbClr val="CC00FF"/>
                </a:solidFill>
                <a:latin typeface="Comic Sans MS" panose="030F0702030302020204" pitchFamily="66" charset="0"/>
              </a:rPr>
              <a:t>Gibalno ovirane osebe – evakuacijski stol</a:t>
            </a:r>
          </a:p>
          <a:p>
            <a:pPr>
              <a:tabLst>
                <a:tab pos="160338" algn="l"/>
              </a:tabLst>
              <a:defRPr/>
            </a:pPr>
            <a:endParaRPr lang="sl-SI" sz="2400" b="1" dirty="0">
              <a:solidFill>
                <a:schemeClr val="bg2">
                  <a:lumMod val="75000"/>
                </a:schemeClr>
              </a:solidFill>
              <a:latin typeface="Comic Sans MS" panose="030F0702030302020204" pitchFamily="66" charset="0"/>
            </a:endParaRPr>
          </a:p>
          <a:p>
            <a:pPr>
              <a:tabLst>
                <a:tab pos="160338" algn="l"/>
              </a:tabLst>
              <a:defRPr/>
            </a:pPr>
            <a:endParaRPr lang="sl-SI" sz="1200" b="1" dirty="0">
              <a:solidFill>
                <a:schemeClr val="bg2">
                  <a:lumMod val="75000"/>
                </a:schemeClr>
              </a:solidFill>
              <a:latin typeface="Comic Sans MS" panose="030F0702030302020204" pitchFamily="66" charset="0"/>
            </a:endParaRPr>
          </a:p>
          <a:p>
            <a:pPr marL="342900" indent="-342900">
              <a:buFont typeface="Arial" panose="020B0604020202020204" pitchFamily="34" charset="0"/>
              <a:buChar char="•"/>
              <a:tabLst>
                <a:tab pos="160338" algn="l"/>
              </a:tabLst>
              <a:defRPr/>
            </a:pPr>
            <a:r>
              <a:rPr lang="sl-SI" sz="2400" b="1" dirty="0">
                <a:solidFill>
                  <a:srgbClr val="0000FF"/>
                </a:solidFill>
                <a:latin typeface="Comic Sans MS" panose="030F0702030302020204" pitchFamily="66" charset="0"/>
              </a:rPr>
              <a:t>uporablja se v objektih, kjer populacija, ki potrebuje </a:t>
            </a:r>
          </a:p>
          <a:p>
            <a:pPr>
              <a:tabLst>
                <a:tab pos="160338" algn="l"/>
              </a:tabLst>
              <a:defRPr/>
            </a:pPr>
            <a:r>
              <a:rPr lang="sl-SI" sz="2400" b="1" dirty="0">
                <a:solidFill>
                  <a:srgbClr val="0000FF"/>
                </a:solidFill>
                <a:latin typeface="Comic Sans MS" panose="030F0702030302020204" pitchFamily="66" charset="0"/>
              </a:rPr>
              <a:t>   pomoč ne prevladuje,</a:t>
            </a:r>
          </a:p>
          <a:p>
            <a:pPr marL="342900" indent="-342900">
              <a:buFont typeface="Arial" panose="020B0604020202020204" pitchFamily="34" charset="0"/>
              <a:buChar char="•"/>
              <a:tabLst>
                <a:tab pos="160338" algn="l"/>
              </a:tabLst>
              <a:defRPr/>
            </a:pPr>
            <a:r>
              <a:rPr lang="sl-SI" sz="2400" b="1" dirty="0">
                <a:solidFill>
                  <a:srgbClr val="00A844"/>
                </a:solidFill>
                <a:latin typeface="Comic Sans MS" panose="030F0702030302020204" pitchFamily="66" charset="0"/>
              </a:rPr>
              <a:t>uporablja se za evakuacijo iz nadstropij nad </a:t>
            </a:r>
          </a:p>
          <a:p>
            <a:pPr>
              <a:tabLst>
                <a:tab pos="160338" algn="l"/>
              </a:tabLst>
              <a:defRPr/>
            </a:pPr>
            <a:r>
              <a:rPr lang="sl-SI" sz="2400" b="1" dirty="0">
                <a:solidFill>
                  <a:srgbClr val="00A844"/>
                </a:solidFill>
                <a:latin typeface="Comic Sans MS" panose="030F0702030302020204" pitchFamily="66" charset="0"/>
              </a:rPr>
              <a:t>   nivojem terena, </a:t>
            </a:r>
          </a:p>
          <a:p>
            <a:pPr marL="342900" indent="-342900">
              <a:buFont typeface="Arial" panose="020B0604020202020204" pitchFamily="34" charset="0"/>
              <a:buChar char="•"/>
              <a:tabLst>
                <a:tab pos="160338" algn="l"/>
              </a:tabLst>
              <a:defRPr/>
            </a:pPr>
            <a:r>
              <a:rPr lang="sl-SI" sz="2400" b="1" dirty="0">
                <a:solidFill>
                  <a:srgbClr val="CC00FF"/>
                </a:solidFill>
                <a:latin typeface="Comic Sans MS" panose="030F0702030302020204" pitchFamily="66" charset="0"/>
              </a:rPr>
              <a:t>uporabimo ga lahko tudi, ko iz stavbe </a:t>
            </a:r>
          </a:p>
          <a:p>
            <a:pPr>
              <a:tabLst>
                <a:tab pos="160338" algn="l"/>
              </a:tabLst>
              <a:defRPr/>
            </a:pPr>
            <a:r>
              <a:rPr lang="sl-SI" sz="2400" b="1" dirty="0">
                <a:solidFill>
                  <a:srgbClr val="CC00FF"/>
                </a:solidFill>
                <a:latin typeface="Comic Sans MS" panose="030F0702030302020204" pitchFamily="66" charset="0"/>
              </a:rPr>
              <a:t>   pomagamo poškodovanim osebam. </a:t>
            </a:r>
          </a:p>
          <a:p>
            <a:pPr>
              <a:tabLst>
                <a:tab pos="160338" algn="l"/>
              </a:tabLst>
              <a:defRPr/>
            </a:pPr>
            <a:endParaRPr lang="sl-SI" sz="2400" b="1" dirty="0">
              <a:latin typeface="Comic Sans MS" panose="030F0702030302020204" pitchFamily="66" charset="0"/>
            </a:endParaRPr>
          </a:p>
          <a:p>
            <a:pPr eaLnBrk="1" hangingPunct="1"/>
            <a:r>
              <a:rPr lang="sl-SI" altLang="sl-SI" sz="2400" b="1" dirty="0">
                <a:latin typeface="Comic Sans MS" panose="030F0702030302020204" pitchFamily="66" charset="0"/>
              </a:rPr>
              <a:t>    </a:t>
            </a:r>
            <a:r>
              <a:rPr lang="sl-SI" altLang="sl-SI" sz="2400" b="1" dirty="0">
                <a:solidFill>
                  <a:srgbClr val="0000FF"/>
                </a:solidFill>
                <a:latin typeface="Comic Sans MS" panose="030F0702030302020204" pitchFamily="66" charset="0"/>
              </a:rPr>
              <a:t>Osebo je potrebno na stol pripeti s pasovi.</a:t>
            </a:r>
          </a:p>
          <a:p>
            <a:pPr eaLnBrk="1" hangingPunct="1"/>
            <a:endParaRPr lang="sl-SI" altLang="sl-SI" sz="2400" b="1" dirty="0">
              <a:solidFill>
                <a:srgbClr val="0000FF"/>
              </a:solidFill>
              <a:latin typeface="Comic Sans MS" panose="030F0702030302020204" pitchFamily="66" charset="0"/>
            </a:endParaRPr>
          </a:p>
          <a:p>
            <a:pPr eaLnBrk="1" hangingPunct="1"/>
            <a:endParaRPr lang="sl-SI" altLang="sl-SI" sz="2400" b="1" dirty="0">
              <a:latin typeface="Comic Sans MS" panose="030F0702030302020204" pitchFamily="66" charset="0"/>
            </a:endParaRPr>
          </a:p>
          <a:p>
            <a:pPr algn="just" eaLnBrk="1" hangingPunct="1"/>
            <a:r>
              <a:rPr lang="sl-SI" altLang="sl-SI" sz="2400" b="1" dirty="0">
                <a:solidFill>
                  <a:srgbClr val="CC00FF"/>
                </a:solidFill>
                <a:latin typeface="Comic Sans MS" panose="030F0702030302020204" pitchFamily="66" charset="0"/>
              </a:rPr>
              <a:t>Stol ni primeren za prevoz bolnikov s </a:t>
            </a:r>
          </a:p>
          <a:p>
            <a:pPr algn="just" eaLnBrk="1" hangingPunct="1"/>
            <a:r>
              <a:rPr lang="sl-SI" altLang="sl-SI" sz="2400" b="1" dirty="0">
                <a:solidFill>
                  <a:srgbClr val="CC00FF"/>
                </a:solidFill>
                <a:latin typeface="Comic Sans MS" panose="030F0702030302020204" pitchFamily="66" charset="0"/>
              </a:rPr>
              <a:t>poškodbami vratu, hrbtenice, nekaterih </a:t>
            </a:r>
          </a:p>
          <a:p>
            <a:pPr algn="just" eaLnBrk="1" hangingPunct="1"/>
            <a:r>
              <a:rPr lang="sl-SI" altLang="sl-SI" sz="2400" b="1" dirty="0">
                <a:solidFill>
                  <a:srgbClr val="CC00FF"/>
                </a:solidFill>
                <a:latin typeface="Comic Sans MS" panose="030F0702030302020204" pitchFamily="66" charset="0"/>
              </a:rPr>
              <a:t>vrst zlomov.</a:t>
            </a:r>
            <a:endParaRPr lang="sl-SI" sz="2400" b="1" dirty="0">
              <a:latin typeface="Comic Sans MS" panose="030F0702030302020204" pitchFamily="66" charset="0"/>
            </a:endParaRPr>
          </a:p>
        </p:txBody>
      </p:sp>
      <p:sp>
        <p:nvSpPr>
          <p:cNvPr id="30728" name="Rectangle 11"/>
          <p:cNvSpPr>
            <a:spLocks noChangeArrowheads="1"/>
          </p:cNvSpPr>
          <p:nvPr/>
        </p:nvSpPr>
        <p:spPr bwMode="auto">
          <a:xfrm>
            <a:off x="971550" y="4581525"/>
            <a:ext cx="7993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60338" algn="l"/>
              </a:tabLst>
              <a:defRPr>
                <a:solidFill>
                  <a:schemeClr val="tx1"/>
                </a:solidFill>
                <a:latin typeface="Arial" charset="0"/>
                <a:cs typeface="Arial" charset="0"/>
              </a:defRPr>
            </a:lvl1pPr>
            <a:lvl2pPr marL="742950" indent="-285750" eaLnBrk="0" hangingPunct="0">
              <a:tabLst>
                <a:tab pos="160338" algn="l"/>
              </a:tabLst>
              <a:defRPr>
                <a:solidFill>
                  <a:schemeClr val="tx1"/>
                </a:solidFill>
                <a:latin typeface="Arial" charset="0"/>
                <a:cs typeface="Arial" charset="0"/>
              </a:defRPr>
            </a:lvl2pPr>
            <a:lvl3pPr marL="1143000" indent="-228600" eaLnBrk="0" hangingPunct="0">
              <a:tabLst>
                <a:tab pos="160338" algn="l"/>
              </a:tabLst>
              <a:defRPr>
                <a:solidFill>
                  <a:schemeClr val="tx1"/>
                </a:solidFill>
                <a:latin typeface="Arial" charset="0"/>
                <a:cs typeface="Arial" charset="0"/>
              </a:defRPr>
            </a:lvl3pPr>
            <a:lvl4pPr marL="1600200" indent="-228600" eaLnBrk="0" hangingPunct="0">
              <a:tabLst>
                <a:tab pos="160338" algn="l"/>
              </a:tabLst>
              <a:defRPr>
                <a:solidFill>
                  <a:schemeClr val="tx1"/>
                </a:solidFill>
                <a:latin typeface="Arial" charset="0"/>
                <a:cs typeface="Arial" charset="0"/>
              </a:defRPr>
            </a:lvl4pPr>
            <a:lvl5pPr marL="2057400" indent="-228600" eaLnBrk="0" hangingPunct="0">
              <a:tabLst>
                <a:tab pos="1603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603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603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603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60338" algn="l"/>
              </a:tabLst>
              <a:defRPr>
                <a:solidFill>
                  <a:schemeClr val="tx1"/>
                </a:solidFill>
                <a:latin typeface="Arial" charset="0"/>
                <a:cs typeface="Arial" charset="0"/>
              </a:defRPr>
            </a:lvl9pPr>
          </a:lstStyle>
          <a:p>
            <a:pPr eaLnBrk="1" hangingPunct="1"/>
            <a:r>
              <a:rPr lang="sl-SI" altLang="sl-SI" sz="2200">
                <a:solidFill>
                  <a:srgbClr val="FFFF00"/>
                </a:solidFill>
                <a:latin typeface="Book Antiqua" panose="02040602050305030304" pitchFamily="18" charset="0"/>
              </a:rPr>
              <a:t> </a:t>
            </a:r>
          </a:p>
        </p:txBody>
      </p:sp>
      <p:sp>
        <p:nvSpPr>
          <p:cNvPr id="30729" name="AutoShape 12" descr="https://www.rjcox.com.au/55/images/evac.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sl-SI" altLang="sl-SI">
              <a:latin typeface="Book Antiqua" panose="02040602050305030304" pitchFamily="18" charset="0"/>
            </a:endParaRPr>
          </a:p>
        </p:txBody>
      </p:sp>
      <p:sp>
        <p:nvSpPr>
          <p:cNvPr id="30730" name="AutoShape 14" descr="https://www.rjcox.com.au/55/images/evac.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sl-SI" altLang="sl-SI">
              <a:latin typeface="Book Antiqua" panose="02040602050305030304" pitchFamily="18" charset="0"/>
            </a:endParaRPr>
          </a:p>
        </p:txBody>
      </p:sp>
      <p:pic>
        <p:nvPicPr>
          <p:cNvPr id="307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515" y="2492896"/>
            <a:ext cx="160813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9246"/>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www.ferno.co.uk/~/media/products-uk/Ambulance-Hospital/Hospital%20Evac/SAVER%20Evac%20Chair.ash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2551" y="159247"/>
            <a:ext cx="1398946" cy="139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3950062"/>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686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ChangeArrowheads="1"/>
          </p:cNvSpPr>
          <p:nvPr/>
        </p:nvSpPr>
        <p:spPr bwMode="auto">
          <a:xfrm>
            <a:off x="914865" y="262380"/>
            <a:ext cx="7993062" cy="52322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tabLst>
                <a:tab pos="160338" algn="l"/>
              </a:tabLst>
              <a:defRPr>
                <a:solidFill>
                  <a:schemeClr val="tx1"/>
                </a:solidFill>
                <a:latin typeface="Arial" charset="0"/>
                <a:cs typeface="Arial" charset="0"/>
              </a:defRPr>
            </a:lvl1pPr>
            <a:lvl2pPr marL="742950" indent="-285750" eaLnBrk="0" hangingPunct="0">
              <a:tabLst>
                <a:tab pos="160338" algn="l"/>
              </a:tabLst>
              <a:defRPr>
                <a:solidFill>
                  <a:schemeClr val="tx1"/>
                </a:solidFill>
                <a:latin typeface="Arial" charset="0"/>
                <a:cs typeface="Arial" charset="0"/>
              </a:defRPr>
            </a:lvl2pPr>
            <a:lvl3pPr marL="1143000" indent="-228600" eaLnBrk="0" hangingPunct="0">
              <a:tabLst>
                <a:tab pos="160338" algn="l"/>
              </a:tabLst>
              <a:defRPr>
                <a:solidFill>
                  <a:schemeClr val="tx1"/>
                </a:solidFill>
                <a:latin typeface="Arial" charset="0"/>
                <a:cs typeface="Arial" charset="0"/>
              </a:defRPr>
            </a:lvl3pPr>
            <a:lvl4pPr marL="1600200" indent="-228600" eaLnBrk="0" hangingPunct="0">
              <a:tabLst>
                <a:tab pos="160338" algn="l"/>
              </a:tabLst>
              <a:defRPr>
                <a:solidFill>
                  <a:schemeClr val="tx1"/>
                </a:solidFill>
                <a:latin typeface="Arial" charset="0"/>
                <a:cs typeface="Arial" charset="0"/>
              </a:defRPr>
            </a:lvl4pPr>
            <a:lvl5pPr marL="2057400" indent="-228600" eaLnBrk="0" hangingPunct="0">
              <a:tabLst>
                <a:tab pos="1603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603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603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603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60338" algn="l"/>
              </a:tabLst>
              <a:defRPr>
                <a:solidFill>
                  <a:schemeClr val="tx1"/>
                </a:solidFill>
                <a:latin typeface="Arial" charset="0"/>
                <a:cs typeface="Arial" charset="0"/>
              </a:defRPr>
            </a:lvl9pPr>
          </a:lstStyle>
          <a:p>
            <a:pPr algn="ctr" eaLnBrk="1" hangingPunct="1"/>
            <a:r>
              <a:rPr lang="sl-SI" altLang="sl-SI" sz="2800" b="1" dirty="0">
                <a:solidFill>
                  <a:srgbClr val="800000"/>
                </a:solidFill>
                <a:latin typeface="Comic Sans MS" panose="030F0702030302020204" pitchFamily="66" charset="0"/>
              </a:rPr>
              <a:t>Pomoč slepim in slabovidnim:</a:t>
            </a:r>
          </a:p>
        </p:txBody>
      </p:sp>
      <p:pic>
        <p:nvPicPr>
          <p:cNvPr id="3174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8194"/>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36" y="4149725"/>
            <a:ext cx="477837" cy="8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1"/>
          <p:cNvSpPr>
            <a:spLocks noChangeArrowheads="1"/>
          </p:cNvSpPr>
          <p:nvPr/>
        </p:nvSpPr>
        <p:spPr bwMode="auto">
          <a:xfrm>
            <a:off x="971550" y="2276475"/>
            <a:ext cx="7993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60338" algn="l"/>
              </a:tabLst>
              <a:defRPr>
                <a:solidFill>
                  <a:schemeClr val="tx1"/>
                </a:solidFill>
                <a:latin typeface="Arial" charset="0"/>
                <a:cs typeface="Arial" charset="0"/>
              </a:defRPr>
            </a:lvl1pPr>
            <a:lvl2pPr marL="742950" indent="-285750" eaLnBrk="0" hangingPunct="0">
              <a:tabLst>
                <a:tab pos="160338" algn="l"/>
              </a:tabLst>
              <a:defRPr>
                <a:solidFill>
                  <a:schemeClr val="tx1"/>
                </a:solidFill>
                <a:latin typeface="Arial" charset="0"/>
                <a:cs typeface="Arial" charset="0"/>
              </a:defRPr>
            </a:lvl2pPr>
            <a:lvl3pPr marL="1143000" indent="-228600" eaLnBrk="0" hangingPunct="0">
              <a:tabLst>
                <a:tab pos="160338" algn="l"/>
              </a:tabLst>
              <a:defRPr>
                <a:solidFill>
                  <a:schemeClr val="tx1"/>
                </a:solidFill>
                <a:latin typeface="Arial" charset="0"/>
                <a:cs typeface="Arial" charset="0"/>
              </a:defRPr>
            </a:lvl3pPr>
            <a:lvl4pPr marL="1600200" indent="-228600" eaLnBrk="0" hangingPunct="0">
              <a:tabLst>
                <a:tab pos="160338" algn="l"/>
              </a:tabLst>
              <a:defRPr>
                <a:solidFill>
                  <a:schemeClr val="tx1"/>
                </a:solidFill>
                <a:latin typeface="Arial" charset="0"/>
                <a:cs typeface="Arial" charset="0"/>
              </a:defRPr>
            </a:lvl4pPr>
            <a:lvl5pPr marL="2057400" indent="-228600" eaLnBrk="0" hangingPunct="0">
              <a:tabLst>
                <a:tab pos="1603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603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603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603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60338" algn="l"/>
              </a:tabLst>
              <a:defRPr>
                <a:solidFill>
                  <a:schemeClr val="tx1"/>
                </a:solidFill>
                <a:latin typeface="Arial" charset="0"/>
                <a:cs typeface="Arial" charset="0"/>
              </a:defRPr>
            </a:lvl9pPr>
          </a:lstStyle>
          <a:p>
            <a:pPr eaLnBrk="1" hangingPunct="1"/>
            <a:r>
              <a:rPr lang="sl-SI" altLang="sl-SI" sz="2200">
                <a:solidFill>
                  <a:srgbClr val="FFFF00"/>
                </a:solidFill>
                <a:latin typeface="Britannic Bold" pitchFamily="34" charset="0"/>
              </a:rPr>
              <a:t>  </a:t>
            </a:r>
          </a:p>
        </p:txBody>
      </p:sp>
      <p:sp>
        <p:nvSpPr>
          <p:cNvPr id="31750" name="Rectangle 11"/>
          <p:cNvSpPr>
            <a:spLocks noChangeArrowheads="1"/>
          </p:cNvSpPr>
          <p:nvPr/>
        </p:nvSpPr>
        <p:spPr bwMode="auto">
          <a:xfrm>
            <a:off x="900113" y="4149725"/>
            <a:ext cx="7993062" cy="52322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tabLst>
                <a:tab pos="160338" algn="l"/>
              </a:tabLst>
              <a:defRPr>
                <a:solidFill>
                  <a:schemeClr val="tx1"/>
                </a:solidFill>
                <a:latin typeface="Arial" charset="0"/>
                <a:cs typeface="Arial" charset="0"/>
              </a:defRPr>
            </a:lvl1pPr>
            <a:lvl2pPr marL="742950" indent="-285750" eaLnBrk="0" hangingPunct="0">
              <a:tabLst>
                <a:tab pos="160338" algn="l"/>
              </a:tabLst>
              <a:defRPr>
                <a:solidFill>
                  <a:schemeClr val="tx1"/>
                </a:solidFill>
                <a:latin typeface="Arial" charset="0"/>
                <a:cs typeface="Arial" charset="0"/>
              </a:defRPr>
            </a:lvl2pPr>
            <a:lvl3pPr marL="1143000" indent="-228600" eaLnBrk="0" hangingPunct="0">
              <a:tabLst>
                <a:tab pos="160338" algn="l"/>
              </a:tabLst>
              <a:defRPr>
                <a:solidFill>
                  <a:schemeClr val="tx1"/>
                </a:solidFill>
                <a:latin typeface="Arial" charset="0"/>
                <a:cs typeface="Arial" charset="0"/>
              </a:defRPr>
            </a:lvl3pPr>
            <a:lvl4pPr marL="1600200" indent="-228600" eaLnBrk="0" hangingPunct="0">
              <a:tabLst>
                <a:tab pos="160338" algn="l"/>
              </a:tabLst>
              <a:defRPr>
                <a:solidFill>
                  <a:schemeClr val="tx1"/>
                </a:solidFill>
                <a:latin typeface="Arial" charset="0"/>
                <a:cs typeface="Arial" charset="0"/>
              </a:defRPr>
            </a:lvl4pPr>
            <a:lvl5pPr marL="2057400" indent="-228600" eaLnBrk="0" hangingPunct="0">
              <a:tabLst>
                <a:tab pos="1603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603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603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603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60338" algn="l"/>
              </a:tabLst>
              <a:defRPr>
                <a:solidFill>
                  <a:schemeClr val="tx1"/>
                </a:solidFill>
                <a:latin typeface="Arial" charset="0"/>
                <a:cs typeface="Arial" charset="0"/>
              </a:defRPr>
            </a:lvl9pPr>
          </a:lstStyle>
          <a:p>
            <a:pPr algn="ctr" eaLnBrk="1" hangingPunct="1"/>
            <a:r>
              <a:rPr lang="sl-SI" altLang="sl-SI" sz="2800" b="1" dirty="0">
                <a:solidFill>
                  <a:srgbClr val="800000"/>
                </a:solidFill>
                <a:latin typeface="Comic Sans MS" panose="030F0702030302020204" pitchFamily="66" charset="0"/>
              </a:rPr>
              <a:t>Pomoč gluhim in naglušnim:</a:t>
            </a:r>
          </a:p>
        </p:txBody>
      </p:sp>
      <p:pic>
        <p:nvPicPr>
          <p:cNvPr id="3175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836613"/>
            <a:ext cx="80676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652963"/>
            <a:ext cx="80105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028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
          <p:cNvSpPr>
            <a:spLocks noChangeArrowheads="1"/>
          </p:cNvSpPr>
          <p:nvPr/>
        </p:nvSpPr>
        <p:spPr bwMode="auto">
          <a:xfrm>
            <a:off x="134906" y="188640"/>
            <a:ext cx="8901590" cy="6401753"/>
          </a:xfrm>
          <a:prstGeom prst="rect">
            <a:avLst/>
          </a:prstGeom>
          <a:solidFill>
            <a:srgbClr val="FFFFCC"/>
          </a:solidFill>
          <a:ln/>
        </p:spPr>
        <p:style>
          <a:lnRef idx="1">
            <a:schemeClr val="accent3"/>
          </a:lnRef>
          <a:fillRef idx="2">
            <a:schemeClr val="accent3"/>
          </a:fillRef>
          <a:effectRef idx="1">
            <a:schemeClr val="accent3"/>
          </a:effectRef>
          <a:fontRef idx="minor">
            <a:schemeClr val="dk1"/>
          </a:fontRef>
        </p:style>
        <p:txBody>
          <a:bodyPr wrap="square" anchor="ctr">
            <a:spAutoFit/>
          </a:bodyPr>
          <a:lstStyle>
            <a:lvl1pPr eaLnBrk="0" hangingPunct="0">
              <a:tabLst>
                <a:tab pos="160338" algn="l"/>
              </a:tabLst>
              <a:defRPr>
                <a:solidFill>
                  <a:schemeClr val="tx1"/>
                </a:solidFill>
                <a:latin typeface="Arial" charset="0"/>
                <a:cs typeface="Arial" charset="0"/>
              </a:defRPr>
            </a:lvl1pPr>
            <a:lvl2pPr marL="742950" indent="-285750" eaLnBrk="0" hangingPunct="0">
              <a:tabLst>
                <a:tab pos="160338" algn="l"/>
              </a:tabLst>
              <a:defRPr>
                <a:solidFill>
                  <a:schemeClr val="tx1"/>
                </a:solidFill>
                <a:latin typeface="Arial" charset="0"/>
                <a:cs typeface="Arial" charset="0"/>
              </a:defRPr>
            </a:lvl2pPr>
            <a:lvl3pPr marL="1143000" indent="-228600" eaLnBrk="0" hangingPunct="0">
              <a:tabLst>
                <a:tab pos="160338" algn="l"/>
              </a:tabLst>
              <a:defRPr>
                <a:solidFill>
                  <a:schemeClr val="tx1"/>
                </a:solidFill>
                <a:latin typeface="Arial" charset="0"/>
                <a:cs typeface="Arial" charset="0"/>
              </a:defRPr>
            </a:lvl3pPr>
            <a:lvl4pPr marL="1600200" indent="-228600" eaLnBrk="0" hangingPunct="0">
              <a:tabLst>
                <a:tab pos="160338" algn="l"/>
              </a:tabLst>
              <a:defRPr>
                <a:solidFill>
                  <a:schemeClr val="tx1"/>
                </a:solidFill>
                <a:latin typeface="Arial" charset="0"/>
                <a:cs typeface="Arial" charset="0"/>
              </a:defRPr>
            </a:lvl4pPr>
            <a:lvl5pPr marL="2057400" indent="-228600" eaLnBrk="0" hangingPunct="0">
              <a:tabLst>
                <a:tab pos="1603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603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603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603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60338" algn="l"/>
              </a:tabLst>
              <a:defRPr>
                <a:solidFill>
                  <a:schemeClr val="tx1"/>
                </a:solidFill>
                <a:latin typeface="Arial" charset="0"/>
                <a:cs typeface="Arial" charset="0"/>
              </a:defRPr>
            </a:lvl9pPr>
          </a:lstStyle>
          <a:p>
            <a:pPr eaLnBrk="1" hangingPunct="1"/>
            <a:r>
              <a:rPr lang="sl-SI" sz="2600" b="1" dirty="0">
                <a:solidFill>
                  <a:schemeClr val="accent4">
                    <a:lumMod val="25000"/>
                  </a:schemeClr>
                </a:solidFill>
                <a:latin typeface="Comic Sans MS" panose="030F0702030302020204" pitchFamily="66" charset="0"/>
              </a:rPr>
              <a:t>Naloge odgovornih oseb </a:t>
            </a:r>
          </a:p>
          <a:p>
            <a:pPr eaLnBrk="1" hangingPunct="1"/>
            <a:r>
              <a:rPr lang="sl-SI" altLang="sl-SI" sz="2600" b="1" dirty="0">
                <a:solidFill>
                  <a:srgbClr val="800000"/>
                </a:solidFill>
                <a:latin typeface="Comic Sans MS" panose="030F0702030302020204" pitchFamily="66" charset="0"/>
              </a:rPr>
              <a:t>       Gašenje požara – kaj morate vedeti?</a:t>
            </a:r>
          </a:p>
          <a:p>
            <a:pPr eaLnBrk="1" hangingPunct="1"/>
            <a:endParaRPr lang="sl-SI" altLang="sl-SI" sz="2600" b="1" dirty="0">
              <a:solidFill>
                <a:srgbClr val="800000"/>
              </a:solidFill>
              <a:latin typeface="Comic Sans MS" panose="030F0702030302020204" pitchFamily="66" charset="0"/>
            </a:endParaRPr>
          </a:p>
          <a:p>
            <a:pPr marL="457200" indent="-457200" eaLnBrk="1" hangingPunct="1">
              <a:buFont typeface="Wingdings" panose="05000000000000000000" pitchFamily="2" charset="2"/>
              <a:buChar char="Ø"/>
            </a:pPr>
            <a:r>
              <a:rPr lang="sl-SI" altLang="sl-SI" sz="2600" b="1" dirty="0">
                <a:solidFill>
                  <a:srgbClr val="002060"/>
                </a:solidFill>
                <a:latin typeface="Comic Sans MS" panose="030F0702030302020204" pitchFamily="66" charset="0"/>
              </a:rPr>
              <a:t> </a:t>
            </a:r>
            <a:r>
              <a:rPr lang="sl-SI" altLang="sl-SI" sz="2400" b="1" dirty="0">
                <a:solidFill>
                  <a:srgbClr val="002060"/>
                </a:solidFill>
                <a:latin typeface="Comic Sans MS" panose="030F0702030302020204" pitchFamily="66" charset="0"/>
              </a:rPr>
              <a:t>namen gasilnih sredstev  </a:t>
            </a:r>
          </a:p>
          <a:p>
            <a:pPr marL="457200" indent="-457200" eaLnBrk="1" hangingPunct="1">
              <a:buFont typeface="Wingdings" panose="05000000000000000000" pitchFamily="2" charset="2"/>
              <a:buChar char="Ø"/>
            </a:pPr>
            <a:r>
              <a:rPr lang="sl-SI" altLang="sl-SI" sz="2400" b="1" dirty="0">
                <a:solidFill>
                  <a:srgbClr val="002060"/>
                </a:solidFill>
                <a:latin typeface="Comic Sans MS" panose="030F0702030302020204" pitchFamily="66" charset="0"/>
              </a:rPr>
              <a:t> način aktiviranja odgovornih oseb</a:t>
            </a:r>
          </a:p>
          <a:p>
            <a:pPr marL="457200" indent="-457200" eaLnBrk="1" hangingPunct="1">
              <a:buFont typeface="Wingdings" panose="05000000000000000000" pitchFamily="2" charset="2"/>
              <a:buChar char="Ø"/>
            </a:pPr>
            <a:r>
              <a:rPr lang="sl-SI" altLang="sl-SI" sz="2400" b="1" dirty="0">
                <a:solidFill>
                  <a:srgbClr val="002060"/>
                </a:solidFill>
                <a:latin typeface="Comic Sans MS" panose="030F0702030302020204" pitchFamily="66" charset="0"/>
              </a:rPr>
              <a:t> taktika gašenja in naloge po pogasitvi požara</a:t>
            </a:r>
          </a:p>
          <a:p>
            <a:pPr marL="457200" indent="-457200" eaLnBrk="1" hangingPunct="1">
              <a:buFont typeface="Wingdings" panose="05000000000000000000" pitchFamily="2" charset="2"/>
              <a:buChar char="Ø"/>
            </a:pPr>
            <a:r>
              <a:rPr lang="sl-SI" altLang="sl-SI" sz="2400" b="1" dirty="0">
                <a:solidFill>
                  <a:srgbClr val="002060"/>
                </a:solidFill>
                <a:latin typeface="Comic Sans MS" panose="030F0702030302020204" pitchFamily="66" charset="0"/>
              </a:rPr>
              <a:t> odgovorne osebe s katerimi sodelujete</a:t>
            </a:r>
          </a:p>
          <a:p>
            <a:pPr marL="457200" indent="-457200" eaLnBrk="1" hangingPunct="1">
              <a:buFont typeface="Wingdings" panose="05000000000000000000" pitchFamily="2" charset="2"/>
              <a:buChar char="Ø"/>
            </a:pPr>
            <a:r>
              <a:rPr lang="sl-SI" altLang="sl-SI" sz="2400" b="1" dirty="0">
                <a:solidFill>
                  <a:srgbClr val="002060"/>
                </a:solidFill>
                <a:latin typeface="Comic Sans MS" panose="030F0702030302020204" pitchFamily="66" charset="0"/>
              </a:rPr>
              <a:t> območje za katerega ste zadolženi – lastnosti, PS</a:t>
            </a:r>
          </a:p>
          <a:p>
            <a:pPr eaLnBrk="1" hangingPunct="1"/>
            <a:r>
              <a:rPr lang="sl-SI" altLang="sl-SI" sz="2400" b="1" dirty="0">
                <a:solidFill>
                  <a:srgbClr val="800000"/>
                </a:solidFill>
                <a:latin typeface="Comic Sans MS" panose="030F0702030302020204" pitchFamily="66" charset="0"/>
              </a:rPr>
              <a:t>       </a:t>
            </a:r>
          </a:p>
          <a:p>
            <a:pPr eaLnBrk="1" hangingPunct="1"/>
            <a:r>
              <a:rPr lang="sl-SI" altLang="sl-SI" sz="2600" b="1" dirty="0">
                <a:solidFill>
                  <a:srgbClr val="800000"/>
                </a:solidFill>
                <a:latin typeface="Comic Sans MS" panose="030F0702030302020204" pitchFamily="66" charset="0"/>
              </a:rPr>
              <a:t>       Posredovanje podatkov intervenciji</a:t>
            </a:r>
          </a:p>
          <a:p>
            <a:pPr eaLnBrk="1" hangingPunct="1"/>
            <a:endParaRPr lang="sl-SI" altLang="sl-SI" sz="2600" b="1" dirty="0">
              <a:latin typeface="Comic Sans MS" panose="030F0702030302020204" pitchFamily="66" charset="0"/>
            </a:endParaRPr>
          </a:p>
          <a:p>
            <a:pPr eaLnBrk="1" hangingPunct="1"/>
            <a:r>
              <a:rPr lang="sl-SI" altLang="sl-SI" sz="2400" b="1" dirty="0">
                <a:latin typeface="Comic Sans MS" panose="030F0702030302020204" pitchFamily="66" charset="0"/>
              </a:rPr>
              <a:t>Kdo kliče</a:t>
            </a:r>
          </a:p>
          <a:p>
            <a:pPr eaLnBrk="1" hangingPunct="1"/>
            <a:endParaRPr lang="sl-SI" altLang="sl-SI" sz="1400" b="1" dirty="0">
              <a:latin typeface="Comic Sans MS" panose="030F0702030302020204" pitchFamily="66" charset="0"/>
            </a:endParaRPr>
          </a:p>
          <a:p>
            <a:pPr marL="457200" indent="-457200" eaLnBrk="1" hangingPunct="1">
              <a:buFont typeface="Wingdings" panose="05000000000000000000" pitchFamily="2" charset="2"/>
              <a:buChar char="Ø"/>
            </a:pPr>
            <a:r>
              <a:rPr lang="sl-SI" altLang="sl-SI" sz="2400" b="1" dirty="0">
                <a:latin typeface="Comic Sans MS" panose="030F0702030302020204" pitchFamily="66" charset="0"/>
              </a:rPr>
              <a:t>Kaj, kje in kdaj se je zgodilo</a:t>
            </a:r>
          </a:p>
          <a:p>
            <a:pPr marL="457200" indent="-457200" eaLnBrk="1" hangingPunct="1">
              <a:buFont typeface="Wingdings" panose="05000000000000000000" pitchFamily="2" charset="2"/>
              <a:buChar char="Ø"/>
            </a:pPr>
            <a:r>
              <a:rPr lang="sl-SI" altLang="sl-SI" sz="2400" b="1" dirty="0">
                <a:latin typeface="Comic Sans MS" panose="030F0702030302020204" pitchFamily="66" charset="0"/>
              </a:rPr>
              <a:t>Koliko je ponesrečencev</a:t>
            </a:r>
          </a:p>
          <a:p>
            <a:pPr marL="457200" indent="-457200" eaLnBrk="1" hangingPunct="1">
              <a:buFont typeface="Wingdings" panose="05000000000000000000" pitchFamily="2" charset="2"/>
              <a:buChar char="Ø"/>
            </a:pPr>
            <a:r>
              <a:rPr lang="sl-SI" altLang="sl-SI" sz="2400" b="1" dirty="0">
                <a:latin typeface="Comic Sans MS" panose="030F0702030302020204" pitchFamily="66" charset="0"/>
              </a:rPr>
              <a:t>Kakšne so okoliščine na kraju dogodka</a:t>
            </a:r>
          </a:p>
          <a:p>
            <a:pPr marL="457200" indent="-457200" eaLnBrk="1" hangingPunct="1">
              <a:buFont typeface="Wingdings" panose="05000000000000000000" pitchFamily="2" charset="2"/>
              <a:buChar char="Ø"/>
            </a:pPr>
            <a:r>
              <a:rPr lang="sl-SI" altLang="sl-SI" sz="2400" b="1" dirty="0">
                <a:latin typeface="Comic Sans MS" panose="030F0702030302020204" pitchFamily="66" charset="0"/>
              </a:rPr>
              <a:t>Kakšna pomoč je potrebna</a:t>
            </a:r>
            <a:r>
              <a:rPr lang="sl-SI" altLang="sl-SI" sz="2400" b="1" dirty="0">
                <a:solidFill>
                  <a:srgbClr val="800000"/>
                </a:solidFill>
                <a:latin typeface="Comic Sans MS" panose="030F0702030302020204" pitchFamily="66" charset="0"/>
              </a:rPr>
              <a:t>  </a:t>
            </a:r>
          </a:p>
        </p:txBody>
      </p:sp>
      <p:pic>
        <p:nvPicPr>
          <p:cNvPr id="3277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3" y="692696"/>
            <a:ext cx="399646" cy="7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98" y="3501008"/>
            <a:ext cx="450095" cy="84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904258"/>
            <a:ext cx="1512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1"/>
          <p:cNvSpPr>
            <a:spLocks noChangeArrowheads="1"/>
          </p:cNvSpPr>
          <p:nvPr/>
        </p:nvSpPr>
        <p:spPr bwMode="auto">
          <a:xfrm>
            <a:off x="1331912" y="5123140"/>
            <a:ext cx="4752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sl-SI" altLang="sl-SI" dirty="0"/>
              <a:t>-</a:t>
            </a:r>
            <a:endParaRPr lang="sl-SI" altLang="sl-SI" dirty="0">
              <a:solidFill>
                <a:srgbClr val="FFFFFF"/>
              </a:solidFill>
              <a:latin typeface="Britannic Bold" pitchFamily="34" charset="0"/>
            </a:endParaRPr>
          </a:p>
        </p:txBody>
      </p:sp>
    </p:spTree>
    <p:extLst>
      <p:ext uri="{BB962C8B-B14F-4D97-AF65-F5344CB8AC3E}">
        <p14:creationId xmlns:p14="http://schemas.microsoft.com/office/powerpoint/2010/main" val="3851240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vignette4.wikia.nocookie.net/x-files/images/3/3a/X-Files_Office_on_fire.jpg/revision/latest?cb=20060926201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332656"/>
            <a:ext cx="3965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http://i.ytimg.com/vi/G6lLbDQcJyA/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349500"/>
            <a:ext cx="3529012"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descr="http://herownsociety.com/wp-content/uploads/2011/08/office-fi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860800"/>
            <a:ext cx="3684587"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11"/>
          <p:cNvSpPr>
            <a:spLocks noChangeArrowheads="1"/>
          </p:cNvSpPr>
          <p:nvPr/>
        </p:nvSpPr>
        <p:spPr bwMode="auto">
          <a:xfrm>
            <a:off x="4211638" y="934570"/>
            <a:ext cx="36007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60338" algn="l"/>
              </a:tabLst>
              <a:defRPr>
                <a:solidFill>
                  <a:schemeClr val="tx1"/>
                </a:solidFill>
                <a:latin typeface="Arial" charset="0"/>
                <a:cs typeface="Arial" charset="0"/>
              </a:defRPr>
            </a:lvl1pPr>
            <a:lvl2pPr marL="742950" indent="-285750" eaLnBrk="0" hangingPunct="0">
              <a:tabLst>
                <a:tab pos="160338" algn="l"/>
              </a:tabLst>
              <a:defRPr>
                <a:solidFill>
                  <a:schemeClr val="tx1"/>
                </a:solidFill>
                <a:latin typeface="Arial" charset="0"/>
                <a:cs typeface="Arial" charset="0"/>
              </a:defRPr>
            </a:lvl2pPr>
            <a:lvl3pPr marL="1143000" indent="-228600" eaLnBrk="0" hangingPunct="0">
              <a:tabLst>
                <a:tab pos="160338" algn="l"/>
              </a:tabLst>
              <a:defRPr>
                <a:solidFill>
                  <a:schemeClr val="tx1"/>
                </a:solidFill>
                <a:latin typeface="Arial" charset="0"/>
                <a:cs typeface="Arial" charset="0"/>
              </a:defRPr>
            </a:lvl3pPr>
            <a:lvl4pPr marL="1600200" indent="-228600" eaLnBrk="0" hangingPunct="0">
              <a:tabLst>
                <a:tab pos="160338" algn="l"/>
              </a:tabLst>
              <a:defRPr>
                <a:solidFill>
                  <a:schemeClr val="tx1"/>
                </a:solidFill>
                <a:latin typeface="Arial" charset="0"/>
                <a:cs typeface="Arial" charset="0"/>
              </a:defRPr>
            </a:lvl4pPr>
            <a:lvl5pPr marL="2057400" indent="-228600" eaLnBrk="0" hangingPunct="0">
              <a:tabLst>
                <a:tab pos="1603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603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603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603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60338" algn="l"/>
              </a:tabLst>
              <a:defRPr>
                <a:solidFill>
                  <a:schemeClr val="tx1"/>
                </a:solidFill>
                <a:latin typeface="Arial" charset="0"/>
                <a:cs typeface="Arial" charset="0"/>
              </a:defRPr>
            </a:lvl9pPr>
          </a:lstStyle>
          <a:p>
            <a:pPr eaLnBrk="1" hangingPunct="1"/>
            <a:r>
              <a:rPr lang="sl-SI" altLang="sl-SI" sz="2800" b="1" dirty="0">
                <a:solidFill>
                  <a:srgbClr val="002060"/>
                </a:solidFill>
                <a:latin typeface="Comic Sans MS" panose="030F0702030302020204" pitchFamily="66" charset="0"/>
              </a:rPr>
              <a:t> - začetna faza  </a:t>
            </a:r>
          </a:p>
        </p:txBody>
      </p:sp>
      <p:sp>
        <p:nvSpPr>
          <p:cNvPr id="35846" name="Rectangle 11"/>
          <p:cNvSpPr>
            <a:spLocks noChangeArrowheads="1"/>
          </p:cNvSpPr>
          <p:nvPr/>
        </p:nvSpPr>
        <p:spPr bwMode="auto">
          <a:xfrm>
            <a:off x="5580063" y="2805440"/>
            <a:ext cx="3168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60338" algn="l"/>
              </a:tabLst>
              <a:defRPr>
                <a:solidFill>
                  <a:schemeClr val="tx1"/>
                </a:solidFill>
                <a:latin typeface="Arial" charset="0"/>
                <a:cs typeface="Arial" charset="0"/>
              </a:defRPr>
            </a:lvl1pPr>
            <a:lvl2pPr marL="742950" indent="-285750" eaLnBrk="0" hangingPunct="0">
              <a:tabLst>
                <a:tab pos="160338" algn="l"/>
              </a:tabLst>
              <a:defRPr>
                <a:solidFill>
                  <a:schemeClr val="tx1"/>
                </a:solidFill>
                <a:latin typeface="Arial" charset="0"/>
                <a:cs typeface="Arial" charset="0"/>
              </a:defRPr>
            </a:lvl2pPr>
            <a:lvl3pPr marL="1143000" indent="-228600" eaLnBrk="0" hangingPunct="0">
              <a:tabLst>
                <a:tab pos="160338" algn="l"/>
              </a:tabLst>
              <a:defRPr>
                <a:solidFill>
                  <a:schemeClr val="tx1"/>
                </a:solidFill>
                <a:latin typeface="Arial" charset="0"/>
                <a:cs typeface="Arial" charset="0"/>
              </a:defRPr>
            </a:lvl3pPr>
            <a:lvl4pPr marL="1600200" indent="-228600" eaLnBrk="0" hangingPunct="0">
              <a:tabLst>
                <a:tab pos="160338" algn="l"/>
              </a:tabLst>
              <a:defRPr>
                <a:solidFill>
                  <a:schemeClr val="tx1"/>
                </a:solidFill>
                <a:latin typeface="Arial" charset="0"/>
                <a:cs typeface="Arial" charset="0"/>
              </a:defRPr>
            </a:lvl4pPr>
            <a:lvl5pPr marL="2057400" indent="-228600" eaLnBrk="0" hangingPunct="0">
              <a:tabLst>
                <a:tab pos="1603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603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603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603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60338" algn="l"/>
              </a:tabLst>
              <a:defRPr>
                <a:solidFill>
                  <a:schemeClr val="tx1"/>
                </a:solidFill>
                <a:latin typeface="Arial" charset="0"/>
                <a:cs typeface="Arial" charset="0"/>
              </a:defRPr>
            </a:lvl9pPr>
          </a:lstStyle>
          <a:p>
            <a:pPr eaLnBrk="1" hangingPunct="1"/>
            <a:r>
              <a:rPr lang="sl-SI" altLang="sl-SI" sz="2800" b="1" dirty="0">
                <a:solidFill>
                  <a:srgbClr val="002060"/>
                </a:solidFill>
                <a:latin typeface="Comic Sans MS" panose="030F0702030302020204" pitchFamily="66" charset="0"/>
              </a:rPr>
              <a:t> - razvoj požara  </a:t>
            </a:r>
          </a:p>
        </p:txBody>
      </p:sp>
      <p:sp>
        <p:nvSpPr>
          <p:cNvPr id="35847" name="Rectangle 11"/>
          <p:cNvSpPr>
            <a:spLocks noChangeArrowheads="1"/>
          </p:cNvSpPr>
          <p:nvPr/>
        </p:nvSpPr>
        <p:spPr bwMode="auto">
          <a:xfrm>
            <a:off x="1187624" y="5432425"/>
            <a:ext cx="381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60338" algn="l"/>
              </a:tabLst>
              <a:defRPr>
                <a:solidFill>
                  <a:schemeClr val="tx1"/>
                </a:solidFill>
                <a:latin typeface="Arial" charset="0"/>
                <a:cs typeface="Arial" charset="0"/>
              </a:defRPr>
            </a:lvl1pPr>
            <a:lvl2pPr marL="742950" indent="-285750" eaLnBrk="0" hangingPunct="0">
              <a:tabLst>
                <a:tab pos="160338" algn="l"/>
              </a:tabLst>
              <a:defRPr>
                <a:solidFill>
                  <a:schemeClr val="tx1"/>
                </a:solidFill>
                <a:latin typeface="Arial" charset="0"/>
                <a:cs typeface="Arial" charset="0"/>
              </a:defRPr>
            </a:lvl2pPr>
            <a:lvl3pPr marL="1143000" indent="-228600" eaLnBrk="0" hangingPunct="0">
              <a:tabLst>
                <a:tab pos="160338" algn="l"/>
              </a:tabLst>
              <a:defRPr>
                <a:solidFill>
                  <a:schemeClr val="tx1"/>
                </a:solidFill>
                <a:latin typeface="Arial" charset="0"/>
                <a:cs typeface="Arial" charset="0"/>
              </a:defRPr>
            </a:lvl3pPr>
            <a:lvl4pPr marL="1600200" indent="-228600" eaLnBrk="0" hangingPunct="0">
              <a:tabLst>
                <a:tab pos="160338" algn="l"/>
              </a:tabLst>
              <a:defRPr>
                <a:solidFill>
                  <a:schemeClr val="tx1"/>
                </a:solidFill>
                <a:latin typeface="Arial" charset="0"/>
                <a:cs typeface="Arial" charset="0"/>
              </a:defRPr>
            </a:lvl4pPr>
            <a:lvl5pPr marL="2057400" indent="-228600" eaLnBrk="0" hangingPunct="0">
              <a:tabLst>
                <a:tab pos="1603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603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603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603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60338" algn="l"/>
              </a:tabLst>
              <a:defRPr>
                <a:solidFill>
                  <a:schemeClr val="tx1"/>
                </a:solidFill>
                <a:latin typeface="Arial" charset="0"/>
                <a:cs typeface="Arial" charset="0"/>
              </a:defRPr>
            </a:lvl9pPr>
          </a:lstStyle>
          <a:p>
            <a:pPr eaLnBrk="1" hangingPunct="1"/>
            <a:r>
              <a:rPr lang="sl-SI" altLang="sl-SI" sz="2800" b="1" dirty="0">
                <a:solidFill>
                  <a:srgbClr val="A50021"/>
                </a:solidFill>
                <a:latin typeface="Comic Sans MS" panose="030F0702030302020204" pitchFamily="66" charset="0"/>
              </a:rPr>
              <a:t> polno razvit požar -</a:t>
            </a:r>
            <a:endParaRPr lang="sl-SI" altLang="sl-SI" sz="2200" b="1" dirty="0">
              <a:solidFill>
                <a:srgbClr val="A50021"/>
              </a:solidFill>
              <a:latin typeface="Comic Sans MS" panose="030F0702030302020204" pitchFamily="66" charset="0"/>
            </a:endParaRPr>
          </a:p>
        </p:txBody>
      </p:sp>
    </p:spTree>
    <p:extLst>
      <p:ext uri="{BB962C8B-B14F-4D97-AF65-F5344CB8AC3E}">
        <p14:creationId xmlns:p14="http://schemas.microsoft.com/office/powerpoint/2010/main" val="357279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body" idx="4294967295"/>
          </p:nvPr>
        </p:nvSpPr>
        <p:spPr>
          <a:xfrm>
            <a:off x="141287" y="671568"/>
            <a:ext cx="8861425" cy="5514863"/>
          </a:xfrm>
          <a:solidFill>
            <a:srgbClr val="FFFFCC"/>
          </a:solidFill>
        </p:spPr>
        <p:style>
          <a:lnRef idx="1">
            <a:schemeClr val="accent3"/>
          </a:lnRef>
          <a:fillRef idx="2">
            <a:schemeClr val="accent3"/>
          </a:fillRef>
          <a:effectRef idx="1">
            <a:schemeClr val="accent3"/>
          </a:effectRef>
          <a:fontRef idx="minor">
            <a:schemeClr val="dk1"/>
          </a:fontRef>
        </p:style>
        <p:txBody>
          <a:bodyPr>
            <a:noAutofit/>
          </a:bodyPr>
          <a:lstStyle/>
          <a:p>
            <a:pPr marL="914400" lvl="2" indent="0" algn="ctr">
              <a:lnSpc>
                <a:spcPct val="90000"/>
              </a:lnSpc>
              <a:buNone/>
            </a:pPr>
            <a:r>
              <a:rPr lang="sl-SI" altLang="zh-CN" b="1" dirty="0">
                <a:solidFill>
                  <a:srgbClr val="0000FF"/>
                </a:solidFill>
                <a:latin typeface="Comic Sans MS" panose="030F0702030302020204" pitchFamily="66" charset="0"/>
              </a:rPr>
              <a:t>GAŠENJE</a:t>
            </a:r>
          </a:p>
          <a:p>
            <a:pPr marL="914400" lvl="2" indent="0">
              <a:lnSpc>
                <a:spcPct val="90000"/>
              </a:lnSpc>
              <a:buNone/>
            </a:pPr>
            <a:r>
              <a:rPr lang="sl-SI" altLang="zh-CN" b="1" dirty="0">
                <a:solidFill>
                  <a:srgbClr val="9933FF"/>
                </a:solidFill>
                <a:latin typeface="Comic Sans MS" panose="030F0702030302020204" pitchFamily="66" charset="0"/>
              </a:rPr>
              <a:t> </a:t>
            </a:r>
          </a:p>
          <a:p>
            <a:pPr marL="609600" indent="-609600" algn="just">
              <a:lnSpc>
                <a:spcPct val="90000"/>
              </a:lnSpc>
            </a:pPr>
            <a:r>
              <a:rPr lang="sl-SI" altLang="zh-CN" sz="2400" b="1" dirty="0">
                <a:solidFill>
                  <a:srgbClr val="9933FF"/>
                </a:solidFill>
                <a:latin typeface="Comic Sans MS" panose="030F0702030302020204" pitchFamily="66" charset="0"/>
              </a:rPr>
              <a:t>Načeloma je gašenje nasprotje vžiga.</a:t>
            </a:r>
          </a:p>
          <a:p>
            <a:pPr marL="0" indent="0" algn="just">
              <a:lnSpc>
                <a:spcPct val="90000"/>
              </a:lnSpc>
              <a:buNone/>
            </a:pPr>
            <a:r>
              <a:rPr lang="sl-SI" altLang="zh-CN" sz="2400" b="1" dirty="0">
                <a:solidFill>
                  <a:srgbClr val="9933FF"/>
                </a:solidFill>
                <a:latin typeface="Comic Sans MS" panose="030F0702030302020204" pitchFamily="66" charset="0"/>
              </a:rPr>
              <a:t> </a:t>
            </a:r>
          </a:p>
          <a:p>
            <a:pPr marL="609600" indent="-609600" algn="just">
              <a:lnSpc>
                <a:spcPct val="90000"/>
              </a:lnSpc>
            </a:pPr>
            <a:r>
              <a:rPr lang="sl-SI" altLang="zh-CN" sz="2400" b="1" dirty="0">
                <a:solidFill>
                  <a:srgbClr val="00A844"/>
                </a:solidFill>
                <a:latin typeface="Comic Sans MS" panose="030F0702030302020204" pitchFamily="66" charset="0"/>
              </a:rPr>
              <a:t>Pogasitev pomeni prekinitev gorenja, torej prekinitev kemijske reakcije. </a:t>
            </a:r>
          </a:p>
          <a:p>
            <a:pPr marL="0" indent="0" algn="just">
              <a:lnSpc>
                <a:spcPct val="90000"/>
              </a:lnSpc>
              <a:buNone/>
            </a:pPr>
            <a:endParaRPr lang="sl-SI" altLang="zh-CN" sz="2400" b="1" dirty="0">
              <a:solidFill>
                <a:srgbClr val="9933FF"/>
              </a:solidFill>
              <a:latin typeface="Comic Sans MS" panose="030F0702030302020204" pitchFamily="66" charset="0"/>
            </a:endParaRPr>
          </a:p>
          <a:p>
            <a:pPr marL="609600" indent="-609600" algn="just">
              <a:lnSpc>
                <a:spcPct val="90000"/>
              </a:lnSpc>
            </a:pPr>
            <a:r>
              <a:rPr lang="sl-SI" altLang="zh-CN" sz="2400" b="1" dirty="0">
                <a:solidFill>
                  <a:srgbClr val="0000FF"/>
                </a:solidFill>
                <a:latin typeface="Comic Sans MS" panose="030F0702030302020204" pitchFamily="66" charset="0"/>
              </a:rPr>
              <a:t>Ob predstavitvi osnov gorenja smo večkrat naleteli na primere, ko gorenje samo preneha (zaradi izrabe goriva, izrabe kisika, prekinitve verižne reakcije, prevelike izgube toplote). </a:t>
            </a:r>
          </a:p>
          <a:p>
            <a:pPr marL="0" indent="0" algn="just">
              <a:lnSpc>
                <a:spcPct val="90000"/>
              </a:lnSpc>
              <a:buNone/>
            </a:pPr>
            <a:endParaRPr lang="sl-SI" altLang="zh-CN" sz="2400" b="1" dirty="0">
              <a:solidFill>
                <a:srgbClr val="9933FF"/>
              </a:solidFill>
              <a:latin typeface="Comic Sans MS" panose="030F0702030302020204" pitchFamily="66" charset="0"/>
            </a:endParaRPr>
          </a:p>
          <a:p>
            <a:pPr marL="609600" indent="-609600" algn="just">
              <a:lnSpc>
                <a:spcPct val="90000"/>
              </a:lnSpc>
            </a:pPr>
            <a:r>
              <a:rPr lang="sl-SI" altLang="zh-CN" sz="2400" b="1" dirty="0">
                <a:solidFill>
                  <a:srgbClr val="9933FF"/>
                </a:solidFill>
                <a:latin typeface="Comic Sans MS" panose="030F0702030302020204" pitchFamily="66" charset="0"/>
              </a:rPr>
              <a:t>Te mehanizme za prenehanje gorenja lahko uporabimo tudi za namerno prekinitev gorenja oz. gašenje.</a:t>
            </a:r>
          </a:p>
        </p:txBody>
      </p:sp>
    </p:spTree>
    <p:extLst>
      <p:ext uri="{BB962C8B-B14F-4D97-AF65-F5344CB8AC3E}">
        <p14:creationId xmlns:p14="http://schemas.microsoft.com/office/powerpoint/2010/main" val="4127410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body" idx="4294967295"/>
          </p:nvPr>
        </p:nvSpPr>
        <p:spPr>
          <a:xfrm>
            <a:off x="141287" y="260648"/>
            <a:ext cx="8861425" cy="6480175"/>
          </a:xfrm>
          <a:solidFill>
            <a:srgbClr val="FFFFCC"/>
          </a:solidFill>
        </p:spPr>
        <p:style>
          <a:lnRef idx="1">
            <a:schemeClr val="accent3"/>
          </a:lnRef>
          <a:fillRef idx="2">
            <a:schemeClr val="accent3"/>
          </a:fillRef>
          <a:effectRef idx="1">
            <a:schemeClr val="accent3"/>
          </a:effectRef>
          <a:fontRef idx="minor">
            <a:schemeClr val="dk1"/>
          </a:fontRef>
        </p:style>
        <p:txBody>
          <a:bodyPr>
            <a:noAutofit/>
          </a:bodyPr>
          <a:lstStyle/>
          <a:p>
            <a:pPr marL="914400" lvl="2" indent="0" algn="ctr">
              <a:lnSpc>
                <a:spcPct val="90000"/>
              </a:lnSpc>
              <a:buNone/>
            </a:pPr>
            <a:r>
              <a:rPr lang="sl-SI" altLang="zh-CN" b="1" dirty="0">
                <a:solidFill>
                  <a:srgbClr val="0000FF"/>
                </a:solidFill>
                <a:latin typeface="Comic Sans MS" panose="030F0702030302020204" pitchFamily="66" charset="0"/>
              </a:rPr>
              <a:t>Mehanizmi gašenja </a:t>
            </a:r>
          </a:p>
          <a:p>
            <a:pPr marL="0" indent="0">
              <a:lnSpc>
                <a:spcPct val="90000"/>
              </a:lnSpc>
              <a:buNone/>
            </a:pPr>
            <a:endParaRPr lang="sl-SI" altLang="zh-CN" sz="2400" b="1" dirty="0">
              <a:solidFill>
                <a:srgbClr val="0000FF"/>
              </a:solidFill>
              <a:latin typeface="Comic Sans MS" panose="030F0702030302020204" pitchFamily="66" charset="0"/>
            </a:endParaRPr>
          </a:p>
          <a:p>
            <a:pPr marL="0" indent="0" algn="just">
              <a:lnSpc>
                <a:spcPct val="90000"/>
              </a:lnSpc>
              <a:buNone/>
            </a:pPr>
            <a:r>
              <a:rPr lang="sl-SI" altLang="zh-CN" sz="2400" b="1" dirty="0">
                <a:solidFill>
                  <a:srgbClr val="CC00FF"/>
                </a:solidFill>
                <a:latin typeface="Comic Sans MS" panose="030F0702030302020204" pitchFamily="66" charset="0"/>
              </a:rPr>
              <a:t>Gašenje požara poteka z naslednjimi mehanizmi:</a:t>
            </a:r>
          </a:p>
          <a:p>
            <a:pPr marL="0" indent="0" algn="just">
              <a:lnSpc>
                <a:spcPct val="90000"/>
              </a:lnSpc>
              <a:buNone/>
            </a:pPr>
            <a:endParaRPr lang="sl-SI" altLang="zh-CN" sz="2400" b="1" dirty="0">
              <a:solidFill>
                <a:srgbClr val="0000FF"/>
              </a:solidFill>
              <a:latin typeface="Comic Sans MS" panose="030F0702030302020204" pitchFamily="66" charset="0"/>
            </a:endParaRPr>
          </a:p>
          <a:p>
            <a:pPr algn="just">
              <a:lnSpc>
                <a:spcPct val="90000"/>
              </a:lnSpc>
            </a:pPr>
            <a:r>
              <a:rPr lang="sl-SI" altLang="zh-CN" sz="2400" b="1" dirty="0">
                <a:solidFill>
                  <a:srgbClr val="00A844"/>
                </a:solidFill>
                <a:latin typeface="Comic Sans MS" panose="030F0702030302020204" pitchFamily="66" charset="0"/>
              </a:rPr>
              <a:t>z odstranitvijo toplote (gašenje z vodo in drugimi gasili, ki ohlajajo goreče materiale), </a:t>
            </a:r>
          </a:p>
          <a:p>
            <a:pPr algn="just">
              <a:lnSpc>
                <a:spcPct val="90000"/>
              </a:lnSpc>
            </a:pPr>
            <a:endParaRPr lang="sl-SI" altLang="zh-CN" sz="2400" b="1" dirty="0">
              <a:solidFill>
                <a:srgbClr val="0000FF"/>
              </a:solidFill>
              <a:latin typeface="Comic Sans MS" panose="030F0702030302020204" pitchFamily="66" charset="0"/>
            </a:endParaRPr>
          </a:p>
          <a:p>
            <a:pPr algn="just">
              <a:lnSpc>
                <a:spcPct val="90000"/>
              </a:lnSpc>
            </a:pPr>
            <a:r>
              <a:rPr lang="sl-SI" altLang="zh-CN" sz="2400" b="1" dirty="0">
                <a:solidFill>
                  <a:srgbClr val="0000FF"/>
                </a:solidFill>
                <a:latin typeface="Comic Sans MS" panose="030F0702030302020204" pitchFamily="66" charset="0"/>
              </a:rPr>
              <a:t>z odstranitvijo kisika (zraka),</a:t>
            </a:r>
          </a:p>
          <a:p>
            <a:pPr algn="just">
              <a:lnSpc>
                <a:spcPct val="90000"/>
              </a:lnSpc>
            </a:pPr>
            <a:endParaRPr lang="sl-SI" altLang="zh-CN" sz="2400" b="1" dirty="0">
              <a:solidFill>
                <a:srgbClr val="0000FF"/>
              </a:solidFill>
              <a:latin typeface="Comic Sans MS" panose="030F0702030302020204" pitchFamily="66" charset="0"/>
            </a:endParaRPr>
          </a:p>
          <a:p>
            <a:pPr algn="just">
              <a:lnSpc>
                <a:spcPct val="90000"/>
              </a:lnSpc>
            </a:pPr>
            <a:r>
              <a:rPr lang="sl-SI" altLang="zh-CN" sz="2400" b="1" dirty="0">
                <a:solidFill>
                  <a:srgbClr val="CC00FF"/>
                </a:solidFill>
                <a:latin typeface="Comic Sans MS" panose="030F0702030302020204" pitchFamily="66" charset="0"/>
              </a:rPr>
              <a:t>oksidanta (gašenje z gasili, ki preprečujejo dostop kisika do mesta gorenja), </a:t>
            </a:r>
          </a:p>
          <a:p>
            <a:pPr algn="just">
              <a:lnSpc>
                <a:spcPct val="90000"/>
              </a:lnSpc>
            </a:pPr>
            <a:endParaRPr lang="sl-SI" altLang="zh-CN" sz="2400" b="1" dirty="0">
              <a:solidFill>
                <a:srgbClr val="0000FF"/>
              </a:solidFill>
              <a:latin typeface="Comic Sans MS" panose="030F0702030302020204" pitchFamily="66" charset="0"/>
            </a:endParaRPr>
          </a:p>
          <a:p>
            <a:pPr algn="just">
              <a:lnSpc>
                <a:spcPct val="90000"/>
              </a:lnSpc>
            </a:pPr>
            <a:r>
              <a:rPr lang="sl-SI" altLang="zh-CN" sz="2400" b="1" dirty="0">
                <a:solidFill>
                  <a:srgbClr val="00A844"/>
                </a:solidFill>
                <a:latin typeface="Comic Sans MS" panose="030F0702030302020204" pitchFamily="66" charset="0"/>
              </a:rPr>
              <a:t>z vzdrževanjem atmosfere, ki zagotavlja koncentracijo kisika, ki preprečuje vžig in gorenje, </a:t>
            </a:r>
          </a:p>
          <a:p>
            <a:pPr algn="just">
              <a:lnSpc>
                <a:spcPct val="90000"/>
              </a:lnSpc>
            </a:pPr>
            <a:endParaRPr lang="sl-SI" altLang="zh-CN" sz="2400" b="1" dirty="0">
              <a:solidFill>
                <a:srgbClr val="0000FF"/>
              </a:solidFill>
              <a:latin typeface="Comic Sans MS" panose="030F0702030302020204" pitchFamily="66" charset="0"/>
            </a:endParaRPr>
          </a:p>
          <a:p>
            <a:pPr algn="just">
              <a:lnSpc>
                <a:spcPct val="90000"/>
              </a:lnSpc>
            </a:pPr>
            <a:r>
              <a:rPr lang="sl-SI" altLang="zh-CN" sz="2400" b="1" dirty="0">
                <a:solidFill>
                  <a:srgbClr val="0000FF"/>
                </a:solidFill>
                <a:latin typeface="Comic Sans MS" panose="030F0702030302020204" pitchFamily="66" charset="0"/>
              </a:rPr>
              <a:t>z odstranitvijo goriva. </a:t>
            </a:r>
            <a:endParaRPr lang="sl-SI" altLang="sl-SI" sz="24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195167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4294967295"/>
          </p:nvPr>
        </p:nvSpPr>
        <p:spPr>
          <a:xfrm>
            <a:off x="215106" y="116632"/>
            <a:ext cx="8713787" cy="6480175"/>
          </a:xfrm>
          <a:solidFill>
            <a:srgbClr val="FFFFCC"/>
          </a:solidFill>
        </p:spPr>
        <p:style>
          <a:lnRef idx="1">
            <a:schemeClr val="accent2"/>
          </a:lnRef>
          <a:fillRef idx="2">
            <a:schemeClr val="accent2"/>
          </a:fillRef>
          <a:effectRef idx="1">
            <a:schemeClr val="accent2"/>
          </a:effectRef>
          <a:fontRef idx="minor">
            <a:schemeClr val="dk1"/>
          </a:fontRef>
        </p:style>
        <p:txBody>
          <a:bodyPr>
            <a:noAutofit/>
          </a:bodyPr>
          <a:lstStyle/>
          <a:p>
            <a:pPr marL="0" lvl="1" indent="0" algn="ctr" eaLnBrk="1" hangingPunct="1">
              <a:buNone/>
            </a:pPr>
            <a:r>
              <a:rPr lang="sl-SI" altLang="zh-CN" b="1" dirty="0">
                <a:solidFill>
                  <a:srgbClr val="00A844"/>
                </a:solidFill>
                <a:latin typeface="Comic Sans MS" panose="030F0702030302020204" pitchFamily="66" charset="0"/>
              </a:rPr>
              <a:t>KATEGORIJE OSEBNE VAROVALNE OPREME</a:t>
            </a:r>
          </a:p>
          <a:p>
            <a:pPr marL="914400" lvl="2" indent="0" eaLnBrk="1" hangingPunct="1">
              <a:buNone/>
            </a:pPr>
            <a:endParaRPr lang="sl-SI" altLang="zh-CN" sz="1200" b="1" dirty="0">
              <a:latin typeface="Comic Sans MS" panose="030F0702030302020204" pitchFamily="66" charset="0"/>
            </a:endParaRPr>
          </a:p>
          <a:p>
            <a:pPr marL="914400" lvl="2" indent="-914400" algn="ctr" eaLnBrk="1" hangingPunct="1">
              <a:buNone/>
            </a:pPr>
            <a:r>
              <a:rPr lang="sl-SI" altLang="zh-CN" b="1" dirty="0">
                <a:solidFill>
                  <a:srgbClr val="CC00FF"/>
                </a:solidFill>
                <a:latin typeface="Comic Sans MS" panose="030F0702030302020204" pitchFamily="66" charset="0"/>
              </a:rPr>
              <a:t>Osebna varovalna oprema kategorije I-nizko tveganje</a:t>
            </a:r>
          </a:p>
          <a:p>
            <a:pPr marL="914400" lvl="2" indent="0" eaLnBrk="1" hangingPunct="1">
              <a:buNone/>
            </a:pPr>
            <a:endParaRPr lang="sl-SI" altLang="zh-CN" sz="1200" b="1" dirty="0">
              <a:latin typeface="Comic Sans MS" panose="030F0702030302020204" pitchFamily="66" charset="0"/>
            </a:endParaRPr>
          </a:p>
          <a:p>
            <a:pPr marL="0" indent="0" algn="just">
              <a:buNone/>
            </a:pPr>
            <a:r>
              <a:rPr lang="sl-SI" altLang="zh-CN" sz="2400" b="1" dirty="0">
                <a:solidFill>
                  <a:srgbClr val="0000FF"/>
                </a:solidFill>
                <a:latin typeface="Comic Sans MS" panose="030F0702030302020204" pitchFamily="66" charset="0"/>
              </a:rPr>
              <a:t>To je osebna varovalna oprema, ki uporabnika varuje pred minimalnimi tveganji in uporabnik lahko sam oceni stopnjo potrebnega varovanja pred minimalnimi tveganji.</a:t>
            </a:r>
          </a:p>
          <a:p>
            <a:pPr marL="0" indent="0">
              <a:buNone/>
            </a:pPr>
            <a:endParaRPr lang="sl-SI" altLang="zh-CN" sz="1400" b="1" dirty="0">
              <a:latin typeface="Comic Sans MS" panose="030F0702030302020204" pitchFamily="66" charset="0"/>
            </a:endParaRPr>
          </a:p>
          <a:p>
            <a:pPr marL="0" indent="0" eaLnBrk="1" hangingPunct="1">
              <a:buNone/>
            </a:pPr>
            <a:r>
              <a:rPr lang="sl-SI" altLang="zh-CN" sz="2400" b="1" dirty="0">
                <a:solidFill>
                  <a:srgbClr val="CC00FF"/>
                </a:solidFill>
                <a:latin typeface="Comic Sans MS" panose="030F0702030302020204" pitchFamily="66" charset="0"/>
              </a:rPr>
              <a:t>Primeri:</a:t>
            </a:r>
          </a:p>
          <a:p>
            <a:pPr marL="0" indent="0" eaLnBrk="1" hangingPunct="1">
              <a:buNone/>
            </a:pPr>
            <a:r>
              <a:rPr lang="sl-SI" altLang="zh-CN" sz="1400" b="1" dirty="0">
                <a:latin typeface="Comic Sans MS" panose="030F0702030302020204" pitchFamily="66" charset="0"/>
              </a:rPr>
              <a:t> </a:t>
            </a:r>
          </a:p>
          <a:p>
            <a:pPr algn="just"/>
            <a:r>
              <a:rPr lang="sl-SI" sz="2400" b="1" dirty="0">
                <a:latin typeface="Comic Sans MS" panose="030F0702030302020204" pitchFamily="66" charset="0"/>
              </a:rPr>
              <a:t>dihalni aparati,</a:t>
            </a:r>
          </a:p>
          <a:p>
            <a:pPr algn="just"/>
            <a:r>
              <a:rPr lang="sl-SI" sz="2400" b="1" dirty="0">
                <a:latin typeface="Comic Sans MS" panose="030F0702030302020204" pitchFamily="66" charset="0"/>
              </a:rPr>
              <a:t>proti-plamenske obleke,</a:t>
            </a:r>
          </a:p>
          <a:p>
            <a:pPr algn="just"/>
            <a:r>
              <a:rPr lang="sl-SI" sz="2400" b="1" dirty="0">
                <a:latin typeface="Comic Sans MS" panose="030F0702030302020204" pitchFamily="66" charset="0"/>
              </a:rPr>
              <a:t>zaščita pred kemikalijami, biološkimi snovmi ali radioaktivnimi materiali,</a:t>
            </a:r>
          </a:p>
          <a:p>
            <a:pPr algn="just"/>
            <a:r>
              <a:rPr lang="sl-SI" sz="2400" b="1" dirty="0">
                <a:latin typeface="Comic Sans MS" panose="030F0702030302020204" pitchFamily="66" charset="0"/>
              </a:rPr>
              <a:t>zaščita pred padcem z višine (varnostni pasovi, vrvi).</a:t>
            </a:r>
          </a:p>
          <a:p>
            <a:pPr marL="0" indent="0" algn="just">
              <a:buNone/>
            </a:pPr>
            <a:r>
              <a:rPr lang="sl-SI" sz="2400" b="1" dirty="0">
                <a:solidFill>
                  <a:srgbClr val="00A844"/>
                </a:solidFill>
                <a:latin typeface="Comic Sans MS" panose="030F0702030302020204" pitchFamily="66" charset="0"/>
              </a:rPr>
              <a:t>Za to kategorijo so obvezni redni pregledi in usposabljanja.</a:t>
            </a:r>
          </a:p>
          <a:p>
            <a:pPr marL="0" indent="0" eaLnBrk="1" hangingPunct="1">
              <a:buNone/>
            </a:pPr>
            <a:endParaRPr lang="sl-SI" altLang="zh-CN" sz="2400" b="1" dirty="0">
              <a:latin typeface="Comic Sans MS" panose="030F0702030302020204" pitchFamily="66" charset="0"/>
            </a:endParaRPr>
          </a:p>
        </p:txBody>
      </p:sp>
    </p:spTree>
    <p:extLst>
      <p:ext uri="{BB962C8B-B14F-4D97-AF65-F5344CB8AC3E}">
        <p14:creationId xmlns:p14="http://schemas.microsoft.com/office/powerpoint/2010/main" val="410588155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26065" y="260648"/>
            <a:ext cx="8666415" cy="6211888"/>
          </a:xfrm>
          <a:prstGeom prst="rect">
            <a:avLst/>
          </a:prstGeom>
          <a:solidFill>
            <a:srgbClr val="FFFFCC"/>
          </a:solidFill>
          <a:ln>
            <a:headEnd/>
            <a:tailEnd/>
          </a:ln>
        </p:spPr>
        <p:style>
          <a:lnRef idx="1">
            <a:schemeClr val="accent3"/>
          </a:lnRef>
          <a:fillRef idx="2">
            <a:schemeClr val="accent3"/>
          </a:fillRef>
          <a:effectRef idx="1">
            <a:schemeClr val="accent3"/>
          </a:effectRef>
          <a:fontRef idx="minor">
            <a:schemeClr val="dk1"/>
          </a:fontRef>
        </p:style>
        <p:txBody>
          <a:bodyPr/>
          <a:lstStyle/>
          <a:p>
            <a:pPr eaLnBrk="1" hangingPunct="1"/>
            <a:r>
              <a:rPr lang="sl-SI" altLang="sl-SI" sz="2400" b="1" dirty="0">
                <a:solidFill>
                  <a:srgbClr val="800000"/>
                </a:solidFill>
                <a:latin typeface="Comic Sans MS" panose="030F0702030302020204" pitchFamily="66" charset="0"/>
              </a:rPr>
              <a:t>     Oprema za gašenje  </a:t>
            </a:r>
          </a:p>
          <a:p>
            <a:pPr marL="342900" indent="-342900">
              <a:lnSpc>
                <a:spcPct val="80000"/>
              </a:lnSpc>
              <a:spcBef>
                <a:spcPct val="20000"/>
              </a:spcBef>
              <a:buClr>
                <a:schemeClr val="hlink"/>
              </a:buClr>
              <a:defRPr/>
            </a:pPr>
            <a:endParaRPr lang="sl-SI" altLang="sl-SI" sz="2400" b="1" dirty="0">
              <a:solidFill>
                <a:srgbClr val="002060"/>
              </a:solidFill>
              <a:latin typeface="Comic Sans MS" panose="030F0702030302020204" pitchFamily="66" charset="0"/>
            </a:endParaRPr>
          </a:p>
          <a:p>
            <a:pPr marL="342900" indent="-342900">
              <a:lnSpc>
                <a:spcPct val="80000"/>
              </a:lnSpc>
              <a:spcBef>
                <a:spcPct val="20000"/>
              </a:spcBef>
              <a:buClr>
                <a:schemeClr val="hlink"/>
              </a:buClr>
              <a:defRPr/>
            </a:pPr>
            <a:endParaRPr lang="sl-SI" altLang="sl-SI" sz="2400" b="1" dirty="0">
              <a:solidFill>
                <a:srgbClr val="002060"/>
              </a:solidFill>
              <a:latin typeface="Comic Sans MS" panose="030F0702030302020204" pitchFamily="66" charset="0"/>
            </a:endParaRPr>
          </a:p>
          <a:p>
            <a:pPr marL="342900" indent="-342900">
              <a:lnSpc>
                <a:spcPct val="80000"/>
              </a:lnSpc>
              <a:spcBef>
                <a:spcPct val="20000"/>
              </a:spcBef>
              <a:buClr>
                <a:schemeClr val="hlink"/>
              </a:buClr>
              <a:defRPr/>
            </a:pPr>
            <a:r>
              <a:rPr lang="sl-SI" altLang="sl-SI" sz="2400" b="1" dirty="0">
                <a:solidFill>
                  <a:srgbClr val="002060"/>
                </a:solidFill>
                <a:latin typeface="Comic Sans MS" panose="030F0702030302020204" pitchFamily="66" charset="0"/>
              </a:rPr>
              <a:t>Ročni gasilniki:</a:t>
            </a:r>
          </a:p>
          <a:p>
            <a:pPr marL="342900" indent="-342900">
              <a:lnSpc>
                <a:spcPct val="80000"/>
              </a:lnSpc>
              <a:spcBef>
                <a:spcPct val="20000"/>
              </a:spcBef>
              <a:buClr>
                <a:schemeClr val="hlink"/>
              </a:buClr>
              <a:buFont typeface="Wingdings" pitchFamily="2" charset="2"/>
              <a:buNone/>
              <a:defRPr/>
            </a:pPr>
            <a:r>
              <a:rPr lang="sl-SI" altLang="sl-SI" sz="2400" b="1" dirty="0">
                <a:latin typeface="Comic Sans MS" panose="030F0702030302020204" pitchFamily="66" charset="0"/>
              </a:rPr>
              <a:t>  - gasilnik na prah (S)</a:t>
            </a:r>
          </a:p>
          <a:p>
            <a:pPr marL="342900" indent="-342900">
              <a:lnSpc>
                <a:spcPct val="80000"/>
              </a:lnSpc>
              <a:spcBef>
                <a:spcPct val="20000"/>
              </a:spcBef>
              <a:buClr>
                <a:schemeClr val="hlink"/>
              </a:buClr>
              <a:buFont typeface="Wingdings" pitchFamily="2" charset="2"/>
              <a:buNone/>
              <a:defRPr/>
            </a:pPr>
            <a:r>
              <a:rPr lang="sl-SI" altLang="sl-SI" sz="2400" b="1" dirty="0">
                <a:latin typeface="Comic Sans MS" panose="030F0702030302020204" pitchFamily="66" charset="0"/>
              </a:rPr>
              <a:t>  - gasilnik na CO2</a:t>
            </a:r>
          </a:p>
          <a:p>
            <a:pPr marL="342900" indent="-342900">
              <a:lnSpc>
                <a:spcPct val="80000"/>
              </a:lnSpc>
              <a:spcBef>
                <a:spcPct val="20000"/>
              </a:spcBef>
              <a:buClr>
                <a:schemeClr val="hlink"/>
              </a:buClr>
              <a:buFont typeface="Wingdings" pitchFamily="2" charset="2"/>
              <a:buNone/>
              <a:defRPr/>
            </a:pPr>
            <a:r>
              <a:rPr lang="sl-SI" altLang="sl-SI" sz="2400" b="1" dirty="0">
                <a:latin typeface="Comic Sans MS" panose="030F0702030302020204" pitchFamily="66" charset="0"/>
              </a:rPr>
              <a:t>  - gasilnik na peno</a:t>
            </a:r>
          </a:p>
          <a:p>
            <a:pPr marL="342900" indent="-342900">
              <a:lnSpc>
                <a:spcPct val="80000"/>
              </a:lnSpc>
              <a:spcBef>
                <a:spcPct val="20000"/>
              </a:spcBef>
              <a:buClr>
                <a:schemeClr val="hlink"/>
              </a:buClr>
              <a:defRPr/>
            </a:pPr>
            <a:endParaRPr lang="sl-SI" altLang="sl-SI" sz="2400" b="1" dirty="0">
              <a:solidFill>
                <a:srgbClr val="002060"/>
              </a:solidFill>
              <a:latin typeface="Comic Sans MS" panose="030F0702030302020204" pitchFamily="66" charset="0"/>
            </a:endParaRPr>
          </a:p>
          <a:p>
            <a:pPr marL="342900" indent="-342900">
              <a:lnSpc>
                <a:spcPct val="80000"/>
              </a:lnSpc>
              <a:spcBef>
                <a:spcPct val="20000"/>
              </a:spcBef>
              <a:buClr>
                <a:schemeClr val="hlink"/>
              </a:buClr>
              <a:defRPr/>
            </a:pPr>
            <a:r>
              <a:rPr lang="sl-SI" altLang="sl-SI" sz="2400" b="1" dirty="0">
                <a:solidFill>
                  <a:srgbClr val="002060"/>
                </a:solidFill>
                <a:latin typeface="Comic Sans MS" panose="030F0702030302020204" pitchFamily="66" charset="0"/>
              </a:rPr>
              <a:t>Priročna oprema:  odeja, voda, pesek…</a:t>
            </a:r>
            <a:endParaRPr lang="sl-SI" altLang="sl-SI" sz="2400" b="1" kern="0" dirty="0">
              <a:solidFill>
                <a:srgbClr val="002060"/>
              </a:solidFill>
              <a:effectLst>
                <a:outerShdw blurRad="38100" dist="38100" dir="2700000" algn="tl">
                  <a:srgbClr val="000000"/>
                </a:outerShdw>
              </a:effectLst>
              <a:latin typeface="Comic Sans MS" panose="030F0702030302020204" pitchFamily="66" charset="0"/>
            </a:endParaRPr>
          </a:p>
          <a:p>
            <a:pPr marL="342900" indent="-342900">
              <a:lnSpc>
                <a:spcPct val="80000"/>
              </a:lnSpc>
              <a:spcBef>
                <a:spcPct val="20000"/>
              </a:spcBef>
              <a:buClr>
                <a:schemeClr val="hlink"/>
              </a:buClr>
              <a:buFont typeface="Wingdings" pitchFamily="2" charset="2"/>
              <a:buNone/>
              <a:defRPr/>
            </a:pPr>
            <a:endParaRPr lang="sl-SI" altLang="sl-SI" sz="2400" b="1" dirty="0">
              <a:latin typeface="Comic Sans MS" panose="030F0702030302020204" pitchFamily="66" charset="0"/>
            </a:endParaRPr>
          </a:p>
          <a:p>
            <a:pPr marL="342900" indent="-342900">
              <a:lnSpc>
                <a:spcPct val="80000"/>
              </a:lnSpc>
              <a:spcBef>
                <a:spcPct val="20000"/>
              </a:spcBef>
              <a:buClr>
                <a:schemeClr val="hlink"/>
              </a:buClr>
              <a:defRPr/>
            </a:pPr>
            <a:r>
              <a:rPr lang="sl-SI" altLang="sl-SI" sz="2400" b="1" dirty="0">
                <a:solidFill>
                  <a:srgbClr val="002060"/>
                </a:solidFill>
                <a:latin typeface="Comic Sans MS" panose="030F0702030302020204" pitchFamily="66" charset="0"/>
              </a:rPr>
              <a:t>Notranje hidrantno omrežje       Avtomatski sistem gašenja</a:t>
            </a:r>
          </a:p>
          <a:p>
            <a:pPr marL="342900" indent="-342900">
              <a:lnSpc>
                <a:spcPct val="80000"/>
              </a:lnSpc>
              <a:spcBef>
                <a:spcPct val="20000"/>
              </a:spcBef>
              <a:buClr>
                <a:schemeClr val="hlink"/>
              </a:buClr>
              <a:buFont typeface="Wingdings" pitchFamily="2" charset="2"/>
              <a:buNone/>
              <a:defRPr/>
            </a:pPr>
            <a:endParaRPr lang="sl-SI" altLang="sl-SI" sz="2400" b="1" dirty="0">
              <a:latin typeface="Comic Sans MS" panose="030F0702030302020204" pitchFamily="66" charset="0"/>
            </a:endParaRPr>
          </a:p>
        </p:txBody>
      </p:sp>
      <p:pic>
        <p:nvPicPr>
          <p:cNvPr id="38915" name="Picture 12" descr="Rezultat iskanja slik za uporaba gasiln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908050"/>
            <a:ext cx="209073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620713"/>
            <a:ext cx="122078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Rezultat iskanja slik za fire sprinkler ope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843" y="4888211"/>
            <a:ext cx="21796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Rezultat iskanja slik za fire sprinkler ope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6457" y="4807073"/>
            <a:ext cx="15986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 y="260648"/>
            <a:ext cx="4762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2" descr="http://www.gasilec.net/uploads/podobe/Matjaz/Preventiva/Tehnicna%20zascita/hidrant/Sl%208%20notranji%20hidrant%20G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0" y="4699670"/>
            <a:ext cx="21113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4" descr="http://www.bsm.backabanat.com/images/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7433" y="4699670"/>
            <a:ext cx="193833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464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txBox="1">
            <a:spLocks noChangeArrowheads="1"/>
          </p:cNvSpPr>
          <p:nvPr/>
        </p:nvSpPr>
        <p:spPr bwMode="auto">
          <a:xfrm>
            <a:off x="251520" y="90056"/>
            <a:ext cx="8712968" cy="64470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lnSpc>
                <a:spcPct val="80000"/>
              </a:lnSpc>
              <a:spcBef>
                <a:spcPct val="20000"/>
              </a:spcBef>
              <a:buClr>
                <a:schemeClr val="hlink"/>
              </a:buClr>
              <a:defRPr/>
            </a:pPr>
            <a:r>
              <a:rPr lang="sl-SI" altLang="sl-SI" sz="2400" b="1" dirty="0">
                <a:solidFill>
                  <a:schemeClr val="accent4">
                    <a:lumMod val="10000"/>
                  </a:schemeClr>
                </a:solidFill>
                <a:latin typeface="Comic Sans MS" panose="030F0702030302020204" pitchFamily="66" charset="0"/>
              </a:rPr>
              <a:t>Gasilni aparati na prah </a:t>
            </a:r>
            <a:r>
              <a:rPr lang="sl-SI" altLang="sl-SI" sz="2400" b="1" dirty="0">
                <a:solidFill>
                  <a:schemeClr val="accent2">
                    <a:lumMod val="50000"/>
                  </a:schemeClr>
                </a:solidFill>
                <a:latin typeface="Comic Sans MS" panose="030F0702030302020204" pitchFamily="66" charset="0"/>
              </a:rPr>
              <a:t>so univerzalni gasilni aparati. </a:t>
            </a:r>
          </a:p>
          <a:p>
            <a:pPr marL="342900" indent="-342900">
              <a:lnSpc>
                <a:spcPct val="80000"/>
              </a:lnSpc>
              <a:spcBef>
                <a:spcPct val="20000"/>
              </a:spcBef>
              <a:buClr>
                <a:schemeClr val="hlink"/>
              </a:buClr>
              <a:defRPr/>
            </a:pPr>
            <a:endParaRPr lang="sl-SI" altLang="sl-SI" sz="2400" b="1" dirty="0">
              <a:solidFill>
                <a:schemeClr val="accent2">
                  <a:lumMod val="50000"/>
                </a:schemeClr>
              </a:solidFill>
              <a:latin typeface="Comic Sans MS" panose="030F0702030302020204" pitchFamily="66" charset="0"/>
            </a:endParaRPr>
          </a:p>
          <a:p>
            <a:pPr marL="342900" indent="-342900" algn="just">
              <a:lnSpc>
                <a:spcPct val="80000"/>
              </a:lnSpc>
              <a:spcBef>
                <a:spcPct val="20000"/>
              </a:spcBef>
              <a:buClr>
                <a:schemeClr val="hlink"/>
              </a:buClr>
              <a:defRPr/>
            </a:pPr>
            <a:r>
              <a:rPr lang="sl-SI" altLang="sl-SI" sz="2400" b="1" dirty="0">
                <a:solidFill>
                  <a:schemeClr val="accent2">
                    <a:lumMod val="50000"/>
                  </a:schemeClr>
                </a:solidFill>
                <a:latin typeface="Comic Sans MS" panose="030F0702030302020204" pitchFamily="66" charset="0"/>
              </a:rPr>
              <a:t>Z njimi se lahko gasi vse vrste požarov (trdne snovi,</a:t>
            </a:r>
          </a:p>
          <a:p>
            <a:pPr marL="342900" indent="-342900" algn="just">
              <a:lnSpc>
                <a:spcPct val="80000"/>
              </a:lnSpc>
              <a:spcBef>
                <a:spcPct val="20000"/>
              </a:spcBef>
              <a:buClr>
                <a:schemeClr val="hlink"/>
              </a:buClr>
              <a:defRPr/>
            </a:pPr>
            <a:r>
              <a:rPr lang="sl-SI" altLang="sl-SI" sz="2400" b="1" dirty="0">
                <a:solidFill>
                  <a:schemeClr val="accent2">
                    <a:lumMod val="50000"/>
                  </a:schemeClr>
                </a:solidFill>
                <a:latin typeface="Comic Sans MS" panose="030F0702030302020204" pitchFamily="66" charset="0"/>
              </a:rPr>
              <a:t>vnetljive tekočine, vnetljivi plini in električne instalacije</a:t>
            </a:r>
          </a:p>
          <a:p>
            <a:pPr marL="342900" indent="-342900" algn="just">
              <a:lnSpc>
                <a:spcPct val="80000"/>
              </a:lnSpc>
              <a:spcBef>
                <a:spcPct val="20000"/>
              </a:spcBef>
              <a:buClr>
                <a:schemeClr val="hlink"/>
              </a:buClr>
              <a:defRPr/>
            </a:pPr>
            <a:r>
              <a:rPr lang="sl-SI" altLang="sl-SI" sz="2400" b="1" dirty="0">
                <a:solidFill>
                  <a:schemeClr val="accent2">
                    <a:lumMod val="50000"/>
                  </a:schemeClr>
                </a:solidFill>
                <a:latin typeface="Comic Sans MS" panose="030F0702030302020204" pitchFamily="66" charset="0"/>
              </a:rPr>
              <a:t>do 1000 V).</a:t>
            </a:r>
          </a:p>
          <a:p>
            <a:pPr marL="342900" indent="-342900">
              <a:lnSpc>
                <a:spcPct val="80000"/>
              </a:lnSpc>
              <a:spcBef>
                <a:spcPct val="20000"/>
              </a:spcBef>
              <a:buClr>
                <a:schemeClr val="hlink"/>
              </a:buClr>
              <a:defRPr/>
            </a:pPr>
            <a:endParaRPr lang="sl-SI" altLang="sl-SI" sz="2400" b="1" dirty="0">
              <a:solidFill>
                <a:schemeClr val="accent2">
                  <a:lumMod val="50000"/>
                </a:schemeClr>
              </a:solidFill>
              <a:latin typeface="Comic Sans MS" panose="030F0702030302020204" pitchFamily="66" charset="0"/>
            </a:endParaRPr>
          </a:p>
          <a:p>
            <a:pPr marL="342900" indent="-342900" algn="r">
              <a:lnSpc>
                <a:spcPct val="80000"/>
              </a:lnSpc>
              <a:spcBef>
                <a:spcPct val="20000"/>
              </a:spcBef>
              <a:buClr>
                <a:schemeClr val="hlink"/>
              </a:buClr>
              <a:defRPr/>
            </a:pPr>
            <a:endParaRPr lang="sl-SI" altLang="sl-SI" sz="2400" b="1" dirty="0">
              <a:solidFill>
                <a:schemeClr val="accent2">
                  <a:lumMod val="50000"/>
                </a:schemeClr>
              </a:solidFill>
              <a:latin typeface="Comic Sans MS" panose="030F0702030302020204" pitchFamily="66" charset="0"/>
            </a:endParaRPr>
          </a:p>
          <a:p>
            <a:pPr marL="342900" indent="-342900">
              <a:lnSpc>
                <a:spcPct val="80000"/>
              </a:lnSpc>
              <a:spcBef>
                <a:spcPct val="20000"/>
              </a:spcBef>
              <a:buClr>
                <a:schemeClr val="hlink"/>
              </a:buClr>
              <a:defRPr/>
            </a:pPr>
            <a:endParaRPr lang="sl-SI" altLang="sl-SI" sz="2400" b="1" dirty="0">
              <a:solidFill>
                <a:schemeClr val="accent2">
                  <a:lumMod val="50000"/>
                </a:schemeClr>
              </a:solidFill>
              <a:latin typeface="Comic Sans MS" panose="030F0702030302020204" pitchFamily="66" charset="0"/>
            </a:endParaRPr>
          </a:p>
          <a:p>
            <a:pPr marL="342900" indent="-342900">
              <a:lnSpc>
                <a:spcPct val="80000"/>
              </a:lnSpc>
              <a:spcBef>
                <a:spcPct val="20000"/>
              </a:spcBef>
              <a:buClr>
                <a:schemeClr val="hlink"/>
              </a:buClr>
              <a:defRPr/>
            </a:pPr>
            <a:r>
              <a:rPr lang="sl-SI" altLang="sl-SI" sz="2400" b="1" dirty="0">
                <a:solidFill>
                  <a:schemeClr val="accent2">
                    <a:lumMod val="50000"/>
                  </a:schemeClr>
                </a:solidFill>
                <a:latin typeface="Comic Sans MS" panose="030F0702030302020204" pitchFamily="66" charset="0"/>
              </a:rPr>
              <a:t>                   </a:t>
            </a:r>
          </a:p>
          <a:p>
            <a:pPr marL="342900" indent="-342900">
              <a:lnSpc>
                <a:spcPct val="80000"/>
              </a:lnSpc>
              <a:spcBef>
                <a:spcPct val="20000"/>
              </a:spcBef>
              <a:buClr>
                <a:schemeClr val="hlink"/>
              </a:buClr>
              <a:defRPr/>
            </a:pPr>
            <a:endParaRPr lang="sl-SI" altLang="sl-SI" sz="2400" b="1" dirty="0">
              <a:solidFill>
                <a:schemeClr val="accent2">
                  <a:lumMod val="50000"/>
                </a:schemeClr>
              </a:solidFill>
              <a:latin typeface="Comic Sans MS" panose="030F0702030302020204" pitchFamily="66" charset="0"/>
            </a:endParaRPr>
          </a:p>
          <a:p>
            <a:pPr marL="342900" indent="-342900">
              <a:lnSpc>
                <a:spcPct val="80000"/>
              </a:lnSpc>
              <a:spcBef>
                <a:spcPct val="20000"/>
              </a:spcBef>
              <a:buClr>
                <a:schemeClr val="hlink"/>
              </a:buClr>
              <a:defRPr/>
            </a:pPr>
            <a:endParaRPr lang="sl-SI" altLang="sl-SI" sz="2400" b="1" dirty="0">
              <a:solidFill>
                <a:schemeClr val="accent2">
                  <a:lumMod val="50000"/>
                </a:schemeClr>
              </a:solidFill>
              <a:latin typeface="Comic Sans MS" panose="030F0702030302020204" pitchFamily="66" charset="0"/>
            </a:endParaRPr>
          </a:p>
          <a:p>
            <a:pPr marL="342900" indent="-342900">
              <a:lnSpc>
                <a:spcPct val="80000"/>
              </a:lnSpc>
              <a:spcBef>
                <a:spcPct val="20000"/>
              </a:spcBef>
              <a:buClr>
                <a:schemeClr val="hlink"/>
              </a:buClr>
              <a:defRPr/>
            </a:pPr>
            <a:endParaRPr lang="sl-SI" altLang="sl-SI" sz="2400" b="1" dirty="0">
              <a:solidFill>
                <a:schemeClr val="accent2">
                  <a:lumMod val="50000"/>
                </a:schemeClr>
              </a:solidFill>
              <a:latin typeface="Comic Sans MS" panose="030F0702030302020204" pitchFamily="66" charset="0"/>
            </a:endParaRPr>
          </a:p>
          <a:p>
            <a:pPr marL="342900" indent="-342900">
              <a:lnSpc>
                <a:spcPct val="80000"/>
              </a:lnSpc>
              <a:spcBef>
                <a:spcPct val="20000"/>
              </a:spcBef>
              <a:buClr>
                <a:schemeClr val="hlink"/>
              </a:buClr>
              <a:defRPr/>
            </a:pPr>
            <a:endParaRPr lang="sl-SI" altLang="sl-SI" sz="2400" b="1" dirty="0">
              <a:solidFill>
                <a:schemeClr val="accent2">
                  <a:lumMod val="50000"/>
                </a:schemeClr>
              </a:solidFill>
              <a:latin typeface="Comic Sans MS" panose="030F0702030302020204" pitchFamily="66" charset="0"/>
            </a:endParaRPr>
          </a:p>
          <a:p>
            <a:pPr marL="342900" indent="-342900">
              <a:lnSpc>
                <a:spcPct val="80000"/>
              </a:lnSpc>
              <a:spcBef>
                <a:spcPct val="20000"/>
              </a:spcBef>
              <a:buClr>
                <a:schemeClr val="hlink"/>
              </a:buClr>
              <a:defRPr/>
            </a:pPr>
            <a:endParaRPr lang="sl-SI" altLang="sl-SI" sz="2400" b="1" dirty="0">
              <a:solidFill>
                <a:schemeClr val="accent2">
                  <a:lumMod val="50000"/>
                </a:schemeClr>
              </a:solidFill>
              <a:latin typeface="Comic Sans MS" panose="030F0702030302020204" pitchFamily="66" charset="0"/>
            </a:endParaRPr>
          </a:p>
          <a:p>
            <a:pPr marL="342900" indent="-342900">
              <a:lnSpc>
                <a:spcPct val="80000"/>
              </a:lnSpc>
              <a:spcBef>
                <a:spcPct val="20000"/>
              </a:spcBef>
              <a:buClr>
                <a:schemeClr val="hlink"/>
              </a:buClr>
              <a:defRPr/>
            </a:pPr>
            <a:endParaRPr lang="sl-SI" altLang="sl-SI" sz="2400" b="1" dirty="0">
              <a:solidFill>
                <a:schemeClr val="accent4">
                  <a:lumMod val="10000"/>
                </a:schemeClr>
              </a:solidFill>
              <a:latin typeface="Comic Sans MS" panose="030F0702030302020204" pitchFamily="66" charset="0"/>
            </a:endParaRPr>
          </a:p>
        </p:txBody>
      </p:sp>
      <p:pic>
        <p:nvPicPr>
          <p:cNvPr id="4096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238" y="4349850"/>
            <a:ext cx="561657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792100"/>
            <a:ext cx="1116012"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1" y="4504632"/>
            <a:ext cx="1881187"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pgd-smartno.si/uploads/2/5/0/7/25079533/13982490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272" y="1768992"/>
            <a:ext cx="4884772" cy="23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tp://www.gasilnik.si/16-123-large/gasilnik-p6-ab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9580" y="1844824"/>
            <a:ext cx="2232918" cy="223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758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107504" y="84035"/>
            <a:ext cx="8712646" cy="157305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a:lnSpc>
                <a:spcPct val="80000"/>
              </a:lnSpc>
              <a:spcBef>
                <a:spcPct val="20000"/>
              </a:spcBef>
              <a:buClr>
                <a:schemeClr val="hlink"/>
              </a:buClr>
              <a:defRPr/>
            </a:pPr>
            <a:r>
              <a:rPr lang="sl-SI" altLang="sl-SI" sz="2400" dirty="0">
                <a:solidFill>
                  <a:schemeClr val="accent4">
                    <a:lumMod val="10000"/>
                  </a:schemeClr>
                </a:solidFill>
                <a:latin typeface="Britannic Bold" pitchFamily="34" charset="0"/>
              </a:rPr>
              <a:t>   </a:t>
            </a:r>
            <a:r>
              <a:rPr lang="sl-SI" altLang="sl-SI" sz="2400" b="1" dirty="0">
                <a:solidFill>
                  <a:schemeClr val="accent4">
                    <a:lumMod val="10000"/>
                  </a:schemeClr>
                </a:solidFill>
                <a:latin typeface="Comic Sans MS" panose="030F0702030302020204" pitchFamily="66" charset="0"/>
              </a:rPr>
              <a:t>Gasilni aparati na ogljikov dioksid </a:t>
            </a:r>
            <a:r>
              <a:rPr lang="sl-SI" altLang="sl-SI" sz="2400" b="1" dirty="0">
                <a:solidFill>
                  <a:schemeClr val="accent2">
                    <a:lumMod val="50000"/>
                  </a:schemeClr>
                </a:solidFill>
                <a:latin typeface="Comic Sans MS" panose="030F0702030302020204" pitchFamily="66" charset="0"/>
              </a:rPr>
              <a:t>so namenjeni predvsem za gašenje v zaprtih prostorih in sicer v telefonskih centralah, razdelilnih omarah, laboratorijih, računalniških centrih, muzejih in živilski industriji</a:t>
            </a:r>
          </a:p>
        </p:txBody>
      </p:sp>
      <p:pic>
        <p:nvPicPr>
          <p:cNvPr id="41987" name="Picture 2" descr="http://www.pgd-smartno.si/uploads/2/5/0/7/25079533/13982490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120" y="1728986"/>
            <a:ext cx="441007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9" descr="http://gasilskaoprema.si/images/detailed/1/co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812" y="2565896"/>
            <a:ext cx="272891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382" y="3572470"/>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560" y="4651970"/>
            <a:ext cx="44021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jeZBesedilom 2">
            <a:extLst>
              <a:ext uri="{FF2B5EF4-FFF2-40B4-BE49-F238E27FC236}">
                <a16:creationId xmlns:a16="http://schemas.microsoft.com/office/drawing/2014/main" id="{8453556E-FA1E-48C1-1172-3E35B259B70B}"/>
              </a:ext>
            </a:extLst>
          </p:cNvPr>
          <p:cNvSpPr txBox="1"/>
          <p:nvPr/>
        </p:nvSpPr>
        <p:spPr>
          <a:xfrm>
            <a:off x="4860032" y="3682407"/>
            <a:ext cx="6454512" cy="615553"/>
          </a:xfrm>
          <a:prstGeom prst="rect">
            <a:avLst/>
          </a:prstGeom>
          <a:noFill/>
        </p:spPr>
        <p:txBody>
          <a:bodyPr wrap="square">
            <a:spAutoFit/>
          </a:bodyPr>
          <a:lstStyle/>
          <a:p>
            <a:r>
              <a:rPr kumimoji="0" lang="sl-SI" sz="2400" b="1" i="0" u="none" strike="noStrike" kern="1200" cap="none" spc="0" normalizeH="0" baseline="0" noProof="0" dirty="0">
                <a:ln>
                  <a:noFill/>
                </a:ln>
                <a:solidFill>
                  <a:prstClr val="black"/>
                </a:solidFill>
                <a:effectLst/>
                <a:uLnTx/>
                <a:uFillTx/>
                <a:latin typeface="Calibri"/>
                <a:ea typeface="+mn-ea"/>
                <a:cs typeface="+mn-cs"/>
              </a:rPr>
              <a:t>F</a:t>
            </a:r>
            <a:r>
              <a:rPr kumimoji="0" lang="sl-SI" sz="1600" b="0" i="0" u="none" strike="noStrike" kern="1200" cap="none" spc="0" normalizeH="0" baseline="0" noProof="0" dirty="0">
                <a:ln>
                  <a:noFill/>
                </a:ln>
                <a:solidFill>
                  <a:prstClr val="black"/>
                </a:solidFill>
                <a:effectLst/>
                <a:uLnTx/>
                <a:uFillTx/>
                <a:latin typeface="Calibri"/>
                <a:ea typeface="+mn-ea"/>
                <a:cs typeface="+mn-cs"/>
              </a:rPr>
              <a:t>    </a:t>
            </a:r>
            <a:r>
              <a:rPr kumimoji="0" lang="sl-SI" sz="1000" b="1" i="0" u="none" strike="noStrike" kern="1200" cap="none" spc="0" normalizeH="0" baseline="0" noProof="0" dirty="0">
                <a:ln>
                  <a:noFill/>
                </a:ln>
                <a:solidFill>
                  <a:prstClr val="black"/>
                </a:solidFill>
                <a:effectLst/>
                <a:uLnTx/>
                <a:uFillTx/>
                <a:latin typeface="Calibri"/>
                <a:ea typeface="+mn-ea"/>
                <a:cs typeface="+mn-cs"/>
              </a:rPr>
              <a:t>maščobe</a:t>
            </a:r>
            <a:r>
              <a:rPr kumimoji="0" lang="sl-SI" sz="1000" b="0" i="0" u="none" strike="noStrike" kern="1200" cap="none" spc="0" normalizeH="0" baseline="0" noProof="0" dirty="0">
                <a:ln>
                  <a:noFill/>
                </a:ln>
                <a:solidFill>
                  <a:prstClr val="black"/>
                </a:solidFill>
                <a:effectLst/>
                <a:uLnTx/>
                <a:uFillTx/>
                <a:latin typeface="Calibri"/>
                <a:ea typeface="+mn-ea"/>
                <a:cs typeface="+mn-cs"/>
              </a:rPr>
              <a:t>                          </a:t>
            </a:r>
            <a:r>
              <a:rPr kumimoji="0" lang="sl-SI" sz="1000" b="1" i="0" u="none" strike="noStrike" kern="1200" cap="none" spc="0" normalizeH="0" baseline="0" noProof="0" dirty="0">
                <a:ln>
                  <a:noFill/>
                </a:ln>
                <a:solidFill>
                  <a:prstClr val="black"/>
                </a:solidFill>
                <a:effectLst/>
                <a:uLnTx/>
                <a:uFillTx/>
                <a:latin typeface="Calibri"/>
                <a:ea typeface="+mn-ea"/>
                <a:cs typeface="+mn-cs"/>
              </a:rPr>
              <a:t>kuhinjska olja </a:t>
            </a:r>
          </a:p>
          <a:p>
            <a:r>
              <a:rPr lang="sl-SI" sz="1000" b="1" dirty="0">
                <a:solidFill>
                  <a:prstClr val="black"/>
                </a:solidFill>
                <a:latin typeface="Calibri"/>
              </a:rPr>
              <a:t>                                                         </a:t>
            </a:r>
            <a:r>
              <a:rPr kumimoji="0" lang="sl-SI" sz="1000" b="1" i="0" u="none" strike="noStrike" kern="1200" cap="none" spc="0" normalizeH="0" baseline="0" noProof="0" dirty="0">
                <a:ln>
                  <a:noFill/>
                </a:ln>
                <a:solidFill>
                  <a:prstClr val="black"/>
                </a:solidFill>
                <a:effectLst/>
                <a:uLnTx/>
                <a:uFillTx/>
                <a:latin typeface="Calibri"/>
                <a:ea typeface="+mn-ea"/>
                <a:cs typeface="+mn-cs"/>
              </a:rPr>
              <a:t>in maščobe</a:t>
            </a:r>
            <a:endParaRPr lang="sl-SI" sz="1000" dirty="0"/>
          </a:p>
        </p:txBody>
      </p:sp>
      <p:pic>
        <p:nvPicPr>
          <p:cNvPr id="5" name="Slika 4" descr="Slika, ki vsebuje besede plakat, logotip, pisava, simbol&#10;&#10;Vsebina, ustvarjena z UI, morda ni pravilna.">
            <a:extLst>
              <a:ext uri="{FF2B5EF4-FFF2-40B4-BE49-F238E27FC236}">
                <a16:creationId xmlns:a16="http://schemas.microsoft.com/office/drawing/2014/main" id="{D6D9A88F-4C4F-EA99-A3B0-851D6346B043}"/>
              </a:ext>
            </a:extLst>
          </p:cNvPr>
          <p:cNvPicPr>
            <a:picLocks noChangeAspect="1"/>
          </p:cNvPicPr>
          <p:nvPr/>
        </p:nvPicPr>
        <p:blipFill>
          <a:blip r:embed="rId7"/>
          <a:stretch>
            <a:fillRect/>
          </a:stretch>
        </p:blipFill>
        <p:spPr>
          <a:xfrm>
            <a:off x="4463827" y="3796099"/>
            <a:ext cx="375887" cy="483284"/>
          </a:xfrm>
          <a:prstGeom prst="rect">
            <a:avLst/>
          </a:prstGeom>
        </p:spPr>
      </p:pic>
      <p:pic>
        <p:nvPicPr>
          <p:cNvPr id="9" name="Slika 8">
            <a:extLst>
              <a:ext uri="{FF2B5EF4-FFF2-40B4-BE49-F238E27FC236}">
                <a16:creationId xmlns:a16="http://schemas.microsoft.com/office/drawing/2014/main" id="{261C6E60-74ED-C584-E81D-6F3A16FE84B6}"/>
              </a:ext>
            </a:extLst>
          </p:cNvPr>
          <p:cNvPicPr>
            <a:picLocks noChangeAspect="1"/>
          </p:cNvPicPr>
          <p:nvPr/>
        </p:nvPicPr>
        <p:blipFill>
          <a:blip r:embed="rId8"/>
          <a:stretch>
            <a:fillRect/>
          </a:stretch>
        </p:blipFill>
        <p:spPr>
          <a:xfrm>
            <a:off x="7740352" y="3819178"/>
            <a:ext cx="999690" cy="254158"/>
          </a:xfrm>
          <a:prstGeom prst="rect">
            <a:avLst/>
          </a:prstGeom>
        </p:spPr>
      </p:pic>
    </p:spTree>
    <p:extLst>
      <p:ext uri="{BB962C8B-B14F-4D97-AF65-F5344CB8AC3E}">
        <p14:creationId xmlns:p14="http://schemas.microsoft.com/office/powerpoint/2010/main" val="3057484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7"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446338" y="822325"/>
            <a:ext cx="6697662" cy="5916613"/>
          </a:xfrm>
          <a:ln/>
        </p:spPr>
      </p:pic>
      <p:sp>
        <p:nvSpPr>
          <p:cNvPr id="692228" name="Rectangle 4"/>
          <p:cNvSpPr>
            <a:spLocks noChangeArrowheads="1"/>
          </p:cNvSpPr>
          <p:nvPr/>
        </p:nvSpPr>
        <p:spPr bwMode="auto">
          <a:xfrm>
            <a:off x="1908175" y="5732463"/>
            <a:ext cx="51847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2773" tIns="228528" bIns="228528" anchor="ctr">
            <a:spAutoFit/>
          </a:bodyPr>
          <a:lstStyle/>
          <a:p>
            <a:pPr lvl="1" eaLnBrk="0" hangingPunct="0">
              <a:buFontTx/>
              <a:buAutoNum type="arabicPeriod"/>
            </a:pPr>
            <a:endParaRPr lang="sl-SI" altLang="zh-CN" b="1"/>
          </a:p>
          <a:p>
            <a:pPr eaLnBrk="0" hangingPunct="0"/>
            <a:endParaRPr lang="sl-SI" altLang="zh-CN"/>
          </a:p>
        </p:txBody>
      </p:sp>
      <p:sp>
        <p:nvSpPr>
          <p:cNvPr id="692229" name="Rectangle 5"/>
          <p:cNvSpPr>
            <a:spLocks noChangeArrowheads="1"/>
          </p:cNvSpPr>
          <p:nvPr/>
        </p:nvSpPr>
        <p:spPr bwMode="auto">
          <a:xfrm>
            <a:off x="971600" y="110196"/>
            <a:ext cx="6950942" cy="523220"/>
          </a:xfrm>
          <a:prstGeom prst="rect">
            <a:avLst/>
          </a:prstGeom>
          <a:ln/>
        </p:spPr>
        <p:style>
          <a:lnRef idx="1">
            <a:schemeClr val="accent5"/>
          </a:lnRef>
          <a:fillRef idx="3">
            <a:schemeClr val="accent5"/>
          </a:fillRef>
          <a:effectRef idx="2">
            <a:schemeClr val="accent5"/>
          </a:effectRef>
          <a:fontRef idx="minor">
            <a:schemeClr val="lt1"/>
          </a:fontRef>
        </p:style>
        <p:txBody>
          <a:bodyPr wrap="none">
            <a:spAutoFit/>
          </a:bodyPr>
          <a:lstStyle/>
          <a:p>
            <a:r>
              <a:rPr lang="sl-SI" altLang="zh-CN" sz="2800" b="1" dirty="0">
                <a:solidFill>
                  <a:schemeClr val="bg1"/>
                </a:solidFill>
                <a:latin typeface="Comic Sans MS" panose="030F0702030302020204" pitchFamily="66" charset="0"/>
              </a:rPr>
              <a:t>OSNOVNA NAVODILA PRI GAŠENJU</a:t>
            </a:r>
            <a:endParaRPr lang="sl-SI" altLang="sl-SI" sz="28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1467758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8422" y="116632"/>
            <a:ext cx="8856984" cy="66418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ctr">
              <a:lnSpc>
                <a:spcPct val="80000"/>
              </a:lnSpc>
              <a:spcBef>
                <a:spcPct val="20000"/>
              </a:spcBef>
              <a:buClr>
                <a:schemeClr val="hlink"/>
              </a:buClr>
              <a:defRPr/>
            </a:pPr>
            <a:r>
              <a:rPr lang="sl-SI" altLang="sl-SI" sz="2800" b="1" dirty="0">
                <a:solidFill>
                  <a:schemeClr val="accent4">
                    <a:lumMod val="10000"/>
                  </a:schemeClr>
                </a:solidFill>
                <a:latin typeface="Comic Sans MS" panose="030F0702030302020204" pitchFamily="66" charset="0"/>
              </a:rPr>
              <a:t>Notranje hidrantno omrežje </a:t>
            </a:r>
            <a:r>
              <a:rPr lang="sl-SI" altLang="sl-SI" sz="2800" b="1" dirty="0">
                <a:solidFill>
                  <a:schemeClr val="accent2">
                    <a:lumMod val="50000"/>
                  </a:schemeClr>
                </a:solidFill>
                <a:latin typeface="Comic Sans MS" panose="030F0702030302020204" pitchFamily="66" charset="0"/>
              </a:rPr>
              <a:t>je namenjeno predvsem za gašenje trdnih snovi (EURO hidranti so namenjeni za gašenje s strani uporabnikov objekta). </a:t>
            </a:r>
          </a:p>
          <a:p>
            <a:pPr marL="342900" indent="-342900">
              <a:lnSpc>
                <a:spcPct val="80000"/>
              </a:lnSpc>
              <a:spcBef>
                <a:spcPct val="20000"/>
              </a:spcBef>
              <a:buClr>
                <a:srgbClr val="0000FF"/>
              </a:buClr>
              <a:defRPr/>
            </a:pPr>
            <a:endParaRPr lang="sl-SI" altLang="sl-SI" sz="2800" b="1" dirty="0">
              <a:solidFill>
                <a:srgbClr val="800000"/>
              </a:solidFill>
              <a:latin typeface="Comic Sans MS" panose="030F0702030302020204" pitchFamily="66" charset="0"/>
            </a:endParaRPr>
          </a:p>
          <a:p>
            <a:pPr marL="342900" indent="-342900">
              <a:lnSpc>
                <a:spcPct val="80000"/>
              </a:lnSpc>
              <a:spcBef>
                <a:spcPct val="20000"/>
              </a:spcBef>
              <a:buClr>
                <a:srgbClr val="0000FF"/>
              </a:buClr>
              <a:defRPr/>
            </a:pPr>
            <a:r>
              <a:rPr lang="sl-SI" altLang="sl-SI" sz="2400" b="1" dirty="0">
                <a:solidFill>
                  <a:srgbClr val="800000"/>
                </a:solidFill>
                <a:latin typeface="Comic Sans MS" panose="030F0702030302020204" pitchFamily="66" charset="0"/>
              </a:rPr>
              <a:t>Uporaba EURO hidranta</a:t>
            </a:r>
          </a:p>
          <a:p>
            <a:pPr marL="342900" indent="-342900">
              <a:lnSpc>
                <a:spcPct val="80000"/>
              </a:lnSpc>
              <a:spcBef>
                <a:spcPct val="20000"/>
              </a:spcBef>
              <a:buClr>
                <a:srgbClr val="0000FF"/>
              </a:buClr>
              <a:defRPr/>
            </a:pPr>
            <a:endParaRPr lang="sl-SI" altLang="sl-SI" sz="2400" b="1" dirty="0">
              <a:solidFill>
                <a:srgbClr val="800000"/>
              </a:solidFill>
              <a:latin typeface="Comic Sans MS" panose="030F0702030302020204" pitchFamily="66" charset="0"/>
            </a:endParaRPr>
          </a:p>
          <a:p>
            <a:pPr marL="457200" lvl="0" indent="-457200">
              <a:lnSpc>
                <a:spcPct val="80000"/>
              </a:lnSpc>
              <a:spcBef>
                <a:spcPct val="20000"/>
              </a:spcBef>
              <a:buClr>
                <a:srgbClr val="0000FF"/>
              </a:buClr>
              <a:buFont typeface="Wingdings" panose="05000000000000000000" pitchFamily="2" charset="2"/>
              <a:buChar char="§"/>
              <a:defRPr/>
            </a:pPr>
            <a:r>
              <a:rPr lang="sl-SI" altLang="sl-SI" sz="2400" b="1" dirty="0">
                <a:latin typeface="Comic Sans MS" panose="030F0702030302020204" pitchFamily="66" charset="0"/>
              </a:rPr>
              <a:t>izklopimo elektriko,</a:t>
            </a:r>
          </a:p>
          <a:p>
            <a:pPr marL="457200" lvl="0" indent="-457200">
              <a:lnSpc>
                <a:spcPct val="80000"/>
              </a:lnSpc>
              <a:spcBef>
                <a:spcPct val="20000"/>
              </a:spcBef>
              <a:buClr>
                <a:srgbClr val="0000FF"/>
              </a:buClr>
              <a:buFont typeface="Wingdings" panose="05000000000000000000" pitchFamily="2" charset="2"/>
              <a:buChar char="§"/>
              <a:defRPr/>
            </a:pPr>
            <a:r>
              <a:rPr lang="sl-SI" altLang="sl-SI" sz="2400" b="1" dirty="0">
                <a:latin typeface="Comic Sans MS" panose="030F0702030302020204" pitchFamily="66" charset="0"/>
              </a:rPr>
              <a:t>odpremo ventil,</a:t>
            </a:r>
          </a:p>
          <a:p>
            <a:pPr marL="457200" lvl="0" indent="-457200">
              <a:lnSpc>
                <a:spcPct val="80000"/>
              </a:lnSpc>
              <a:spcBef>
                <a:spcPct val="20000"/>
              </a:spcBef>
              <a:buClr>
                <a:srgbClr val="0000FF"/>
              </a:buClr>
              <a:buFont typeface="Wingdings" panose="05000000000000000000" pitchFamily="2" charset="2"/>
              <a:buChar char="§"/>
              <a:defRPr/>
            </a:pPr>
            <a:r>
              <a:rPr lang="sl-SI" altLang="sl-SI" sz="2400" b="1" dirty="0">
                <a:latin typeface="Comic Sans MS" panose="030F0702030302020204" pitchFamily="66" charset="0"/>
              </a:rPr>
              <a:t>razvijemo cev</a:t>
            </a:r>
          </a:p>
          <a:p>
            <a:pPr marL="457200" lvl="0" indent="-457200">
              <a:lnSpc>
                <a:spcPct val="80000"/>
              </a:lnSpc>
              <a:spcBef>
                <a:spcPct val="20000"/>
              </a:spcBef>
              <a:buClr>
                <a:srgbClr val="0000FF"/>
              </a:buClr>
              <a:buFont typeface="Wingdings" panose="05000000000000000000" pitchFamily="2" charset="2"/>
              <a:buChar char="§"/>
              <a:defRPr/>
            </a:pPr>
            <a:r>
              <a:rPr lang="sl-SI" altLang="sl-SI" sz="2400" b="1" dirty="0">
                <a:latin typeface="Comic Sans MS" panose="030F0702030302020204" pitchFamily="66" charset="0"/>
              </a:rPr>
              <a:t>gasimo</a:t>
            </a:r>
          </a:p>
          <a:p>
            <a:pPr marL="342900" lvl="0" indent="-342900">
              <a:lnSpc>
                <a:spcPct val="80000"/>
              </a:lnSpc>
              <a:spcBef>
                <a:spcPct val="20000"/>
              </a:spcBef>
              <a:buClr>
                <a:srgbClr val="0000FF"/>
              </a:buClr>
              <a:defRPr/>
            </a:pPr>
            <a:endParaRPr lang="sl-SI" altLang="sl-SI" sz="1600" b="1" dirty="0">
              <a:solidFill>
                <a:srgbClr val="800000"/>
              </a:solidFill>
              <a:latin typeface="Comic Sans MS" panose="030F0702030302020204" pitchFamily="66" charset="0"/>
            </a:endParaRPr>
          </a:p>
          <a:p>
            <a:pPr marL="342900" lvl="0" indent="-342900">
              <a:lnSpc>
                <a:spcPct val="80000"/>
              </a:lnSpc>
              <a:spcBef>
                <a:spcPct val="20000"/>
              </a:spcBef>
              <a:buClr>
                <a:srgbClr val="0000FF"/>
              </a:buClr>
              <a:defRPr/>
            </a:pPr>
            <a:r>
              <a:rPr lang="sl-SI" altLang="sl-SI" sz="2800" b="1" dirty="0">
                <a:solidFill>
                  <a:srgbClr val="800000"/>
                </a:solidFill>
                <a:latin typeface="Comic Sans MS" panose="030F0702030302020204" pitchFamily="66" charset="0"/>
              </a:rPr>
              <a:t>Nevarnosti </a:t>
            </a:r>
            <a:r>
              <a:rPr lang="sl-SI" altLang="sl-SI" sz="2400" b="1" dirty="0">
                <a:solidFill>
                  <a:srgbClr val="800000"/>
                </a:solidFill>
                <a:latin typeface="Comic Sans MS" panose="030F0702030302020204" pitchFamily="66" charset="0"/>
              </a:rPr>
              <a:t>pri uporabi </a:t>
            </a:r>
          </a:p>
          <a:p>
            <a:pPr marL="342900" lvl="0" indent="-342900">
              <a:lnSpc>
                <a:spcPct val="80000"/>
              </a:lnSpc>
              <a:spcBef>
                <a:spcPct val="20000"/>
              </a:spcBef>
              <a:buClr>
                <a:srgbClr val="0000FF"/>
              </a:buClr>
              <a:defRPr/>
            </a:pPr>
            <a:endParaRPr lang="sl-SI" altLang="sl-SI" sz="2400" b="1" dirty="0">
              <a:solidFill>
                <a:srgbClr val="800000"/>
              </a:solidFill>
              <a:latin typeface="Comic Sans MS" panose="030F0702030302020204" pitchFamily="66" charset="0"/>
            </a:endParaRPr>
          </a:p>
          <a:p>
            <a:pPr marL="342900" lvl="0" indent="-342900">
              <a:buFont typeface="Wingdings" panose="05000000000000000000" pitchFamily="2" charset="2"/>
              <a:buChar char="§"/>
            </a:pPr>
            <a:r>
              <a:rPr lang="sl-SI" altLang="sl-SI" sz="2400" b="1" dirty="0">
                <a:solidFill>
                  <a:prstClr val="black"/>
                </a:solidFill>
                <a:latin typeface="Comic Sans MS" panose="030F0702030302020204" pitchFamily="66" charset="0"/>
              </a:rPr>
              <a:t> pod el. napetostjo </a:t>
            </a:r>
          </a:p>
          <a:p>
            <a:pPr marL="342900" lvl="0" indent="-342900">
              <a:buFont typeface="Wingdings" panose="05000000000000000000" pitchFamily="2" charset="2"/>
              <a:buChar char="§"/>
            </a:pPr>
            <a:r>
              <a:rPr lang="sl-SI" altLang="sl-SI" sz="2400" b="1" dirty="0">
                <a:solidFill>
                  <a:prstClr val="black"/>
                </a:solidFill>
                <a:latin typeface="Comic Sans MS" panose="030F0702030302020204" pitchFamily="66" charset="0"/>
              </a:rPr>
              <a:t> ne gasimo olja</a:t>
            </a:r>
          </a:p>
          <a:p>
            <a:pPr marL="342900" lvl="0" indent="-342900">
              <a:buFont typeface="Wingdings" panose="05000000000000000000" pitchFamily="2" charset="2"/>
              <a:buChar char="§"/>
            </a:pPr>
            <a:r>
              <a:rPr lang="sl-SI" altLang="sl-SI" sz="2400" b="1" dirty="0">
                <a:solidFill>
                  <a:prstClr val="black"/>
                </a:solidFill>
                <a:latin typeface="Comic Sans MS" panose="030F0702030302020204" pitchFamily="66" charset="0"/>
              </a:rPr>
              <a:t> vnetljivih tekočin</a:t>
            </a:r>
          </a:p>
          <a:p>
            <a:pPr marL="342900" lvl="0" indent="-342900">
              <a:buFont typeface="Wingdings" panose="05000000000000000000" pitchFamily="2" charset="2"/>
              <a:buChar char="§"/>
            </a:pPr>
            <a:r>
              <a:rPr lang="sl-SI" altLang="sl-SI" sz="2400" b="1" dirty="0">
                <a:solidFill>
                  <a:prstClr val="black"/>
                </a:solidFill>
                <a:latin typeface="Comic Sans MS" panose="030F0702030302020204" pitchFamily="66" charset="0"/>
              </a:rPr>
              <a:t> snovi ki lahko nevarno reagirajo z vodo</a:t>
            </a:r>
            <a:endParaRPr lang="sl-SI" altLang="sl-SI" sz="2400" b="1" dirty="0">
              <a:solidFill>
                <a:srgbClr val="800000"/>
              </a:solidFill>
              <a:latin typeface="Comic Sans MS" panose="030F0702030302020204" pitchFamily="66"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484784"/>
            <a:ext cx="1869182" cy="513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463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body" idx="4294967295"/>
          </p:nvPr>
        </p:nvSpPr>
        <p:spPr>
          <a:xfrm>
            <a:off x="323850" y="188913"/>
            <a:ext cx="8820150" cy="6480175"/>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lgn="just">
              <a:buNone/>
            </a:pPr>
            <a:r>
              <a:rPr lang="sl-SI" sz="3000" b="1" dirty="0">
                <a:latin typeface="Comic Sans MS" panose="030F0702030302020204" pitchFamily="66" charset="0"/>
              </a:rPr>
              <a:t>Namen filma je poučiti zaposlene in druge o varnostnih znakih na delu, poudariti pomen upoštevanja znakov, opredeliti pomen znakov prek njihove oblike in barve ter učiti o znakih. </a:t>
            </a:r>
          </a:p>
          <a:p>
            <a:pPr marL="0" indent="0" algn="just">
              <a:buNone/>
            </a:pPr>
            <a:endParaRPr lang="sl-SI" sz="3000" b="1" dirty="0">
              <a:latin typeface="Comic Sans MS" panose="030F0702030302020204" pitchFamily="66" charset="0"/>
            </a:endParaRPr>
          </a:p>
          <a:p>
            <a:pPr marL="0" indent="0" algn="just">
              <a:buNone/>
            </a:pPr>
            <a:r>
              <a:rPr lang="sl-SI" sz="3000" b="1" dirty="0">
                <a:latin typeface="Comic Sans MS" panose="030F0702030302020204" pitchFamily="66" charset="0"/>
              </a:rPr>
              <a:t>Vsak prizor se nanaša na delovno situacijo, v kateri se Napo sreča z znaki, ki oživijo, da bi ga poučili o svojem pomenu in pomenu varnosti. </a:t>
            </a:r>
          </a:p>
          <a:p>
            <a:pPr marL="0" indent="0" algn="just">
              <a:buNone/>
            </a:pPr>
            <a:endParaRPr lang="sl-SI" sz="3000" b="1" dirty="0">
              <a:latin typeface="Comic Sans MS" panose="030F0702030302020204" pitchFamily="66" charset="0"/>
            </a:endParaRPr>
          </a:p>
          <a:p>
            <a:pPr marL="0" indent="0" algn="just">
              <a:buNone/>
            </a:pPr>
            <a:r>
              <a:rPr lang="sl-SI" sz="3000" b="1" dirty="0">
                <a:latin typeface="Comic Sans MS" panose="030F0702030302020204" pitchFamily="66" charset="0"/>
              </a:rPr>
              <a:t>Prizori prikazujejo posledice neupoštevanja znakov ter tehnične in organizacijske ovire za učinkovito delovanje</a:t>
            </a:r>
          </a:p>
          <a:p>
            <a:endParaRPr lang="sl-SI" b="1" dirty="0">
              <a:latin typeface="Comic Sans MS" panose="030F0702030302020204" pitchFamily="66" charset="0"/>
            </a:endParaRPr>
          </a:p>
          <a:p>
            <a:pPr marL="0" indent="0" algn="ctr">
              <a:buNone/>
            </a:pPr>
            <a:r>
              <a:rPr lang="sl-SI" b="1" dirty="0">
                <a:latin typeface="Comic Sans MS" panose="030F0702030302020204" pitchFamily="66" charset="0"/>
                <a:hlinkClick r:id="rId3"/>
              </a:rPr>
              <a:t>Opozorilni znaki za nevarnost požara, protipožarno opremo,alarmni sistem in prvo pomoč.</a:t>
            </a:r>
            <a:endParaRPr lang="sl-SI" b="1" dirty="0">
              <a:latin typeface="Comic Sans MS" panose="030F0702030302020204" pitchFamily="66" charset="0"/>
            </a:endParaRPr>
          </a:p>
          <a:p>
            <a:pPr marL="914400" lvl="2" indent="0">
              <a:buNone/>
            </a:pPr>
            <a:endParaRPr lang="sl-SI" altLang="sl-SI" sz="2800" dirty="0">
              <a:solidFill>
                <a:srgbClr val="008000"/>
              </a:solidFill>
              <a:latin typeface="Comic Sans MS" panose="030F0702030302020204" pitchFamily="66" charset="0"/>
            </a:endParaRPr>
          </a:p>
        </p:txBody>
      </p:sp>
    </p:spTree>
    <p:extLst>
      <p:ext uri="{BB962C8B-B14F-4D97-AF65-F5344CB8AC3E}">
        <p14:creationId xmlns:p14="http://schemas.microsoft.com/office/powerpoint/2010/main" val="4156563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113" y="116632"/>
            <a:ext cx="8900044" cy="649408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sl-SI" sz="2800" b="1" dirty="0">
                <a:latin typeface="Comic Sans MS" panose="030F0702030302020204" pitchFamily="66" charset="0"/>
                <a:hlinkClick r:id="rId3"/>
              </a:rPr>
              <a:t>Znaki za reševanje in reševalno pot</a:t>
            </a:r>
            <a:endParaRPr lang="sl-SI" sz="2800" b="1" dirty="0">
              <a:latin typeface="Comic Sans MS" panose="030F0702030302020204" pitchFamily="66" charset="0"/>
            </a:endParaRPr>
          </a:p>
          <a:p>
            <a:pPr algn="just"/>
            <a:endParaRPr lang="sl-SI" sz="2000" b="1" dirty="0">
              <a:latin typeface="Comic Sans MS" panose="030F0702030302020204" pitchFamily="66" charset="0"/>
            </a:endParaRPr>
          </a:p>
          <a:p>
            <a:pPr algn="just"/>
            <a:r>
              <a:rPr lang="sl-SI" sz="2400" b="1" dirty="0">
                <a:latin typeface="Comic Sans MS" panose="030F0702030302020204" pitchFamily="66" charset="0"/>
              </a:rPr>
              <a:t>Znake in simbole, ki opozarjajo na varnost in zdravje ter jih je mogoče najti na delovnih mestih. </a:t>
            </a:r>
          </a:p>
          <a:p>
            <a:pPr algn="just"/>
            <a:endParaRPr lang="sl-SI" sz="1400" b="1" dirty="0">
              <a:latin typeface="Comic Sans MS" panose="030F0702030302020204" pitchFamily="66" charset="0"/>
            </a:endParaRPr>
          </a:p>
          <a:p>
            <a:pPr algn="just"/>
            <a:r>
              <a:rPr lang="sl-SI" sz="2400" b="1" dirty="0">
                <a:latin typeface="Comic Sans MS" panose="030F0702030302020204" pitchFamily="66" charset="0"/>
              </a:rPr>
              <a:t>Prikazane so različne situacije na delovnem mestu, pri katerih so pomembni varnostni znaki. </a:t>
            </a:r>
          </a:p>
          <a:p>
            <a:pPr algn="just"/>
            <a:endParaRPr lang="sl-SI" sz="1400" b="1" dirty="0">
              <a:latin typeface="Comic Sans MS" panose="030F0702030302020204" pitchFamily="66" charset="0"/>
            </a:endParaRPr>
          </a:p>
          <a:p>
            <a:pPr algn="just"/>
            <a:r>
              <a:rPr lang="sl-SI" sz="2400" b="1" dirty="0">
                <a:latin typeface="Comic Sans MS" panose="030F0702030302020204" pitchFamily="66" charset="0"/>
              </a:rPr>
              <a:t>Ta film je primeren za vse sektorje in vse ravni zaposlenih, še zlasti pa </a:t>
            </a:r>
            <a:r>
              <a:rPr lang="sl-SI" sz="2400" b="1">
                <a:latin typeface="Comic Sans MS" panose="030F0702030302020204" pitchFamily="66" charset="0"/>
              </a:rPr>
              <a:t>za mlade.</a:t>
            </a:r>
            <a:endParaRPr lang="sl-SI" sz="2400" dirty="0">
              <a:latin typeface="Comic Sans MS" panose="030F0702030302020204" pitchFamily="66" charset="0"/>
            </a:endParaRPr>
          </a:p>
          <a:p>
            <a:pPr algn="just"/>
            <a:endParaRPr lang="sl-SI" sz="1400" b="1" dirty="0">
              <a:latin typeface="Comic Sans MS" panose="030F0702030302020204" pitchFamily="66" charset="0"/>
            </a:endParaRPr>
          </a:p>
          <a:p>
            <a:pPr algn="just"/>
            <a:r>
              <a:rPr lang="sl-SI" sz="2400" b="1" dirty="0">
                <a:latin typeface="Comic Sans MS" panose="030F0702030302020204" pitchFamily="66" charset="0"/>
              </a:rPr>
              <a:t>Namen filma je poučiti občinstvo o varnostnih znakih na delu, poudariti pomen upoštevanja znakov, opredeliti pomen znakov prek njihove oblike in barve ter učiti o znakih. </a:t>
            </a:r>
          </a:p>
          <a:p>
            <a:pPr algn="just"/>
            <a:endParaRPr lang="sl-SI" sz="1400" b="1" dirty="0">
              <a:latin typeface="Comic Sans MS" panose="030F0702030302020204" pitchFamily="66" charset="0"/>
            </a:endParaRPr>
          </a:p>
          <a:p>
            <a:pPr algn="just"/>
            <a:r>
              <a:rPr lang="sl-SI" sz="2400" b="1" dirty="0">
                <a:latin typeface="Comic Sans MS" panose="030F0702030302020204" pitchFamily="66" charset="0"/>
              </a:rPr>
              <a:t>Prizori prikazujejo posledice neupoštevanja znakov ter tehnične in organizacijske ovire za učinkovito delovanje znakov.</a:t>
            </a:r>
            <a:endParaRPr lang="sl-SI" sz="2000" dirty="0">
              <a:latin typeface="Comic Sans MS" panose="030F0702030302020204" pitchFamily="66" charset="0"/>
            </a:endParaRPr>
          </a:p>
        </p:txBody>
      </p:sp>
    </p:spTree>
    <p:extLst>
      <p:ext uri="{BB962C8B-B14F-4D97-AF65-F5344CB8AC3E}">
        <p14:creationId xmlns:p14="http://schemas.microsoft.com/office/powerpoint/2010/main" val="411767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480720"/>
          </a:xfrm>
          <a:solidFill>
            <a:srgbClr val="FFFFCC"/>
          </a:solidFill>
        </p:spPr>
        <p:txBody>
          <a:bodyPr>
            <a:noAutofit/>
          </a:bodyPr>
          <a:lstStyle/>
          <a:p>
            <a:pPr marL="0" indent="0" algn="ctr">
              <a:buNone/>
            </a:pPr>
            <a:r>
              <a:rPr lang="sl-SI" altLang="zh-CN" sz="2800" b="1" dirty="0">
                <a:solidFill>
                  <a:srgbClr val="CC00FF"/>
                </a:solidFill>
                <a:latin typeface="Comic Sans MS" panose="030F0702030302020204" pitchFamily="66" charset="0"/>
              </a:rPr>
              <a:t>Osebna varovalna oprema k</a:t>
            </a:r>
            <a:r>
              <a:rPr lang="sl-SI" sz="2800" b="1" dirty="0">
                <a:solidFill>
                  <a:srgbClr val="CC00FF"/>
                </a:solidFill>
                <a:latin typeface="Comic Sans MS" panose="030F0702030302020204" pitchFamily="66" charset="0"/>
              </a:rPr>
              <a:t>ategorija II – srednje tveganje</a:t>
            </a:r>
          </a:p>
          <a:p>
            <a:pPr marL="0" indent="0" algn="just">
              <a:buNone/>
            </a:pPr>
            <a:endParaRPr lang="sl-SI" sz="2800" b="1" dirty="0">
              <a:solidFill>
                <a:srgbClr val="CC00FF"/>
              </a:solidFill>
              <a:latin typeface="Comic Sans MS" panose="030F0702030302020204" pitchFamily="66" charset="0"/>
            </a:endParaRPr>
          </a:p>
          <a:p>
            <a:pPr marL="0" indent="0" algn="just">
              <a:buNone/>
            </a:pPr>
            <a:r>
              <a:rPr sz="2400" b="1" dirty="0" err="1">
                <a:solidFill>
                  <a:srgbClr val="00A844"/>
                </a:solidFill>
                <a:latin typeface="Comic Sans MS" panose="030F0702030302020204" pitchFamily="66" charset="0"/>
              </a:rPr>
              <a:t>Varuje</a:t>
            </a:r>
            <a:r>
              <a:rPr sz="2400" b="1" dirty="0">
                <a:solidFill>
                  <a:srgbClr val="00A844"/>
                </a:solidFill>
                <a:latin typeface="Comic Sans MS" panose="030F0702030302020204" pitchFamily="66" charset="0"/>
              </a:rPr>
              <a:t> pred </a:t>
            </a:r>
            <a:r>
              <a:rPr sz="2400" b="1" dirty="0" err="1">
                <a:solidFill>
                  <a:srgbClr val="00A844"/>
                </a:solidFill>
                <a:latin typeface="Comic Sans MS" panose="030F0702030302020204" pitchFamily="66" charset="0"/>
              </a:rPr>
              <a:t>zmernimi</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nevarnostmi</a:t>
            </a:r>
            <a:r>
              <a:rPr sz="2400" b="1" dirty="0">
                <a:solidFill>
                  <a:srgbClr val="00A844"/>
                </a:solidFill>
                <a:latin typeface="Comic Sans MS" panose="030F0702030302020204" pitchFamily="66" charset="0"/>
              </a:rPr>
              <a:t>, ki </a:t>
            </a:r>
            <a:r>
              <a:rPr sz="2400" b="1" dirty="0" err="1">
                <a:solidFill>
                  <a:srgbClr val="00A844"/>
                </a:solidFill>
                <a:latin typeface="Comic Sans MS" panose="030F0702030302020204" pitchFamily="66" charset="0"/>
              </a:rPr>
              <a:t>lahko</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povzročijo</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poškodbe</a:t>
            </a:r>
            <a:r>
              <a:rPr sz="2400" b="1" dirty="0">
                <a:solidFill>
                  <a:srgbClr val="00A844"/>
                </a:solidFill>
                <a:latin typeface="Comic Sans MS" panose="030F0702030302020204" pitchFamily="66" charset="0"/>
              </a:rPr>
              <a:t>.</a:t>
            </a:r>
          </a:p>
          <a:p>
            <a:pPr marL="0" indent="0">
              <a:buNone/>
            </a:pPr>
            <a:endParaRPr sz="2400" b="1" dirty="0">
              <a:latin typeface="Comic Sans MS" panose="030F0702030302020204" pitchFamily="66" charset="0"/>
            </a:endParaRPr>
          </a:p>
          <a:p>
            <a:pPr marL="0" indent="0">
              <a:buNone/>
            </a:pPr>
            <a:r>
              <a:rPr sz="2400" b="1" dirty="0" err="1">
                <a:solidFill>
                  <a:srgbClr val="CC00FF"/>
                </a:solidFill>
                <a:latin typeface="Comic Sans MS" panose="030F0702030302020204" pitchFamily="66" charset="0"/>
              </a:rPr>
              <a:t>Primeri</a:t>
            </a:r>
            <a:r>
              <a:rPr sz="2400" b="1" dirty="0">
                <a:solidFill>
                  <a:srgbClr val="CC00FF"/>
                </a:solidFill>
                <a:latin typeface="Comic Sans MS" panose="030F0702030302020204" pitchFamily="66" charset="0"/>
              </a:rPr>
              <a:t>:</a:t>
            </a:r>
          </a:p>
          <a:p>
            <a:r>
              <a:rPr sz="2400" b="1" dirty="0" err="1">
                <a:solidFill>
                  <a:srgbClr val="0000FF"/>
                </a:solidFill>
                <a:latin typeface="Comic Sans MS" panose="030F0702030302020204" pitchFamily="66" charset="0"/>
              </a:rPr>
              <a:t>zaščitne</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čelade</a:t>
            </a:r>
            <a:r>
              <a:rPr sz="2400" b="1" dirty="0">
                <a:solidFill>
                  <a:srgbClr val="0000FF"/>
                </a:solidFill>
                <a:latin typeface="Comic Sans MS" panose="030F0702030302020204" pitchFamily="66" charset="0"/>
              </a:rPr>
              <a:t>,</a:t>
            </a:r>
          </a:p>
          <a:p>
            <a:r>
              <a:rPr sz="2400" b="1" dirty="0" err="1">
                <a:solidFill>
                  <a:srgbClr val="0000FF"/>
                </a:solidFill>
                <a:latin typeface="Comic Sans MS" panose="030F0702030302020204" pitchFamily="66" charset="0"/>
              </a:rPr>
              <a:t>zaščitna</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obutev</a:t>
            </a:r>
            <a:r>
              <a:rPr sz="2400" b="1" dirty="0">
                <a:solidFill>
                  <a:srgbClr val="0000FF"/>
                </a:solidFill>
                <a:latin typeface="Comic Sans MS" panose="030F0702030302020204" pitchFamily="66" charset="0"/>
              </a:rPr>
              <a:t> z </a:t>
            </a:r>
            <a:r>
              <a:rPr sz="2400" b="1" dirty="0" err="1">
                <a:solidFill>
                  <a:srgbClr val="0000FF"/>
                </a:solidFill>
                <a:latin typeface="Comic Sans MS" panose="030F0702030302020204" pitchFamily="66" charset="0"/>
              </a:rPr>
              <a:t>jekleno</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kapico</a:t>
            </a:r>
            <a:r>
              <a:rPr sz="2400" b="1" dirty="0">
                <a:solidFill>
                  <a:srgbClr val="0000FF"/>
                </a:solidFill>
                <a:latin typeface="Comic Sans MS" panose="030F0702030302020204" pitchFamily="66" charset="0"/>
              </a:rPr>
              <a:t>,</a:t>
            </a:r>
          </a:p>
          <a:p>
            <a:r>
              <a:rPr sz="2400" b="1" dirty="0" err="1">
                <a:solidFill>
                  <a:srgbClr val="0000FF"/>
                </a:solidFill>
                <a:latin typeface="Comic Sans MS" panose="030F0702030302020204" pitchFamily="66" charset="0"/>
              </a:rPr>
              <a:t>zaščitna</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očala</a:t>
            </a:r>
            <a:r>
              <a:rPr sz="2400" b="1" dirty="0">
                <a:solidFill>
                  <a:srgbClr val="0000FF"/>
                </a:solidFill>
                <a:latin typeface="Comic Sans MS" panose="030F0702030302020204" pitchFamily="66" charset="0"/>
              </a:rPr>
              <a:t>,</a:t>
            </a:r>
          </a:p>
          <a:p>
            <a:r>
              <a:rPr sz="2400" b="1" dirty="0" err="1">
                <a:solidFill>
                  <a:srgbClr val="0000FF"/>
                </a:solidFill>
                <a:latin typeface="Comic Sans MS" panose="030F0702030302020204" pitchFamily="66" charset="0"/>
              </a:rPr>
              <a:t>odsevna</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oblačila</a:t>
            </a:r>
            <a:r>
              <a:rPr sz="2400" b="1" dirty="0">
                <a:solidFill>
                  <a:srgbClr val="0000FF"/>
                </a:solidFill>
                <a:latin typeface="Comic Sans MS" panose="030F0702030302020204" pitchFamily="66" charset="0"/>
              </a:rPr>
              <a:t>.</a:t>
            </a:r>
          </a:p>
          <a:p>
            <a:endParaRPr sz="2400" b="1" dirty="0">
              <a:latin typeface="Comic Sans MS" panose="030F0702030302020204" pitchFamily="66" charset="0"/>
            </a:endParaRPr>
          </a:p>
          <a:p>
            <a:pPr marL="0" indent="0" algn="just">
              <a:buNone/>
            </a:pPr>
            <a:r>
              <a:rPr sz="2400" b="1" dirty="0">
                <a:solidFill>
                  <a:srgbClr val="00A844"/>
                </a:solidFill>
                <a:latin typeface="Comic Sans MS" panose="030F0702030302020204" pitchFamily="66" charset="0"/>
              </a:rPr>
              <a:t>OVO mora </a:t>
            </a:r>
            <a:r>
              <a:rPr sz="2400" b="1" dirty="0" err="1">
                <a:solidFill>
                  <a:srgbClr val="00A844"/>
                </a:solidFill>
                <a:latin typeface="Comic Sans MS" panose="030F0702030302020204" pitchFamily="66" charset="0"/>
              </a:rPr>
              <a:t>imeti</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oznako</a:t>
            </a:r>
            <a:r>
              <a:rPr sz="2400" b="1" dirty="0">
                <a:solidFill>
                  <a:srgbClr val="00A844"/>
                </a:solidFill>
                <a:latin typeface="Comic Sans MS" panose="030F0702030302020204" pitchFamily="66" charset="0"/>
              </a:rPr>
              <a:t> CE in </a:t>
            </a:r>
            <a:r>
              <a:rPr sz="2400" b="1" dirty="0" err="1">
                <a:solidFill>
                  <a:srgbClr val="00A844"/>
                </a:solidFill>
                <a:latin typeface="Comic Sans MS" panose="030F0702030302020204" pitchFamily="66" charset="0"/>
              </a:rPr>
              <a:t>biti</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certificirana</a:t>
            </a:r>
            <a:r>
              <a:rPr sz="2400" b="1" dirty="0">
                <a:solidFill>
                  <a:srgbClr val="00A844"/>
                </a:solidFill>
                <a:latin typeface="Comic Sans MS" panose="030F0702030302020204" pitchFamily="66" charset="0"/>
              </a:rPr>
              <a:t> s </a:t>
            </a:r>
            <a:r>
              <a:rPr sz="2400" b="1" dirty="0" err="1">
                <a:solidFill>
                  <a:srgbClr val="00A844"/>
                </a:solidFill>
                <a:latin typeface="Comic Sans MS" panose="030F0702030302020204" pitchFamily="66" charset="0"/>
              </a:rPr>
              <a:t>strani</a:t>
            </a:r>
            <a:r>
              <a:rPr sz="2400" b="1" dirty="0">
                <a:solidFill>
                  <a:srgbClr val="00A844"/>
                </a:solidFill>
                <a:latin typeface="Comic Sans MS" panose="030F0702030302020204" pitchFamily="66" charset="0"/>
              </a:rPr>
              <a:t> p</a:t>
            </a:r>
            <a:r>
              <a:rPr lang="sl-SI" sz="2400" b="1" dirty="0" err="1">
                <a:solidFill>
                  <a:srgbClr val="00A844"/>
                </a:solidFill>
                <a:latin typeface="Comic Sans MS" panose="030F0702030302020204" pitchFamily="66" charset="0"/>
              </a:rPr>
              <a:t>ooblaščene</a:t>
            </a:r>
            <a:r>
              <a:rPr sz="2400" b="1" dirty="0">
                <a:solidFill>
                  <a:srgbClr val="00A844"/>
                </a:solidFill>
                <a:latin typeface="Comic Sans MS" panose="030F0702030302020204" pitchFamily="66" charset="0"/>
              </a:rPr>
              <a:t> </a:t>
            </a:r>
            <a:r>
              <a:rPr sz="2400" b="1" dirty="0" err="1">
                <a:solidFill>
                  <a:srgbClr val="00A844"/>
                </a:solidFill>
                <a:latin typeface="Comic Sans MS" panose="030F0702030302020204" pitchFamily="66" charset="0"/>
              </a:rPr>
              <a:t>institucije</a:t>
            </a:r>
            <a:r>
              <a:rPr sz="2400" b="1" dirty="0">
                <a:solidFill>
                  <a:srgbClr val="00A844"/>
                </a:solidFill>
                <a:latin typeface="Comic Sans MS" panose="030F0702030302020204" pitchFamily="66"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28992" cy="655564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88900" lvl="2" algn="ctr"/>
            <a:r>
              <a:rPr lang="sl-SI" altLang="zh-CN" sz="2400" b="1" dirty="0">
                <a:solidFill>
                  <a:srgbClr val="0000FF"/>
                </a:solidFill>
                <a:latin typeface="Comic Sans MS" panose="030F0702030302020204" pitchFamily="66" charset="0"/>
              </a:rPr>
              <a:t>Osebna varovalna oprema kategorije III – visoko tveganje</a:t>
            </a:r>
          </a:p>
          <a:p>
            <a:pPr lvl="2"/>
            <a:endParaRPr lang="sl-SI" altLang="zh-CN" sz="1400" b="1" dirty="0">
              <a:latin typeface="Comic Sans MS" panose="030F0702030302020204" pitchFamily="66" charset="0"/>
            </a:endParaRPr>
          </a:p>
          <a:p>
            <a:pPr algn="just"/>
            <a:r>
              <a:rPr lang="sl-SI" sz="2400" b="1" dirty="0">
                <a:solidFill>
                  <a:srgbClr val="00A844"/>
                </a:solidFill>
                <a:latin typeface="Comic Sans MS" panose="030F0702030302020204" pitchFamily="66" charset="0"/>
              </a:rPr>
              <a:t>Varuje pred smrtnimi nevarnostmi ali resnimi zdravstvenimi tveganji.</a:t>
            </a:r>
          </a:p>
          <a:p>
            <a:pPr marL="609600" indent="-609600"/>
            <a:endParaRPr lang="sl-SI" altLang="zh-CN" sz="1400" b="1" dirty="0">
              <a:solidFill>
                <a:srgbClr val="008000"/>
              </a:solidFill>
              <a:latin typeface="Comic Sans MS" panose="030F0702030302020204" pitchFamily="66" charset="0"/>
            </a:endParaRPr>
          </a:p>
          <a:p>
            <a:pPr algn="just"/>
            <a:r>
              <a:rPr lang="sl-SI" altLang="zh-CN" sz="2400" b="1" dirty="0">
                <a:solidFill>
                  <a:srgbClr val="CC00FF"/>
                </a:solidFill>
                <a:latin typeface="Comic Sans MS" panose="030F0702030302020204" pitchFamily="66" charset="0"/>
              </a:rPr>
              <a:t>V to kategorija sodijo filtrirne dihalne naprave za varovanje: </a:t>
            </a:r>
          </a:p>
          <a:p>
            <a:pPr marL="268288" indent="-268288" algn="just">
              <a:buFont typeface="Arial" panose="020B0604020202020204" pitchFamily="34" charset="0"/>
              <a:buChar char="•"/>
            </a:pPr>
            <a:r>
              <a:rPr lang="sl-SI" altLang="zh-CN" sz="2200" b="1" dirty="0">
                <a:solidFill>
                  <a:srgbClr val="00A844"/>
                </a:solidFill>
                <a:latin typeface="Comic Sans MS" panose="030F0702030302020204" pitchFamily="66" charset="0"/>
              </a:rPr>
              <a:t>pred organskimi hlapi, anorganskimi in jedkimi plini, </a:t>
            </a:r>
            <a:r>
              <a:rPr lang="sl-SI" altLang="zh-CN" sz="2200" b="1" dirty="0" err="1">
                <a:solidFill>
                  <a:srgbClr val="00A844"/>
                </a:solidFill>
                <a:latin typeface="Comic Sans MS" panose="030F0702030302020204" pitchFamily="66" charset="0"/>
              </a:rPr>
              <a:t>amoniakom</a:t>
            </a:r>
            <a:r>
              <a:rPr lang="sl-SI" altLang="zh-CN" sz="2200" b="1" dirty="0">
                <a:solidFill>
                  <a:srgbClr val="00A844"/>
                </a:solidFill>
                <a:latin typeface="Comic Sans MS" panose="030F0702030302020204" pitchFamily="66" charset="0"/>
              </a:rPr>
              <a:t>, formaldehidom ipd. (v trdnem, plinastem in tekočem stanju); </a:t>
            </a:r>
          </a:p>
          <a:p>
            <a:pPr marL="268288" indent="-268288" algn="just">
              <a:buFont typeface="Arial" panose="020B0604020202020204" pitchFamily="34" charset="0"/>
              <a:buChar char="•"/>
            </a:pPr>
            <a:r>
              <a:rPr lang="sl-SI" altLang="zh-CN" sz="2200" b="1" dirty="0">
                <a:solidFill>
                  <a:srgbClr val="0000FF"/>
                </a:solidFill>
                <a:latin typeface="Comic Sans MS" panose="030F0702030302020204" pitchFamily="66" charset="0"/>
              </a:rPr>
              <a:t>pred dražilnimi, nevarnimi, strupenimi, biološkimi snovmi in radioaktivnimi materiali; </a:t>
            </a:r>
          </a:p>
          <a:p>
            <a:pPr marL="88900" indent="-88900" algn="just">
              <a:buFont typeface="Arial" panose="020B0604020202020204" pitchFamily="34" charset="0"/>
              <a:buChar char="•"/>
            </a:pPr>
            <a:r>
              <a:rPr lang="sl-SI" altLang="zh-CN" sz="2200" b="1" dirty="0">
                <a:latin typeface="Comic Sans MS" panose="030F0702030302020204" pitchFamily="66" charset="0"/>
              </a:rPr>
              <a:t> </a:t>
            </a:r>
            <a:r>
              <a:rPr lang="sl-SI" altLang="zh-CN" sz="2200" b="1" dirty="0">
                <a:solidFill>
                  <a:srgbClr val="CC00FF"/>
                </a:solidFill>
                <a:latin typeface="Comic Sans MS" panose="030F0702030302020204" pitchFamily="66" charset="0"/>
              </a:rPr>
              <a:t>dihalne varovalne naprave, ki omogočajo popolno izolacijo    pred ozračjem, vključno s tistimi, ki se uporabljajo pri</a:t>
            </a:r>
          </a:p>
          <a:p>
            <a:pPr algn="just"/>
            <a:r>
              <a:rPr lang="sl-SI" altLang="zh-CN" sz="2200" b="1" dirty="0">
                <a:solidFill>
                  <a:srgbClr val="CC00FF"/>
                </a:solidFill>
                <a:latin typeface="Comic Sans MS" panose="030F0702030302020204" pitchFamily="66" charset="0"/>
              </a:rPr>
              <a:t> potapljanju; </a:t>
            </a:r>
          </a:p>
          <a:p>
            <a:pPr algn="just">
              <a:buFont typeface="Arial" panose="020B0604020202020204" pitchFamily="34" charset="0"/>
              <a:buChar char="•"/>
            </a:pPr>
            <a:r>
              <a:rPr lang="sl-SI" sz="2400" b="1" dirty="0">
                <a:solidFill>
                  <a:srgbClr val="00A844"/>
                </a:solidFill>
                <a:latin typeface="Comic Sans MS" panose="030F0702030302020204" pitchFamily="66" charset="0"/>
              </a:rPr>
              <a:t>  proti-plamenske obleke;</a:t>
            </a:r>
          </a:p>
          <a:p>
            <a:pPr algn="just">
              <a:buFont typeface="Arial" panose="020B0604020202020204" pitchFamily="34" charset="0"/>
              <a:buChar char="•"/>
            </a:pPr>
            <a:r>
              <a:rPr lang="sl-SI" sz="2400" b="1" dirty="0">
                <a:solidFill>
                  <a:srgbClr val="0000FF"/>
                </a:solidFill>
                <a:latin typeface="Comic Sans MS" panose="030F0702030302020204" pitchFamily="66" charset="0"/>
              </a:rPr>
              <a:t>  zaščita pred padcem z višine (varnostni pasovi, vrvi).</a:t>
            </a:r>
          </a:p>
          <a:p>
            <a:pPr algn="just"/>
            <a:r>
              <a:rPr lang="pl-PL" sz="2400" b="1" dirty="0">
                <a:solidFill>
                  <a:srgbClr val="CC00FF"/>
                </a:solidFill>
                <a:latin typeface="Comic Sans MS" panose="030F0702030302020204" pitchFamily="66" charset="0"/>
              </a:rPr>
              <a:t>Za to kategorijo so obvezni redni pregledi in usposabljanja.</a:t>
            </a:r>
            <a:endParaRPr lang="sl-SI" sz="2200" b="1" dirty="0">
              <a:solidFill>
                <a:srgbClr val="CC00FF"/>
              </a:solidFill>
              <a:latin typeface="Comic Sans MS" panose="030F0702030302020204" pitchFamily="66" charset="0"/>
            </a:endParaRPr>
          </a:p>
        </p:txBody>
      </p:sp>
    </p:spTree>
    <p:extLst>
      <p:ext uri="{BB962C8B-B14F-4D97-AF65-F5344CB8AC3E}">
        <p14:creationId xmlns:p14="http://schemas.microsoft.com/office/powerpoint/2010/main" val="27406397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4320"/>
            <a:ext cx="8784976" cy="6669360"/>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a:buNone/>
            </a:pPr>
            <a:r>
              <a:rPr lang="sl-SI" sz="3600" b="1" dirty="0">
                <a:solidFill>
                  <a:srgbClr val="1E1E1E"/>
                </a:solidFill>
                <a:latin typeface="Comic Sans MS" panose="030F0702030302020204" pitchFamily="66" charset="0"/>
              </a:rPr>
              <a:t>Primeri osebne varovalne opreme</a:t>
            </a:r>
          </a:p>
          <a:p>
            <a:endParaRPr lang="sl-SI" sz="2800" b="1" dirty="0">
              <a:latin typeface="Comic Sans MS" panose="030F0702030302020204" pitchFamily="66" charset="0"/>
            </a:endParaRPr>
          </a:p>
          <a:p>
            <a:r>
              <a:rPr sz="2800" b="1" dirty="0" err="1">
                <a:solidFill>
                  <a:srgbClr val="CC00FF"/>
                </a:solidFill>
                <a:latin typeface="Comic Sans MS" panose="030F0702030302020204" pitchFamily="66" charset="0"/>
              </a:rPr>
              <a:t>Zaščitna</a:t>
            </a:r>
            <a:r>
              <a:rPr sz="2800" b="1" dirty="0">
                <a:solidFill>
                  <a:srgbClr val="CC00FF"/>
                </a:solidFill>
                <a:latin typeface="Comic Sans MS" panose="030F0702030302020204" pitchFamily="66" charset="0"/>
              </a:rPr>
              <a:t> </a:t>
            </a:r>
            <a:r>
              <a:rPr sz="2800" b="1" dirty="0" err="1">
                <a:solidFill>
                  <a:srgbClr val="CC00FF"/>
                </a:solidFill>
                <a:latin typeface="Comic Sans MS" panose="030F0702030302020204" pitchFamily="66" charset="0"/>
              </a:rPr>
              <a:t>čelada</a:t>
            </a:r>
            <a:r>
              <a:rPr sz="2800" b="1" dirty="0">
                <a:solidFill>
                  <a:srgbClr val="CC00FF"/>
                </a:solidFill>
                <a:latin typeface="Comic Sans MS" panose="030F0702030302020204" pitchFamily="66" charset="0"/>
              </a:rPr>
              <a:t> (EN 397)</a:t>
            </a:r>
            <a:r>
              <a:rPr lang="sl-SI" sz="2800" b="1" dirty="0">
                <a:solidFill>
                  <a:srgbClr val="CC00FF"/>
                </a:solidFill>
                <a:latin typeface="Comic Sans MS" panose="030F0702030302020204" pitchFamily="66" charset="0"/>
              </a:rPr>
              <a:t>,</a:t>
            </a:r>
          </a:p>
          <a:p>
            <a:pPr marL="0" indent="0">
              <a:buNone/>
            </a:pPr>
            <a:endParaRPr sz="2000" b="1" dirty="0">
              <a:latin typeface="Comic Sans MS" panose="030F0702030302020204" pitchFamily="66" charset="0"/>
            </a:endParaRPr>
          </a:p>
          <a:p>
            <a:r>
              <a:rPr sz="2800" b="1" dirty="0" err="1">
                <a:solidFill>
                  <a:srgbClr val="0000FF"/>
                </a:solidFill>
                <a:latin typeface="Comic Sans MS" panose="030F0702030302020204" pitchFamily="66" charset="0"/>
              </a:rPr>
              <a:t>Zaščitne</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rokavice</a:t>
            </a:r>
            <a:r>
              <a:rPr sz="2800" b="1" dirty="0">
                <a:solidFill>
                  <a:srgbClr val="0000FF"/>
                </a:solidFill>
                <a:latin typeface="Comic Sans MS" panose="030F0702030302020204" pitchFamily="66" charset="0"/>
              </a:rPr>
              <a:t> (EN 388)</a:t>
            </a:r>
            <a:r>
              <a:rPr lang="sl-SI" sz="2800" b="1" dirty="0">
                <a:solidFill>
                  <a:srgbClr val="0000FF"/>
                </a:solidFill>
                <a:latin typeface="Comic Sans MS" panose="030F0702030302020204" pitchFamily="66" charset="0"/>
              </a:rPr>
              <a:t>,</a:t>
            </a:r>
          </a:p>
          <a:p>
            <a:pPr marL="0" indent="0">
              <a:buNone/>
            </a:pPr>
            <a:endParaRPr sz="2000" b="1" dirty="0">
              <a:latin typeface="Comic Sans MS" panose="030F0702030302020204" pitchFamily="66" charset="0"/>
            </a:endParaRPr>
          </a:p>
          <a:p>
            <a:r>
              <a:rPr sz="2800" b="1" dirty="0" err="1">
                <a:solidFill>
                  <a:srgbClr val="00A844"/>
                </a:solidFill>
                <a:latin typeface="Comic Sans MS" panose="030F0702030302020204" pitchFamily="66" charset="0"/>
              </a:rPr>
              <a:t>Zaščitna</a:t>
            </a:r>
            <a:r>
              <a:rPr sz="2800" b="1" dirty="0">
                <a:solidFill>
                  <a:srgbClr val="00A844"/>
                </a:solidFill>
                <a:latin typeface="Comic Sans MS" panose="030F0702030302020204" pitchFamily="66" charset="0"/>
              </a:rPr>
              <a:t> </a:t>
            </a:r>
            <a:r>
              <a:rPr sz="2800" b="1" dirty="0" err="1">
                <a:solidFill>
                  <a:srgbClr val="00A844"/>
                </a:solidFill>
                <a:latin typeface="Comic Sans MS" panose="030F0702030302020204" pitchFamily="66" charset="0"/>
              </a:rPr>
              <a:t>očala</a:t>
            </a:r>
            <a:r>
              <a:rPr sz="2800" b="1" dirty="0">
                <a:solidFill>
                  <a:srgbClr val="00A844"/>
                </a:solidFill>
                <a:latin typeface="Comic Sans MS" panose="030F0702030302020204" pitchFamily="66" charset="0"/>
              </a:rPr>
              <a:t> (EN 166)</a:t>
            </a:r>
            <a:r>
              <a:rPr lang="sl-SI" sz="2800" b="1" dirty="0">
                <a:solidFill>
                  <a:srgbClr val="00A844"/>
                </a:solidFill>
                <a:latin typeface="Comic Sans MS" panose="030F0702030302020204" pitchFamily="66" charset="0"/>
              </a:rPr>
              <a:t>,</a:t>
            </a:r>
          </a:p>
          <a:p>
            <a:pPr marL="0" indent="0">
              <a:buNone/>
            </a:pPr>
            <a:endParaRPr sz="2000" b="1" dirty="0">
              <a:latin typeface="Comic Sans MS" panose="030F0702030302020204" pitchFamily="66" charset="0"/>
            </a:endParaRPr>
          </a:p>
          <a:p>
            <a:r>
              <a:rPr sz="2800" b="1" dirty="0" err="1">
                <a:solidFill>
                  <a:srgbClr val="CC00FF"/>
                </a:solidFill>
                <a:latin typeface="Comic Sans MS" panose="030F0702030302020204" pitchFamily="66" charset="0"/>
              </a:rPr>
              <a:t>Odsevna</a:t>
            </a:r>
            <a:r>
              <a:rPr sz="2800" b="1" dirty="0">
                <a:solidFill>
                  <a:srgbClr val="CC00FF"/>
                </a:solidFill>
                <a:latin typeface="Comic Sans MS" panose="030F0702030302020204" pitchFamily="66" charset="0"/>
              </a:rPr>
              <a:t> </a:t>
            </a:r>
            <a:r>
              <a:rPr sz="2800" b="1" dirty="0" err="1">
                <a:solidFill>
                  <a:srgbClr val="CC00FF"/>
                </a:solidFill>
                <a:latin typeface="Comic Sans MS" panose="030F0702030302020204" pitchFamily="66" charset="0"/>
              </a:rPr>
              <a:t>oblačila</a:t>
            </a:r>
            <a:r>
              <a:rPr sz="2800" b="1" dirty="0">
                <a:solidFill>
                  <a:srgbClr val="CC00FF"/>
                </a:solidFill>
                <a:latin typeface="Comic Sans MS" panose="030F0702030302020204" pitchFamily="66" charset="0"/>
              </a:rPr>
              <a:t> (EN 471)</a:t>
            </a:r>
            <a:r>
              <a:rPr lang="sl-SI" sz="2800" b="1" dirty="0">
                <a:solidFill>
                  <a:srgbClr val="CC00FF"/>
                </a:solidFill>
                <a:latin typeface="Comic Sans MS" panose="030F0702030302020204" pitchFamily="66" charset="0"/>
              </a:rPr>
              <a:t>,</a:t>
            </a:r>
          </a:p>
          <a:p>
            <a:pPr marL="0" indent="0">
              <a:buNone/>
            </a:pPr>
            <a:endParaRPr sz="2000" b="1" dirty="0">
              <a:latin typeface="Comic Sans MS" panose="030F0702030302020204" pitchFamily="66" charset="0"/>
            </a:endParaRPr>
          </a:p>
          <a:p>
            <a:r>
              <a:rPr sz="2800" b="1" dirty="0" err="1">
                <a:solidFill>
                  <a:srgbClr val="0000FF"/>
                </a:solidFill>
                <a:latin typeface="Comic Sans MS" panose="030F0702030302020204" pitchFamily="66" charset="0"/>
              </a:rPr>
              <a:t>Zaščitna</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obutev</a:t>
            </a:r>
            <a:r>
              <a:rPr sz="2800" b="1" dirty="0">
                <a:solidFill>
                  <a:srgbClr val="0000FF"/>
                </a:solidFill>
                <a:latin typeface="Comic Sans MS" panose="030F0702030302020204" pitchFamily="66" charset="0"/>
              </a:rPr>
              <a:t> (EN ISO 20345)</a:t>
            </a:r>
            <a:r>
              <a:rPr lang="sl-SI" sz="2800" b="1" dirty="0">
                <a:solidFill>
                  <a:srgbClr val="0000FF"/>
                </a:solidFill>
                <a:latin typeface="Comic Sans MS" panose="030F0702030302020204" pitchFamily="66" charset="0"/>
              </a:rPr>
              <a:t>,</a:t>
            </a:r>
          </a:p>
          <a:p>
            <a:pPr marL="0" indent="0">
              <a:buNone/>
            </a:pPr>
            <a:endParaRPr sz="2000" b="1" dirty="0">
              <a:latin typeface="Comic Sans MS" panose="030F0702030302020204" pitchFamily="66" charset="0"/>
            </a:endParaRPr>
          </a:p>
          <a:p>
            <a:r>
              <a:rPr sz="2800" b="1" dirty="0" err="1">
                <a:solidFill>
                  <a:srgbClr val="00A844"/>
                </a:solidFill>
                <a:latin typeface="Comic Sans MS" panose="030F0702030302020204" pitchFamily="66" charset="0"/>
              </a:rPr>
              <a:t>Varovalni</a:t>
            </a:r>
            <a:r>
              <a:rPr sz="2800" b="1" dirty="0">
                <a:solidFill>
                  <a:srgbClr val="00A844"/>
                </a:solidFill>
                <a:latin typeface="Comic Sans MS" panose="030F0702030302020204" pitchFamily="66" charset="0"/>
              </a:rPr>
              <a:t> pas (EN 361)</a:t>
            </a:r>
            <a:r>
              <a:rPr lang="sl-SI" sz="2800" b="1" dirty="0">
                <a:solidFill>
                  <a:srgbClr val="00A844"/>
                </a:solidFill>
                <a:latin typeface="Comic Sans MS" panose="030F0702030302020204" pitchFamily="66" charset="0"/>
              </a:rPr>
              <a:t>.</a:t>
            </a:r>
            <a:endParaRPr sz="2800" b="1" dirty="0">
              <a:solidFill>
                <a:srgbClr val="00A844"/>
              </a:solidFill>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10991</TotalTime>
  <Words>3990</Words>
  <Application>Microsoft Office PowerPoint</Application>
  <PresentationFormat>Diaprojekcija na zaslonu (4:3)</PresentationFormat>
  <Paragraphs>733</Paragraphs>
  <Slides>66</Slides>
  <Notes>62</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66</vt:i4>
      </vt:variant>
    </vt:vector>
  </HeadingPairs>
  <TitlesOfParts>
    <vt:vector size="73" baseType="lpstr">
      <vt:lpstr>Arial</vt:lpstr>
      <vt:lpstr>Book Antiqua</vt:lpstr>
      <vt:lpstr>Britannic Bold</vt:lpstr>
      <vt:lpstr>Calibri</vt:lpstr>
      <vt:lpstr>Comic Sans MS</vt:lpstr>
      <vt:lpstr>Wingdings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Tomaž Lužnik</dc:creator>
  <cp:lastModifiedBy>Muharem Husić</cp:lastModifiedBy>
  <cp:revision>368</cp:revision>
  <cp:lastPrinted>2015-08-29T09:40:29Z</cp:lastPrinted>
  <dcterms:created xsi:type="dcterms:W3CDTF">2011-10-04T12:16:27Z</dcterms:created>
  <dcterms:modified xsi:type="dcterms:W3CDTF">2025-12-27T17:48:12Z</dcterms:modified>
</cp:coreProperties>
</file>