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2.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5.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6.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31.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32.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6" r:id="rId1"/>
  </p:sldMasterIdLst>
  <p:notesMasterIdLst>
    <p:notesMasterId r:id="rId99"/>
  </p:notesMasterIdLst>
  <p:handoutMasterIdLst>
    <p:handoutMasterId r:id="rId100"/>
  </p:handoutMasterIdLst>
  <p:sldIdLst>
    <p:sldId id="1535" r:id="rId2"/>
    <p:sldId id="1447" r:id="rId3"/>
    <p:sldId id="494" r:id="rId4"/>
    <p:sldId id="1512" r:id="rId5"/>
    <p:sldId id="1515" r:id="rId6"/>
    <p:sldId id="1524" r:id="rId7"/>
    <p:sldId id="477" r:id="rId8"/>
    <p:sldId id="1448" r:id="rId9"/>
    <p:sldId id="479" r:id="rId10"/>
    <p:sldId id="480" r:id="rId11"/>
    <p:sldId id="1453" r:id="rId12"/>
    <p:sldId id="1454" r:id="rId13"/>
    <p:sldId id="1455" r:id="rId14"/>
    <p:sldId id="496" r:id="rId15"/>
    <p:sldId id="497" r:id="rId16"/>
    <p:sldId id="500" r:id="rId17"/>
    <p:sldId id="498" r:id="rId18"/>
    <p:sldId id="920" r:id="rId19"/>
    <p:sldId id="1525" r:id="rId20"/>
    <p:sldId id="1526" r:id="rId21"/>
    <p:sldId id="1449" r:id="rId22"/>
    <p:sldId id="1450" r:id="rId23"/>
    <p:sldId id="1436" r:id="rId24"/>
    <p:sldId id="1456" r:id="rId25"/>
    <p:sldId id="922" r:id="rId26"/>
    <p:sldId id="1457" r:id="rId27"/>
    <p:sldId id="924" r:id="rId28"/>
    <p:sldId id="925" r:id="rId29"/>
    <p:sldId id="926" r:id="rId30"/>
    <p:sldId id="927" r:id="rId31"/>
    <p:sldId id="1523" r:id="rId32"/>
    <p:sldId id="1040" r:id="rId33"/>
    <p:sldId id="1534" r:id="rId34"/>
    <p:sldId id="929" r:id="rId35"/>
    <p:sldId id="930" r:id="rId36"/>
    <p:sldId id="1451" r:id="rId37"/>
    <p:sldId id="1470" r:id="rId38"/>
    <p:sldId id="1452" r:id="rId39"/>
    <p:sldId id="933" r:id="rId40"/>
    <p:sldId id="931" r:id="rId41"/>
    <p:sldId id="1039" r:id="rId42"/>
    <p:sldId id="1038" r:id="rId43"/>
    <p:sldId id="932" r:id="rId44"/>
    <p:sldId id="941" r:id="rId45"/>
    <p:sldId id="942" r:id="rId46"/>
    <p:sldId id="944" r:id="rId47"/>
    <p:sldId id="1053" r:id="rId48"/>
    <p:sldId id="1054" r:id="rId49"/>
    <p:sldId id="1056" r:id="rId50"/>
    <p:sldId id="1057" r:id="rId51"/>
    <p:sldId id="1058" r:id="rId52"/>
    <p:sldId id="1059" r:id="rId53"/>
    <p:sldId id="1060" r:id="rId54"/>
    <p:sldId id="1061" r:id="rId55"/>
    <p:sldId id="1503" r:id="rId56"/>
    <p:sldId id="1502" r:id="rId57"/>
    <p:sldId id="1496" r:id="rId58"/>
    <p:sldId id="1499" r:id="rId59"/>
    <p:sldId id="1506" r:id="rId60"/>
    <p:sldId id="1498" r:id="rId61"/>
    <p:sldId id="1497" r:id="rId62"/>
    <p:sldId id="1504" r:id="rId63"/>
    <p:sldId id="1507" r:id="rId64"/>
    <p:sldId id="1493" r:id="rId65"/>
    <p:sldId id="1416" r:id="rId66"/>
    <p:sldId id="1246" r:id="rId67"/>
    <p:sldId id="1458" r:id="rId68"/>
    <p:sldId id="1459" r:id="rId69"/>
    <p:sldId id="1480" r:id="rId70"/>
    <p:sldId id="1461" r:id="rId71"/>
    <p:sldId id="1443" r:id="rId72"/>
    <p:sldId id="1413" r:id="rId73"/>
    <p:sldId id="1414" r:id="rId74"/>
    <p:sldId id="1422" r:id="rId75"/>
    <p:sldId id="1514" r:id="rId76"/>
    <p:sldId id="1513" r:id="rId77"/>
    <p:sldId id="1516" r:id="rId78"/>
    <p:sldId id="1517" r:id="rId79"/>
    <p:sldId id="1518" r:id="rId80"/>
    <p:sldId id="1460" r:id="rId81"/>
    <p:sldId id="1415" r:id="rId82"/>
    <p:sldId id="1418" r:id="rId83"/>
    <p:sldId id="1421" r:id="rId84"/>
    <p:sldId id="1423" r:id="rId85"/>
    <p:sldId id="1439" r:id="rId86"/>
    <p:sldId id="1440" r:id="rId87"/>
    <p:sldId id="1441" r:id="rId88"/>
    <p:sldId id="1442" r:id="rId89"/>
    <p:sldId id="1024" r:id="rId90"/>
    <p:sldId id="1471" r:id="rId91"/>
    <p:sldId id="1472" r:id="rId92"/>
    <p:sldId id="1473" r:id="rId93"/>
    <p:sldId id="1476" r:id="rId94"/>
    <p:sldId id="1474" r:id="rId95"/>
    <p:sldId id="1479" r:id="rId96"/>
    <p:sldId id="1467" r:id="rId97"/>
    <p:sldId id="1478" r:id="rId98"/>
  </p:sldIdLst>
  <p:sldSz cx="9144000" cy="6858000" type="screen4x3"/>
  <p:notesSz cx="6669088" cy="9928225"/>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CC00FF"/>
    <a:srgbClr val="FFCCFF"/>
    <a:srgbClr val="9933FF"/>
    <a:srgbClr val="FFFFCC"/>
    <a:srgbClr val="CCFFFF"/>
    <a:srgbClr val="99FFCC"/>
    <a:srgbClr val="FFFF00"/>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8" autoAdjust="0"/>
    <p:restoredTop sz="86391" autoAdjust="0"/>
  </p:normalViewPr>
  <p:slideViewPr>
    <p:cSldViewPr>
      <p:cViewPr varScale="1">
        <p:scale>
          <a:sx n="119" d="100"/>
          <a:sy n="119" d="100"/>
        </p:scale>
        <p:origin x="174" y="108"/>
      </p:cViewPr>
      <p:guideLst>
        <p:guide orient="horz" pos="2160"/>
        <p:guide pos="2880"/>
      </p:guideLst>
    </p:cSldViewPr>
  </p:slideViewPr>
  <p:outlineViewPr>
    <p:cViewPr>
      <p:scale>
        <a:sx n="33" d="100"/>
        <a:sy n="33" d="100"/>
      </p:scale>
      <p:origin x="42" y="79740"/>
    </p:cViewPr>
  </p:outlin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1D274E-951D-4C46-84E1-B864B8F5AC6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sl-SI"/>
        </a:p>
      </dgm:t>
    </dgm:pt>
    <dgm:pt modelId="{95E1D8D8-F879-40FB-A3C3-01F4354A8A89}">
      <dgm:prSet phldrT="[Text]" custT="1">
        <dgm:style>
          <a:lnRef idx="1">
            <a:schemeClr val="accent1"/>
          </a:lnRef>
          <a:fillRef idx="2">
            <a:schemeClr val="accent1"/>
          </a:fillRef>
          <a:effectRef idx="1">
            <a:schemeClr val="accent1"/>
          </a:effectRef>
          <a:fontRef idx="minor">
            <a:schemeClr val="dk1"/>
          </a:fontRef>
        </dgm:style>
      </dgm:prSet>
      <dgm:spPr/>
      <dgm:t>
        <a:bodyPr/>
        <a:lstStyle/>
        <a:p>
          <a:pPr algn="ctr"/>
          <a:r>
            <a:rPr lang="sl-SI" sz="2400" b="1" dirty="0">
              <a:latin typeface="Comic Sans MS" pitchFamily="66" charset="0"/>
            </a:rPr>
            <a:t>Vsebina poglavja varnost in zdravje pri delu vsebuje:</a:t>
          </a:r>
          <a:endParaRPr lang="sl-SI" sz="2400" dirty="0"/>
        </a:p>
      </dgm:t>
    </dgm:pt>
    <dgm:pt modelId="{5830D69B-7B4A-48FB-9540-659268477998}" type="parTrans" cxnId="{03C83F22-C8FF-4C98-927B-486457366209}">
      <dgm:prSet/>
      <dgm:spPr/>
      <dgm:t>
        <a:bodyPr/>
        <a:lstStyle/>
        <a:p>
          <a:endParaRPr lang="sl-SI" sz="2400"/>
        </a:p>
      </dgm:t>
    </dgm:pt>
    <dgm:pt modelId="{3CAB88B1-D8D9-4ECB-917A-9DD19CA47A41}" type="sibTrans" cxnId="{03C83F22-C8FF-4C98-927B-486457366209}">
      <dgm:prSet/>
      <dgm:spPr/>
      <dgm:t>
        <a:bodyPr/>
        <a:lstStyle/>
        <a:p>
          <a:endParaRPr lang="sl-SI" sz="2400"/>
        </a:p>
      </dgm:t>
    </dgm:pt>
    <dgm:pt modelId="{1B9B01BE-67D8-4BE0-BF11-742A43DC792E}">
      <dgm:prSet custT="1">
        <dgm:style>
          <a:lnRef idx="1">
            <a:schemeClr val="accent6"/>
          </a:lnRef>
          <a:fillRef idx="2">
            <a:schemeClr val="accent6"/>
          </a:fillRef>
          <a:effectRef idx="1">
            <a:schemeClr val="accent6"/>
          </a:effectRef>
          <a:fontRef idx="minor">
            <a:schemeClr val="dk1"/>
          </a:fontRef>
        </dgm:style>
      </dgm:prSet>
      <dgm:spPr/>
      <dgm:t>
        <a:bodyPr/>
        <a:lstStyle/>
        <a:p>
          <a:pPr algn="ctr"/>
          <a:r>
            <a:rPr lang="sl-SI" sz="2400" b="1" dirty="0">
              <a:latin typeface="Comic Sans MS" pitchFamily="66" charset="0"/>
            </a:rPr>
            <a:t>osnove varnosti in zdravja pri delu (VZPD), </a:t>
          </a:r>
        </a:p>
      </dgm:t>
    </dgm:pt>
    <dgm:pt modelId="{D1FC9987-C9D1-4DB4-A193-6EA2244F468A}" type="parTrans" cxnId="{BA27F4E7-6705-40BF-95BF-94A87D3E6400}">
      <dgm:prSet/>
      <dgm:spPr/>
      <dgm:t>
        <a:bodyPr/>
        <a:lstStyle/>
        <a:p>
          <a:endParaRPr lang="sl-SI" sz="2400"/>
        </a:p>
      </dgm:t>
    </dgm:pt>
    <dgm:pt modelId="{A2DD34B1-5FE9-4779-9DD3-7A23B96D8542}" type="sibTrans" cxnId="{BA27F4E7-6705-40BF-95BF-94A87D3E6400}">
      <dgm:prSet/>
      <dgm:spPr/>
      <dgm:t>
        <a:bodyPr/>
        <a:lstStyle/>
        <a:p>
          <a:endParaRPr lang="sl-SI" sz="2400"/>
        </a:p>
      </dgm:t>
    </dgm:pt>
    <dgm:pt modelId="{9B4305A2-F8C8-4F73-8141-92BDEB348D06}">
      <dgm:prSet custT="1">
        <dgm:style>
          <a:lnRef idx="1">
            <a:schemeClr val="accent5"/>
          </a:lnRef>
          <a:fillRef idx="2">
            <a:schemeClr val="accent5"/>
          </a:fillRef>
          <a:effectRef idx="1">
            <a:schemeClr val="accent5"/>
          </a:effectRef>
          <a:fontRef idx="minor">
            <a:schemeClr val="dk1"/>
          </a:fontRef>
        </dgm:style>
      </dgm:prSet>
      <dgm:spPr/>
      <dgm:t>
        <a:bodyPr/>
        <a:lstStyle/>
        <a:p>
          <a:pPr algn="ctr"/>
          <a:r>
            <a:rPr lang="sl-SI" sz="2400" b="1" dirty="0">
              <a:latin typeface="Comic Sans MS" pitchFamily="66" charset="0"/>
            </a:rPr>
            <a:t>temeljne koncepte VZPD</a:t>
          </a:r>
        </a:p>
      </dgm:t>
    </dgm:pt>
    <dgm:pt modelId="{CA62BFAD-7AB1-4727-9C37-8A4679D8C3EC}" type="parTrans" cxnId="{92796749-3162-48B0-8032-E61DE8D01D8C}">
      <dgm:prSet/>
      <dgm:spPr/>
      <dgm:t>
        <a:bodyPr/>
        <a:lstStyle/>
        <a:p>
          <a:endParaRPr lang="sl-SI" sz="2400"/>
        </a:p>
      </dgm:t>
    </dgm:pt>
    <dgm:pt modelId="{E2E7D70E-F76A-4B41-AA6E-6AA6C392B99F}" type="sibTrans" cxnId="{92796749-3162-48B0-8032-E61DE8D01D8C}">
      <dgm:prSet/>
      <dgm:spPr/>
      <dgm:t>
        <a:bodyPr/>
        <a:lstStyle/>
        <a:p>
          <a:endParaRPr lang="sl-SI" sz="2400"/>
        </a:p>
      </dgm:t>
    </dgm:pt>
    <dgm:pt modelId="{902E48E8-BDFA-47AA-9DD0-1E17627D5C23}">
      <dgm:prSet custT="1">
        <dgm:style>
          <a:lnRef idx="1">
            <a:schemeClr val="accent4"/>
          </a:lnRef>
          <a:fillRef idx="2">
            <a:schemeClr val="accent4"/>
          </a:fillRef>
          <a:effectRef idx="1">
            <a:schemeClr val="accent4"/>
          </a:effectRef>
          <a:fontRef idx="minor">
            <a:schemeClr val="dk1"/>
          </a:fontRef>
        </dgm:style>
      </dgm:prSet>
      <dgm:spPr/>
      <dgm:t>
        <a:bodyPr/>
        <a:lstStyle/>
        <a:p>
          <a:pPr algn="ctr"/>
          <a:r>
            <a:rPr lang="sl-SI" sz="2400" b="1" dirty="0">
              <a:latin typeface="Comic Sans MS" pitchFamily="66" charset="0"/>
            </a:rPr>
            <a:t>splošna in specifična znanja, ki jih morajo imeti strokovnjaki za VZPD, </a:t>
          </a:r>
        </a:p>
      </dgm:t>
    </dgm:pt>
    <dgm:pt modelId="{922EF2E7-4650-4E66-A96B-EFCB517E41CA}" type="parTrans" cxnId="{A0E28974-3B5B-40CA-8D1F-22A0A2652400}">
      <dgm:prSet/>
      <dgm:spPr/>
      <dgm:t>
        <a:bodyPr/>
        <a:lstStyle/>
        <a:p>
          <a:endParaRPr lang="sl-SI" sz="2400"/>
        </a:p>
      </dgm:t>
    </dgm:pt>
    <dgm:pt modelId="{C0D7DADD-571E-4C18-9998-914C6FA66EB9}" type="sibTrans" cxnId="{A0E28974-3B5B-40CA-8D1F-22A0A2652400}">
      <dgm:prSet/>
      <dgm:spPr/>
      <dgm:t>
        <a:bodyPr/>
        <a:lstStyle/>
        <a:p>
          <a:endParaRPr lang="sl-SI" sz="2400"/>
        </a:p>
      </dgm:t>
    </dgm:pt>
    <dgm:pt modelId="{671D3694-F652-4D4B-A72E-334477A86D14}">
      <dgm:prSet custT="1">
        <dgm:style>
          <a:lnRef idx="1">
            <a:schemeClr val="accent3"/>
          </a:lnRef>
          <a:fillRef idx="2">
            <a:schemeClr val="accent3"/>
          </a:fillRef>
          <a:effectRef idx="1">
            <a:schemeClr val="accent3"/>
          </a:effectRef>
          <a:fontRef idx="minor">
            <a:schemeClr val="dk1"/>
          </a:fontRef>
        </dgm:style>
      </dgm:prSet>
      <dgm:spPr/>
      <dgm:t>
        <a:bodyPr/>
        <a:lstStyle/>
        <a:p>
          <a:pPr algn="ctr"/>
          <a:r>
            <a:rPr lang="sl-SI" sz="2400" b="1" dirty="0">
              <a:latin typeface="Comic Sans MS" pitchFamily="66" charset="0"/>
            </a:rPr>
            <a:t>ocenjevanje tveganja, </a:t>
          </a:r>
        </a:p>
      </dgm:t>
    </dgm:pt>
    <dgm:pt modelId="{0EBB9EAC-F7FA-4E73-9305-0B189F4E4D95}" type="parTrans" cxnId="{A9894458-AD57-473B-B2BC-2C05057C6366}">
      <dgm:prSet/>
      <dgm:spPr/>
      <dgm:t>
        <a:bodyPr/>
        <a:lstStyle/>
        <a:p>
          <a:endParaRPr lang="sl-SI" sz="2400"/>
        </a:p>
      </dgm:t>
    </dgm:pt>
    <dgm:pt modelId="{51760D5B-33EB-45FA-8117-529F6147E051}" type="sibTrans" cxnId="{A9894458-AD57-473B-B2BC-2C05057C6366}">
      <dgm:prSet/>
      <dgm:spPr/>
      <dgm:t>
        <a:bodyPr/>
        <a:lstStyle/>
        <a:p>
          <a:endParaRPr lang="sl-SI" sz="2400"/>
        </a:p>
      </dgm:t>
    </dgm:pt>
    <dgm:pt modelId="{78A98EB3-50D9-49F9-A3A2-6EEE089B3F25}">
      <dgm:prSet custT="1">
        <dgm:style>
          <a:lnRef idx="1">
            <a:schemeClr val="accent2"/>
          </a:lnRef>
          <a:fillRef idx="2">
            <a:schemeClr val="accent2"/>
          </a:fillRef>
          <a:effectRef idx="1">
            <a:schemeClr val="accent2"/>
          </a:effectRef>
          <a:fontRef idx="minor">
            <a:schemeClr val="dk1"/>
          </a:fontRef>
        </dgm:style>
      </dgm:prSet>
      <dgm:spPr/>
      <dgm:t>
        <a:bodyPr/>
        <a:lstStyle/>
        <a:p>
          <a:pPr algn="ctr"/>
          <a:r>
            <a:rPr lang="sl-SI" sz="2400" b="1" dirty="0">
              <a:latin typeface="Comic Sans MS" pitchFamily="66" charset="0"/>
            </a:rPr>
            <a:t>izobraževanje in kadrovanje pri zagotavljanju varnosti in zdravja na delovnem mestu, </a:t>
          </a:r>
        </a:p>
      </dgm:t>
    </dgm:pt>
    <dgm:pt modelId="{25A514D9-4005-46B7-A280-684A9D7AD552}" type="parTrans" cxnId="{199EFD57-7EFD-4A6F-9C99-B3D5C30F387A}">
      <dgm:prSet/>
      <dgm:spPr/>
      <dgm:t>
        <a:bodyPr/>
        <a:lstStyle/>
        <a:p>
          <a:endParaRPr lang="sl-SI" sz="2400"/>
        </a:p>
      </dgm:t>
    </dgm:pt>
    <dgm:pt modelId="{67C20EBD-8C8A-4897-8786-9C5D2794578A}" type="sibTrans" cxnId="{199EFD57-7EFD-4A6F-9C99-B3D5C30F387A}">
      <dgm:prSet/>
      <dgm:spPr/>
      <dgm:t>
        <a:bodyPr/>
        <a:lstStyle/>
        <a:p>
          <a:endParaRPr lang="sl-SI" sz="2400"/>
        </a:p>
      </dgm:t>
    </dgm:pt>
    <dgm:pt modelId="{9541AB3B-EC4C-4A4A-BF88-94552111C9B6}">
      <dgm:prSet custT="1">
        <dgm:style>
          <a:lnRef idx="1">
            <a:schemeClr val="accent1"/>
          </a:lnRef>
          <a:fillRef idx="2">
            <a:schemeClr val="accent1"/>
          </a:fillRef>
          <a:effectRef idx="1">
            <a:schemeClr val="accent1"/>
          </a:effectRef>
          <a:fontRef idx="minor">
            <a:schemeClr val="dk1"/>
          </a:fontRef>
        </dgm:style>
      </dgm:prSet>
      <dgm:spPr/>
      <dgm:t>
        <a:bodyPr/>
        <a:lstStyle/>
        <a:p>
          <a:pPr algn="ctr"/>
          <a:r>
            <a:rPr lang="sl-SI" sz="2400" b="1" dirty="0">
              <a:latin typeface="Comic Sans MS" pitchFamily="66" charset="0"/>
            </a:rPr>
            <a:t>evropsko in slovensko zakonodajo, </a:t>
          </a:r>
        </a:p>
      </dgm:t>
    </dgm:pt>
    <dgm:pt modelId="{F7CF6528-31F7-45DB-91E7-68BFB7E4D361}" type="parTrans" cxnId="{10892056-3FDA-4E6A-ADD9-405DB4E7F072}">
      <dgm:prSet/>
      <dgm:spPr/>
      <dgm:t>
        <a:bodyPr/>
        <a:lstStyle/>
        <a:p>
          <a:endParaRPr lang="sl-SI" sz="2400"/>
        </a:p>
      </dgm:t>
    </dgm:pt>
    <dgm:pt modelId="{D1C25054-B92F-41AE-9931-0E5F28C36B3A}" type="sibTrans" cxnId="{10892056-3FDA-4E6A-ADD9-405DB4E7F072}">
      <dgm:prSet/>
      <dgm:spPr/>
      <dgm:t>
        <a:bodyPr/>
        <a:lstStyle/>
        <a:p>
          <a:endParaRPr lang="sl-SI" sz="2400"/>
        </a:p>
      </dgm:t>
    </dgm:pt>
    <dgm:pt modelId="{E1866925-5215-4414-BCE8-C2233E944112}">
      <dgm:prSet custT="1">
        <dgm:style>
          <a:lnRef idx="1">
            <a:schemeClr val="accent2"/>
          </a:lnRef>
          <a:fillRef idx="2">
            <a:schemeClr val="accent2"/>
          </a:fillRef>
          <a:effectRef idx="1">
            <a:schemeClr val="accent2"/>
          </a:effectRef>
          <a:fontRef idx="minor">
            <a:schemeClr val="dk1"/>
          </a:fontRef>
        </dgm:style>
      </dgm:prSet>
      <dgm:spPr/>
      <dgm:t>
        <a:bodyPr/>
        <a:lstStyle/>
        <a:p>
          <a:pPr algn="ctr"/>
          <a:r>
            <a:rPr lang="sl-SI" sz="2400" b="1" dirty="0">
              <a:latin typeface="Comic Sans MS" pitchFamily="66" charset="0"/>
            </a:rPr>
            <a:t>konvencije mednarodne organizacije dela, </a:t>
          </a:r>
        </a:p>
      </dgm:t>
    </dgm:pt>
    <dgm:pt modelId="{9EF18C3A-73FE-4FDC-BAEB-B6CF3044F19A}" type="parTrans" cxnId="{9FCE3047-E5C7-4942-AE1E-06CED2BDC658}">
      <dgm:prSet/>
      <dgm:spPr/>
      <dgm:t>
        <a:bodyPr/>
        <a:lstStyle/>
        <a:p>
          <a:endParaRPr lang="sl-SI" sz="2400"/>
        </a:p>
      </dgm:t>
    </dgm:pt>
    <dgm:pt modelId="{A07A6E7E-246B-4989-9128-9259B3657D66}" type="sibTrans" cxnId="{9FCE3047-E5C7-4942-AE1E-06CED2BDC658}">
      <dgm:prSet/>
      <dgm:spPr/>
      <dgm:t>
        <a:bodyPr/>
        <a:lstStyle/>
        <a:p>
          <a:endParaRPr lang="sl-SI" sz="2400"/>
        </a:p>
      </dgm:t>
    </dgm:pt>
    <dgm:pt modelId="{0B26D6A8-7834-46B9-BB98-102AC284E2E3}">
      <dgm:prSet custT="1">
        <dgm:style>
          <a:lnRef idx="1">
            <a:schemeClr val="accent3"/>
          </a:lnRef>
          <a:fillRef idx="2">
            <a:schemeClr val="accent3"/>
          </a:fillRef>
          <a:effectRef idx="1">
            <a:schemeClr val="accent3"/>
          </a:effectRef>
          <a:fontRef idx="minor">
            <a:schemeClr val="dk1"/>
          </a:fontRef>
        </dgm:style>
      </dgm:prSet>
      <dgm:spPr/>
      <dgm:t>
        <a:bodyPr/>
        <a:lstStyle/>
        <a:p>
          <a:pPr algn="ctr"/>
          <a:r>
            <a:rPr lang="sl-SI" sz="2400" b="1" dirty="0">
              <a:latin typeface="Comic Sans MS" pitchFamily="66" charset="0"/>
            </a:rPr>
            <a:t>evropske direktive in standarde. </a:t>
          </a:r>
        </a:p>
      </dgm:t>
    </dgm:pt>
    <dgm:pt modelId="{7526F807-2833-4A41-A171-C71B49C3CB5A}" type="parTrans" cxnId="{4601AD60-5237-419B-A1E3-1D2A1A00D816}">
      <dgm:prSet/>
      <dgm:spPr/>
      <dgm:t>
        <a:bodyPr/>
        <a:lstStyle/>
        <a:p>
          <a:endParaRPr lang="sl-SI" sz="2400"/>
        </a:p>
      </dgm:t>
    </dgm:pt>
    <dgm:pt modelId="{BAFFD6D7-A5B3-4D03-AB2C-7B732D7FC9E0}" type="sibTrans" cxnId="{4601AD60-5237-419B-A1E3-1D2A1A00D816}">
      <dgm:prSet/>
      <dgm:spPr/>
      <dgm:t>
        <a:bodyPr/>
        <a:lstStyle/>
        <a:p>
          <a:endParaRPr lang="sl-SI" sz="2400"/>
        </a:p>
      </dgm:t>
    </dgm:pt>
    <dgm:pt modelId="{58EF8546-1732-481A-B0A9-9386AC68BC7A}" type="pres">
      <dgm:prSet presAssocID="{7A1D274E-951D-4C46-84E1-B864B8F5AC69}" presName="linear" presStyleCnt="0">
        <dgm:presLayoutVars>
          <dgm:animLvl val="lvl"/>
          <dgm:resizeHandles val="exact"/>
        </dgm:presLayoutVars>
      </dgm:prSet>
      <dgm:spPr/>
    </dgm:pt>
    <dgm:pt modelId="{2A9FD1FC-1EAA-4874-AE2B-930897E5C17F}" type="pres">
      <dgm:prSet presAssocID="{95E1D8D8-F879-40FB-A3C3-01F4354A8A89}" presName="parentText" presStyleLbl="node1" presStyleIdx="0" presStyleCnt="9" custScaleX="100984">
        <dgm:presLayoutVars>
          <dgm:chMax val="0"/>
          <dgm:bulletEnabled val="1"/>
        </dgm:presLayoutVars>
      </dgm:prSet>
      <dgm:spPr/>
    </dgm:pt>
    <dgm:pt modelId="{114C2910-ADB0-4ABE-BA7E-209521179352}" type="pres">
      <dgm:prSet presAssocID="{3CAB88B1-D8D9-4ECB-917A-9DD19CA47A41}" presName="spacer" presStyleCnt="0"/>
      <dgm:spPr/>
    </dgm:pt>
    <dgm:pt modelId="{10A3AE2B-8C29-4A92-A5A5-C8594682382F}" type="pres">
      <dgm:prSet presAssocID="{1B9B01BE-67D8-4BE0-BF11-742A43DC792E}" presName="parentText" presStyleLbl="node1" presStyleIdx="1" presStyleCnt="9" custScaleY="82645">
        <dgm:presLayoutVars>
          <dgm:chMax val="0"/>
          <dgm:bulletEnabled val="1"/>
        </dgm:presLayoutVars>
      </dgm:prSet>
      <dgm:spPr/>
    </dgm:pt>
    <dgm:pt modelId="{86C244B3-6D13-4EB2-A287-707BBD265F1B}" type="pres">
      <dgm:prSet presAssocID="{A2DD34B1-5FE9-4779-9DD3-7A23B96D8542}" presName="spacer" presStyleCnt="0"/>
      <dgm:spPr/>
    </dgm:pt>
    <dgm:pt modelId="{1D08D814-0095-447E-A086-5EBF5ECED0FF}" type="pres">
      <dgm:prSet presAssocID="{9B4305A2-F8C8-4F73-8141-92BDEB348D06}" presName="parentText" presStyleLbl="node1" presStyleIdx="2" presStyleCnt="9">
        <dgm:presLayoutVars>
          <dgm:chMax val="0"/>
          <dgm:bulletEnabled val="1"/>
        </dgm:presLayoutVars>
      </dgm:prSet>
      <dgm:spPr/>
    </dgm:pt>
    <dgm:pt modelId="{7690BC95-A3CF-46FA-9C69-FA14D8EAEA90}" type="pres">
      <dgm:prSet presAssocID="{E2E7D70E-F76A-4B41-AA6E-6AA6C392B99F}" presName="spacer" presStyleCnt="0"/>
      <dgm:spPr/>
    </dgm:pt>
    <dgm:pt modelId="{438DD55B-89F1-4BB3-9828-6E42A2D0B77B}" type="pres">
      <dgm:prSet presAssocID="{902E48E8-BDFA-47AA-9DD0-1E17627D5C23}" presName="parentText" presStyleLbl="node1" presStyleIdx="3" presStyleCnt="9" custScaleY="121000">
        <dgm:presLayoutVars>
          <dgm:chMax val="0"/>
          <dgm:bulletEnabled val="1"/>
        </dgm:presLayoutVars>
      </dgm:prSet>
      <dgm:spPr/>
    </dgm:pt>
    <dgm:pt modelId="{473D51C0-1AD1-4D8E-99A8-1D3A837036B7}" type="pres">
      <dgm:prSet presAssocID="{C0D7DADD-571E-4C18-9998-914C6FA66EB9}" presName="spacer" presStyleCnt="0"/>
      <dgm:spPr/>
    </dgm:pt>
    <dgm:pt modelId="{742ADA50-7D2D-4780-997C-7E3B082397E1}" type="pres">
      <dgm:prSet presAssocID="{671D3694-F652-4D4B-A72E-334477A86D14}" presName="parentText" presStyleLbl="node1" presStyleIdx="4" presStyleCnt="9" custScaleY="90909">
        <dgm:presLayoutVars>
          <dgm:chMax val="0"/>
          <dgm:bulletEnabled val="1"/>
        </dgm:presLayoutVars>
      </dgm:prSet>
      <dgm:spPr/>
    </dgm:pt>
    <dgm:pt modelId="{DA33C10E-0ADE-4667-82E3-B05588A29E15}" type="pres">
      <dgm:prSet presAssocID="{51760D5B-33EB-45FA-8117-529F6147E051}" presName="spacer" presStyleCnt="0"/>
      <dgm:spPr/>
    </dgm:pt>
    <dgm:pt modelId="{AC5C8884-1FD5-4590-94DB-112CE8596CA3}" type="pres">
      <dgm:prSet presAssocID="{78A98EB3-50D9-49F9-A3A2-6EEE089B3F25}" presName="parentText" presStyleLbl="node1" presStyleIdx="5" presStyleCnt="9" custScaleY="121000">
        <dgm:presLayoutVars>
          <dgm:chMax val="0"/>
          <dgm:bulletEnabled val="1"/>
        </dgm:presLayoutVars>
      </dgm:prSet>
      <dgm:spPr/>
    </dgm:pt>
    <dgm:pt modelId="{6E055D3B-93FA-4E20-BF9B-8604884679EE}" type="pres">
      <dgm:prSet presAssocID="{67C20EBD-8C8A-4897-8786-9C5D2794578A}" presName="spacer" presStyleCnt="0"/>
      <dgm:spPr/>
    </dgm:pt>
    <dgm:pt modelId="{168FDB6A-6AA2-4110-BCD6-7B7D5E57A6AB}" type="pres">
      <dgm:prSet presAssocID="{9541AB3B-EC4C-4A4A-BF88-94552111C9B6}" presName="parentText" presStyleLbl="node1" presStyleIdx="6" presStyleCnt="9" custScaleY="90909">
        <dgm:presLayoutVars>
          <dgm:chMax val="0"/>
          <dgm:bulletEnabled val="1"/>
        </dgm:presLayoutVars>
      </dgm:prSet>
      <dgm:spPr/>
    </dgm:pt>
    <dgm:pt modelId="{61E74840-B443-4311-A26A-A60CF11B15CE}" type="pres">
      <dgm:prSet presAssocID="{D1C25054-B92F-41AE-9931-0E5F28C36B3A}" presName="spacer" presStyleCnt="0"/>
      <dgm:spPr/>
    </dgm:pt>
    <dgm:pt modelId="{96742316-DAB6-4578-AD86-A7E1953E5CC7}" type="pres">
      <dgm:prSet presAssocID="{E1866925-5215-4414-BCE8-C2233E944112}" presName="parentText" presStyleLbl="node1" presStyleIdx="7" presStyleCnt="9" custScaleY="90909">
        <dgm:presLayoutVars>
          <dgm:chMax val="0"/>
          <dgm:bulletEnabled val="1"/>
        </dgm:presLayoutVars>
      </dgm:prSet>
      <dgm:spPr/>
    </dgm:pt>
    <dgm:pt modelId="{E3B18094-7FA4-4AD6-B93C-8411B09D11BC}" type="pres">
      <dgm:prSet presAssocID="{A07A6E7E-246B-4989-9128-9259B3657D66}" presName="spacer" presStyleCnt="0"/>
      <dgm:spPr/>
    </dgm:pt>
    <dgm:pt modelId="{BC3193EA-49A7-4BE1-9F54-532D50B7E4AB}" type="pres">
      <dgm:prSet presAssocID="{0B26D6A8-7834-46B9-BB98-102AC284E2E3}" presName="parentText" presStyleLbl="node1" presStyleIdx="8" presStyleCnt="9" custScaleY="90909">
        <dgm:presLayoutVars>
          <dgm:chMax val="0"/>
          <dgm:bulletEnabled val="1"/>
        </dgm:presLayoutVars>
      </dgm:prSet>
      <dgm:spPr/>
    </dgm:pt>
  </dgm:ptLst>
  <dgm:cxnLst>
    <dgm:cxn modelId="{16A85501-48F0-4D18-BAE1-2FFB22BDF0F3}" type="presOf" srcId="{E1866925-5215-4414-BCE8-C2233E944112}" destId="{96742316-DAB6-4578-AD86-A7E1953E5CC7}" srcOrd="0" destOrd="0" presId="urn:microsoft.com/office/officeart/2005/8/layout/vList2"/>
    <dgm:cxn modelId="{7DE7A421-71E3-4BF4-8192-4B726B53575A}" type="presOf" srcId="{671D3694-F652-4D4B-A72E-334477A86D14}" destId="{742ADA50-7D2D-4780-997C-7E3B082397E1}" srcOrd="0" destOrd="0" presId="urn:microsoft.com/office/officeart/2005/8/layout/vList2"/>
    <dgm:cxn modelId="{03C83F22-C8FF-4C98-927B-486457366209}" srcId="{7A1D274E-951D-4C46-84E1-B864B8F5AC69}" destId="{95E1D8D8-F879-40FB-A3C3-01F4354A8A89}" srcOrd="0" destOrd="0" parTransId="{5830D69B-7B4A-48FB-9540-659268477998}" sibTransId="{3CAB88B1-D8D9-4ECB-917A-9DD19CA47A41}"/>
    <dgm:cxn modelId="{2C93B728-A6F4-464B-8877-D6F31C2477E8}" type="presOf" srcId="{902E48E8-BDFA-47AA-9DD0-1E17627D5C23}" destId="{438DD55B-89F1-4BB3-9828-6E42A2D0B77B}" srcOrd="0" destOrd="0" presId="urn:microsoft.com/office/officeart/2005/8/layout/vList2"/>
    <dgm:cxn modelId="{7C708537-796B-401D-A79B-ABF0D0320986}" type="presOf" srcId="{9541AB3B-EC4C-4A4A-BF88-94552111C9B6}" destId="{168FDB6A-6AA2-4110-BCD6-7B7D5E57A6AB}" srcOrd="0" destOrd="0" presId="urn:microsoft.com/office/officeart/2005/8/layout/vList2"/>
    <dgm:cxn modelId="{4601AD60-5237-419B-A1E3-1D2A1A00D816}" srcId="{7A1D274E-951D-4C46-84E1-B864B8F5AC69}" destId="{0B26D6A8-7834-46B9-BB98-102AC284E2E3}" srcOrd="8" destOrd="0" parTransId="{7526F807-2833-4A41-A171-C71B49C3CB5A}" sibTransId="{BAFFD6D7-A5B3-4D03-AB2C-7B732D7FC9E0}"/>
    <dgm:cxn modelId="{9FCE3047-E5C7-4942-AE1E-06CED2BDC658}" srcId="{7A1D274E-951D-4C46-84E1-B864B8F5AC69}" destId="{E1866925-5215-4414-BCE8-C2233E944112}" srcOrd="7" destOrd="0" parTransId="{9EF18C3A-73FE-4FDC-BAEB-B6CF3044F19A}" sibTransId="{A07A6E7E-246B-4989-9128-9259B3657D66}"/>
    <dgm:cxn modelId="{92796749-3162-48B0-8032-E61DE8D01D8C}" srcId="{7A1D274E-951D-4C46-84E1-B864B8F5AC69}" destId="{9B4305A2-F8C8-4F73-8141-92BDEB348D06}" srcOrd="2" destOrd="0" parTransId="{CA62BFAD-7AB1-4727-9C37-8A4679D8C3EC}" sibTransId="{E2E7D70E-F76A-4B41-AA6E-6AA6C392B99F}"/>
    <dgm:cxn modelId="{A3B86E73-7057-4420-9716-4EC9ACE3124B}" type="presOf" srcId="{78A98EB3-50D9-49F9-A3A2-6EEE089B3F25}" destId="{AC5C8884-1FD5-4590-94DB-112CE8596CA3}" srcOrd="0" destOrd="0" presId="urn:microsoft.com/office/officeart/2005/8/layout/vList2"/>
    <dgm:cxn modelId="{A0E28974-3B5B-40CA-8D1F-22A0A2652400}" srcId="{7A1D274E-951D-4C46-84E1-B864B8F5AC69}" destId="{902E48E8-BDFA-47AA-9DD0-1E17627D5C23}" srcOrd="3" destOrd="0" parTransId="{922EF2E7-4650-4E66-A96B-EFCB517E41CA}" sibTransId="{C0D7DADD-571E-4C18-9998-914C6FA66EB9}"/>
    <dgm:cxn modelId="{10892056-3FDA-4E6A-ADD9-405DB4E7F072}" srcId="{7A1D274E-951D-4C46-84E1-B864B8F5AC69}" destId="{9541AB3B-EC4C-4A4A-BF88-94552111C9B6}" srcOrd="6" destOrd="0" parTransId="{F7CF6528-31F7-45DB-91E7-68BFB7E4D361}" sibTransId="{D1C25054-B92F-41AE-9931-0E5F28C36B3A}"/>
    <dgm:cxn modelId="{199EFD57-7EFD-4A6F-9C99-B3D5C30F387A}" srcId="{7A1D274E-951D-4C46-84E1-B864B8F5AC69}" destId="{78A98EB3-50D9-49F9-A3A2-6EEE089B3F25}" srcOrd="5" destOrd="0" parTransId="{25A514D9-4005-46B7-A280-684A9D7AD552}" sibTransId="{67C20EBD-8C8A-4897-8786-9C5D2794578A}"/>
    <dgm:cxn modelId="{A9894458-AD57-473B-B2BC-2C05057C6366}" srcId="{7A1D274E-951D-4C46-84E1-B864B8F5AC69}" destId="{671D3694-F652-4D4B-A72E-334477A86D14}" srcOrd="4" destOrd="0" parTransId="{0EBB9EAC-F7FA-4E73-9305-0B189F4E4D95}" sibTransId="{51760D5B-33EB-45FA-8117-529F6147E051}"/>
    <dgm:cxn modelId="{9E8D43A5-49BE-4BA4-A9DF-3D7C7D2D7F1A}" type="presOf" srcId="{95E1D8D8-F879-40FB-A3C3-01F4354A8A89}" destId="{2A9FD1FC-1EAA-4874-AE2B-930897E5C17F}" srcOrd="0" destOrd="0" presId="urn:microsoft.com/office/officeart/2005/8/layout/vList2"/>
    <dgm:cxn modelId="{AFD126B1-4DAD-4276-B41B-B96C691BB0E6}" type="presOf" srcId="{1B9B01BE-67D8-4BE0-BF11-742A43DC792E}" destId="{10A3AE2B-8C29-4A92-A5A5-C8594682382F}" srcOrd="0" destOrd="0" presId="urn:microsoft.com/office/officeart/2005/8/layout/vList2"/>
    <dgm:cxn modelId="{2C1BF5CA-2D49-4465-972E-CC39B53F6F0E}" type="presOf" srcId="{9B4305A2-F8C8-4F73-8141-92BDEB348D06}" destId="{1D08D814-0095-447E-A086-5EBF5ECED0FF}" srcOrd="0" destOrd="0" presId="urn:microsoft.com/office/officeart/2005/8/layout/vList2"/>
    <dgm:cxn modelId="{BA27F4E7-6705-40BF-95BF-94A87D3E6400}" srcId="{7A1D274E-951D-4C46-84E1-B864B8F5AC69}" destId="{1B9B01BE-67D8-4BE0-BF11-742A43DC792E}" srcOrd="1" destOrd="0" parTransId="{D1FC9987-C9D1-4DB4-A193-6EA2244F468A}" sibTransId="{A2DD34B1-5FE9-4779-9DD3-7A23B96D8542}"/>
    <dgm:cxn modelId="{80BE7DED-A220-4600-B66C-11EF83402550}" type="presOf" srcId="{0B26D6A8-7834-46B9-BB98-102AC284E2E3}" destId="{BC3193EA-49A7-4BE1-9F54-532D50B7E4AB}" srcOrd="0" destOrd="0" presId="urn:microsoft.com/office/officeart/2005/8/layout/vList2"/>
    <dgm:cxn modelId="{F721E9F7-1AB0-4CF7-82E9-82BBF8267C48}" type="presOf" srcId="{7A1D274E-951D-4C46-84E1-B864B8F5AC69}" destId="{58EF8546-1732-481A-B0A9-9386AC68BC7A}" srcOrd="0" destOrd="0" presId="urn:microsoft.com/office/officeart/2005/8/layout/vList2"/>
    <dgm:cxn modelId="{73FFDF97-2A1A-4B2E-B6BA-0DE922AEB952}" type="presParOf" srcId="{58EF8546-1732-481A-B0A9-9386AC68BC7A}" destId="{2A9FD1FC-1EAA-4874-AE2B-930897E5C17F}" srcOrd="0" destOrd="0" presId="urn:microsoft.com/office/officeart/2005/8/layout/vList2"/>
    <dgm:cxn modelId="{051430F7-AEA6-46E3-94B4-69241277FE89}" type="presParOf" srcId="{58EF8546-1732-481A-B0A9-9386AC68BC7A}" destId="{114C2910-ADB0-4ABE-BA7E-209521179352}" srcOrd="1" destOrd="0" presId="urn:microsoft.com/office/officeart/2005/8/layout/vList2"/>
    <dgm:cxn modelId="{41805F40-2FB3-46D4-A25D-D8EB6990EE51}" type="presParOf" srcId="{58EF8546-1732-481A-B0A9-9386AC68BC7A}" destId="{10A3AE2B-8C29-4A92-A5A5-C8594682382F}" srcOrd="2" destOrd="0" presId="urn:microsoft.com/office/officeart/2005/8/layout/vList2"/>
    <dgm:cxn modelId="{F88CD0E2-8ED4-422A-A0B1-173DF0805C3C}" type="presParOf" srcId="{58EF8546-1732-481A-B0A9-9386AC68BC7A}" destId="{86C244B3-6D13-4EB2-A287-707BBD265F1B}" srcOrd="3" destOrd="0" presId="urn:microsoft.com/office/officeart/2005/8/layout/vList2"/>
    <dgm:cxn modelId="{95AD7447-5749-47FC-A048-44CDCEA54EF1}" type="presParOf" srcId="{58EF8546-1732-481A-B0A9-9386AC68BC7A}" destId="{1D08D814-0095-447E-A086-5EBF5ECED0FF}" srcOrd="4" destOrd="0" presId="urn:microsoft.com/office/officeart/2005/8/layout/vList2"/>
    <dgm:cxn modelId="{13A45613-E36F-4B7F-8EB4-348ABEFBBA82}" type="presParOf" srcId="{58EF8546-1732-481A-B0A9-9386AC68BC7A}" destId="{7690BC95-A3CF-46FA-9C69-FA14D8EAEA90}" srcOrd="5" destOrd="0" presId="urn:microsoft.com/office/officeart/2005/8/layout/vList2"/>
    <dgm:cxn modelId="{A692517D-5577-4014-AAF2-1B119D42AF20}" type="presParOf" srcId="{58EF8546-1732-481A-B0A9-9386AC68BC7A}" destId="{438DD55B-89F1-4BB3-9828-6E42A2D0B77B}" srcOrd="6" destOrd="0" presId="urn:microsoft.com/office/officeart/2005/8/layout/vList2"/>
    <dgm:cxn modelId="{CB5CECA0-EE8A-4FA2-B419-6ECDBF96576D}" type="presParOf" srcId="{58EF8546-1732-481A-B0A9-9386AC68BC7A}" destId="{473D51C0-1AD1-4D8E-99A8-1D3A837036B7}" srcOrd="7" destOrd="0" presId="urn:microsoft.com/office/officeart/2005/8/layout/vList2"/>
    <dgm:cxn modelId="{13F7DB84-0C12-4438-B82C-0BA0CE4A4CAE}" type="presParOf" srcId="{58EF8546-1732-481A-B0A9-9386AC68BC7A}" destId="{742ADA50-7D2D-4780-997C-7E3B082397E1}" srcOrd="8" destOrd="0" presId="urn:microsoft.com/office/officeart/2005/8/layout/vList2"/>
    <dgm:cxn modelId="{59AEC0FE-93F8-431D-A855-6543D1653A36}" type="presParOf" srcId="{58EF8546-1732-481A-B0A9-9386AC68BC7A}" destId="{DA33C10E-0ADE-4667-82E3-B05588A29E15}" srcOrd="9" destOrd="0" presId="urn:microsoft.com/office/officeart/2005/8/layout/vList2"/>
    <dgm:cxn modelId="{1750673D-D458-4998-8894-F66A9B89A4E1}" type="presParOf" srcId="{58EF8546-1732-481A-B0A9-9386AC68BC7A}" destId="{AC5C8884-1FD5-4590-94DB-112CE8596CA3}" srcOrd="10" destOrd="0" presId="urn:microsoft.com/office/officeart/2005/8/layout/vList2"/>
    <dgm:cxn modelId="{4A6BC107-9AEF-49DC-9D15-2EC2038BE04D}" type="presParOf" srcId="{58EF8546-1732-481A-B0A9-9386AC68BC7A}" destId="{6E055D3B-93FA-4E20-BF9B-8604884679EE}" srcOrd="11" destOrd="0" presId="urn:microsoft.com/office/officeart/2005/8/layout/vList2"/>
    <dgm:cxn modelId="{68C800FB-F803-4926-B8CD-CFBAD001ABBC}" type="presParOf" srcId="{58EF8546-1732-481A-B0A9-9386AC68BC7A}" destId="{168FDB6A-6AA2-4110-BCD6-7B7D5E57A6AB}" srcOrd="12" destOrd="0" presId="urn:microsoft.com/office/officeart/2005/8/layout/vList2"/>
    <dgm:cxn modelId="{7BC5BDD6-2831-4372-A6A3-B8AB7A92F13F}" type="presParOf" srcId="{58EF8546-1732-481A-B0A9-9386AC68BC7A}" destId="{61E74840-B443-4311-A26A-A60CF11B15CE}" srcOrd="13" destOrd="0" presId="urn:microsoft.com/office/officeart/2005/8/layout/vList2"/>
    <dgm:cxn modelId="{C9AA4632-407F-4C82-B8E8-DA0D8480B016}" type="presParOf" srcId="{58EF8546-1732-481A-B0A9-9386AC68BC7A}" destId="{96742316-DAB6-4578-AD86-A7E1953E5CC7}" srcOrd="14" destOrd="0" presId="urn:microsoft.com/office/officeart/2005/8/layout/vList2"/>
    <dgm:cxn modelId="{5CF25DFC-4B2C-4734-9A72-CEACA9878332}" type="presParOf" srcId="{58EF8546-1732-481A-B0A9-9386AC68BC7A}" destId="{E3B18094-7FA4-4AD6-B93C-8411B09D11BC}" srcOrd="15" destOrd="0" presId="urn:microsoft.com/office/officeart/2005/8/layout/vList2"/>
    <dgm:cxn modelId="{3BE69AFE-9247-4796-A2C7-AEBC2D303964}" type="presParOf" srcId="{58EF8546-1732-481A-B0A9-9386AC68BC7A}" destId="{BC3193EA-49A7-4BE1-9F54-532D50B7E4AB}" srcOrd="1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B2C812B-AB19-44C8-96E8-DDC81BD96D4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l-SI"/>
        </a:p>
      </dgm:t>
    </dgm:pt>
    <dgm:pt modelId="{939C880C-952D-45DE-BEBC-6657FC50003F}">
      <dgm:prSet phldrT="[Text]">
        <dgm:style>
          <a:lnRef idx="1">
            <a:schemeClr val="accent3"/>
          </a:lnRef>
          <a:fillRef idx="2">
            <a:schemeClr val="accent3"/>
          </a:fillRef>
          <a:effectRef idx="1">
            <a:schemeClr val="accent3"/>
          </a:effectRef>
          <a:fontRef idx="minor">
            <a:schemeClr val="dk1"/>
          </a:fontRef>
        </dgm:style>
      </dgm:prSet>
      <dgm:spPr/>
      <dgm:t>
        <a:bodyPr/>
        <a:lstStyle/>
        <a:p>
          <a:pPr algn="ctr"/>
          <a:r>
            <a:rPr lang="sl-SI" b="1" dirty="0">
              <a:solidFill>
                <a:srgbClr val="0000FF"/>
              </a:solidFill>
              <a:latin typeface="Comic Sans MS" pitchFamily="66" charset="0"/>
            </a:rPr>
            <a:t>Koristi preprečevanja nezgod</a:t>
          </a:r>
          <a:endParaRPr lang="sl-SI" dirty="0"/>
        </a:p>
      </dgm:t>
    </dgm:pt>
    <dgm:pt modelId="{4F4DBAD3-6B7C-422A-9765-FC8E44D6E652}" type="parTrans" cxnId="{A8F9D307-C46A-4DF1-BD99-5771A58CC583}">
      <dgm:prSet/>
      <dgm:spPr/>
      <dgm:t>
        <a:bodyPr/>
        <a:lstStyle/>
        <a:p>
          <a:endParaRPr lang="sl-SI"/>
        </a:p>
      </dgm:t>
    </dgm:pt>
    <dgm:pt modelId="{E6938D37-473C-4318-8930-127D015E7779}" type="sibTrans" cxnId="{A8F9D307-C46A-4DF1-BD99-5771A58CC583}">
      <dgm:prSet/>
      <dgm:spPr/>
      <dgm:t>
        <a:bodyPr/>
        <a:lstStyle/>
        <a:p>
          <a:endParaRPr lang="sl-SI"/>
        </a:p>
      </dgm:t>
    </dgm:pt>
    <dgm:pt modelId="{60540B6F-F1C9-4C9C-8E2F-247F20C1BC8C}">
      <dgm:prSet>
        <dgm:style>
          <a:lnRef idx="1">
            <a:schemeClr val="accent6"/>
          </a:lnRef>
          <a:fillRef idx="2">
            <a:schemeClr val="accent6"/>
          </a:fillRef>
          <a:effectRef idx="1">
            <a:schemeClr val="accent6"/>
          </a:effectRef>
          <a:fontRef idx="minor">
            <a:schemeClr val="dk1"/>
          </a:fontRef>
        </dgm:style>
      </dgm:prSet>
      <dgm:spPr/>
      <dgm:t>
        <a:bodyPr/>
        <a:lstStyle/>
        <a:p>
          <a:pPr algn="ctr"/>
          <a:r>
            <a:rPr lang="sl-SI" b="1" dirty="0">
              <a:solidFill>
                <a:schemeClr val="tx1"/>
              </a:solidFill>
              <a:latin typeface="Comic Sans MS" pitchFamily="66" charset="0"/>
            </a:rPr>
            <a:t>Preprečevanje nezgod pri delu, </a:t>
          </a:r>
          <a:r>
            <a:rPr lang="sl-SI" b="1" dirty="0">
              <a:solidFill>
                <a:srgbClr val="0000FF"/>
              </a:solidFill>
              <a:latin typeface="Comic Sans MS" pitchFamily="66" charset="0"/>
            </a:rPr>
            <a:t>poklicnih poškodb </a:t>
          </a:r>
          <a:r>
            <a:rPr lang="sl-SI" b="1" dirty="0">
              <a:solidFill>
                <a:schemeClr val="tx1"/>
              </a:solidFill>
              <a:latin typeface="Comic Sans MS" pitchFamily="66" charset="0"/>
            </a:rPr>
            <a:t>in </a:t>
          </a:r>
          <a:r>
            <a:rPr lang="sl-SI" b="1" dirty="0">
              <a:solidFill>
                <a:srgbClr val="0000FF"/>
              </a:solidFill>
              <a:latin typeface="Comic Sans MS" pitchFamily="66" charset="0"/>
            </a:rPr>
            <a:t>bolezni </a:t>
          </a:r>
          <a:r>
            <a:rPr lang="sl-SI" b="1" dirty="0">
              <a:solidFill>
                <a:schemeClr val="tx1"/>
              </a:solidFill>
              <a:latin typeface="Comic Sans MS" pitchFamily="66" charset="0"/>
            </a:rPr>
            <a:t>zmanjšuje stroške in </a:t>
          </a:r>
          <a:r>
            <a:rPr lang="sl-SI" b="1" dirty="0">
              <a:solidFill>
                <a:srgbClr val="CC00FF"/>
              </a:solidFill>
              <a:latin typeface="Comic Sans MS" pitchFamily="66" charset="0"/>
            </a:rPr>
            <a:t>izboljšuje poslovno uspešnost podjetja</a:t>
          </a:r>
          <a:r>
            <a:rPr lang="sl-SI" b="1" dirty="0">
              <a:solidFill>
                <a:schemeClr val="tx1"/>
              </a:solidFill>
              <a:latin typeface="Comic Sans MS" pitchFamily="66" charset="0"/>
            </a:rPr>
            <a:t>.</a:t>
          </a:r>
        </a:p>
      </dgm:t>
    </dgm:pt>
    <dgm:pt modelId="{0AB3B4BE-FC8D-44B0-B913-E5B55C90D366}" type="parTrans" cxnId="{74B3080D-CA02-40AF-9071-41113D209C2E}">
      <dgm:prSet/>
      <dgm:spPr/>
      <dgm:t>
        <a:bodyPr/>
        <a:lstStyle/>
        <a:p>
          <a:endParaRPr lang="sl-SI"/>
        </a:p>
      </dgm:t>
    </dgm:pt>
    <dgm:pt modelId="{C4AE6BE4-2BF6-449E-9041-C92261936786}" type="sibTrans" cxnId="{74B3080D-CA02-40AF-9071-41113D209C2E}">
      <dgm:prSet/>
      <dgm:spPr/>
      <dgm:t>
        <a:bodyPr/>
        <a:lstStyle/>
        <a:p>
          <a:endParaRPr lang="sl-SI"/>
        </a:p>
      </dgm:t>
    </dgm:pt>
    <dgm:pt modelId="{93F7FFE3-F052-48CA-A0DE-ECF86044534B}" type="pres">
      <dgm:prSet presAssocID="{AB2C812B-AB19-44C8-96E8-DDC81BD96D45}" presName="linear" presStyleCnt="0">
        <dgm:presLayoutVars>
          <dgm:animLvl val="lvl"/>
          <dgm:resizeHandles val="exact"/>
        </dgm:presLayoutVars>
      </dgm:prSet>
      <dgm:spPr/>
    </dgm:pt>
    <dgm:pt modelId="{00BA9F11-6EA1-4800-857E-71642F0DD89E}" type="pres">
      <dgm:prSet presAssocID="{939C880C-952D-45DE-BEBC-6657FC50003F}" presName="parentText" presStyleLbl="node1" presStyleIdx="0" presStyleCnt="2" custScaleY="42410">
        <dgm:presLayoutVars>
          <dgm:chMax val="0"/>
          <dgm:bulletEnabled val="1"/>
        </dgm:presLayoutVars>
      </dgm:prSet>
      <dgm:spPr/>
    </dgm:pt>
    <dgm:pt modelId="{DBB7F6A2-D465-4B11-B3A8-F5F33A398484}" type="pres">
      <dgm:prSet presAssocID="{E6938D37-473C-4318-8930-127D015E7779}" presName="spacer" presStyleCnt="0"/>
      <dgm:spPr/>
    </dgm:pt>
    <dgm:pt modelId="{383F1698-5775-4BE3-9C60-1BD5E3F8EF63}" type="pres">
      <dgm:prSet presAssocID="{60540B6F-F1C9-4C9C-8E2F-247F20C1BC8C}" presName="parentText" presStyleLbl="node1" presStyleIdx="1" presStyleCnt="2">
        <dgm:presLayoutVars>
          <dgm:chMax val="0"/>
          <dgm:bulletEnabled val="1"/>
        </dgm:presLayoutVars>
      </dgm:prSet>
      <dgm:spPr/>
    </dgm:pt>
  </dgm:ptLst>
  <dgm:cxnLst>
    <dgm:cxn modelId="{A8F9D307-C46A-4DF1-BD99-5771A58CC583}" srcId="{AB2C812B-AB19-44C8-96E8-DDC81BD96D45}" destId="{939C880C-952D-45DE-BEBC-6657FC50003F}" srcOrd="0" destOrd="0" parTransId="{4F4DBAD3-6B7C-422A-9765-FC8E44D6E652}" sibTransId="{E6938D37-473C-4318-8930-127D015E7779}"/>
    <dgm:cxn modelId="{74B3080D-CA02-40AF-9071-41113D209C2E}" srcId="{AB2C812B-AB19-44C8-96E8-DDC81BD96D45}" destId="{60540B6F-F1C9-4C9C-8E2F-247F20C1BC8C}" srcOrd="1" destOrd="0" parTransId="{0AB3B4BE-FC8D-44B0-B913-E5B55C90D366}" sibTransId="{C4AE6BE4-2BF6-449E-9041-C92261936786}"/>
    <dgm:cxn modelId="{DBF07834-ED49-4AFA-8E7F-2205F7F12941}" type="presOf" srcId="{AB2C812B-AB19-44C8-96E8-DDC81BD96D45}" destId="{93F7FFE3-F052-48CA-A0DE-ECF86044534B}" srcOrd="0" destOrd="0" presId="urn:microsoft.com/office/officeart/2005/8/layout/vList2"/>
    <dgm:cxn modelId="{1804F67C-8BA9-4EBE-8464-C1F45CB98B22}" type="presOf" srcId="{60540B6F-F1C9-4C9C-8E2F-247F20C1BC8C}" destId="{383F1698-5775-4BE3-9C60-1BD5E3F8EF63}" srcOrd="0" destOrd="0" presId="urn:microsoft.com/office/officeart/2005/8/layout/vList2"/>
    <dgm:cxn modelId="{FC190C85-0230-4040-89BD-353F81C74186}" type="presOf" srcId="{939C880C-952D-45DE-BEBC-6657FC50003F}" destId="{00BA9F11-6EA1-4800-857E-71642F0DD89E}" srcOrd="0" destOrd="0" presId="urn:microsoft.com/office/officeart/2005/8/layout/vList2"/>
    <dgm:cxn modelId="{89024474-3B04-45CC-BB14-7F4F78B60566}" type="presParOf" srcId="{93F7FFE3-F052-48CA-A0DE-ECF86044534B}" destId="{00BA9F11-6EA1-4800-857E-71642F0DD89E}" srcOrd="0" destOrd="0" presId="urn:microsoft.com/office/officeart/2005/8/layout/vList2"/>
    <dgm:cxn modelId="{B9DE56FC-8ABD-496B-BAA9-AD2E933FDA2E}" type="presParOf" srcId="{93F7FFE3-F052-48CA-A0DE-ECF86044534B}" destId="{DBB7F6A2-D465-4B11-B3A8-F5F33A398484}" srcOrd="1" destOrd="0" presId="urn:microsoft.com/office/officeart/2005/8/layout/vList2"/>
    <dgm:cxn modelId="{B57F3F06-1539-4860-937C-EC72A71BD66F}" type="presParOf" srcId="{93F7FFE3-F052-48CA-A0DE-ECF86044534B}" destId="{383F1698-5775-4BE3-9C60-1BD5E3F8EF63}"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CBFB287-3168-49AC-B1BE-B7BE1F691822}" type="doc">
      <dgm:prSet loTypeId="urn:microsoft.com/office/officeart/2008/layout/RadialCluster" loCatId="cycle" qsTypeId="urn:microsoft.com/office/officeart/2005/8/quickstyle/simple3" qsCatId="simple" csTypeId="urn:microsoft.com/office/officeart/2005/8/colors/colorful5" csCatId="colorful" phldr="1"/>
      <dgm:spPr>
        <a:scene3d>
          <a:camera prst="orthographicFront">
            <a:rot lat="0" lon="0" rev="0"/>
          </a:camera>
          <a:lightRig rig="balanced" dir="t">
            <a:rot lat="0" lon="0" rev="8700000"/>
          </a:lightRig>
        </a:scene3d>
      </dgm:spPr>
      <dgm:t>
        <a:bodyPr/>
        <a:lstStyle/>
        <a:p>
          <a:endParaRPr lang="sl-SI"/>
        </a:p>
      </dgm:t>
    </dgm:pt>
    <dgm:pt modelId="{C72C5254-87DE-49C5-B086-B1E8645D1CE4}">
      <dgm:prSet phldrT="[Tex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b="1" dirty="0">
              <a:latin typeface="Comic Sans MS" pitchFamily="66" charset="0"/>
            </a:rPr>
            <a:t>VZPD lahko vplivata na poslovno uspešnost podjetja na več načinov,npr.: </a:t>
          </a:r>
          <a:endParaRPr lang="sl-SI" dirty="0"/>
        </a:p>
      </dgm:t>
    </dgm:pt>
    <dgm:pt modelId="{3621D13F-A277-4B54-A2BD-A56F0E5B78CB}" type="parTrans" cxnId="{DE1481FB-D12B-495E-9CC3-F55DBE143490}">
      <dgm:prSet/>
      <dgm:spPr/>
      <dgm:t>
        <a:bodyPr/>
        <a:lstStyle/>
        <a:p>
          <a:endParaRPr lang="sl-SI">
            <a:solidFill>
              <a:schemeClr val="tx1"/>
            </a:solidFill>
          </a:endParaRPr>
        </a:p>
      </dgm:t>
    </dgm:pt>
    <dgm:pt modelId="{B68554F1-F14B-454B-91F3-D4432F33D3FD}" type="sibTrans" cxnId="{DE1481FB-D12B-495E-9CC3-F55DBE143490}">
      <dgm:prSet/>
      <dgm:spPr/>
      <dgm:t>
        <a:bodyPr/>
        <a:lstStyle/>
        <a:p>
          <a:endParaRPr lang="sl-SI">
            <a:solidFill>
              <a:schemeClr val="tx1"/>
            </a:solidFill>
          </a:endParaRPr>
        </a:p>
      </dgm:t>
    </dgm:pt>
    <dgm:pt modelId="{0B89F53D-4685-4174-AE85-C10AF7E4CF8E}">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sz="2800" b="1" dirty="0">
              <a:latin typeface="Comic Sans MS" pitchFamily="66" charset="0"/>
            </a:rPr>
            <a:t>zdravi delavci so bolj produktivni </a:t>
          </a:r>
          <a:r>
            <a:rPr lang="sl-SI" sz="2800" b="1" dirty="0">
              <a:solidFill>
                <a:srgbClr val="CC00FF"/>
              </a:solidFill>
              <a:latin typeface="Comic Sans MS" pitchFamily="66" charset="0"/>
            </a:rPr>
            <a:t>in</a:t>
          </a:r>
          <a:r>
            <a:rPr lang="sl-SI" sz="2800" b="1" dirty="0">
              <a:latin typeface="Comic Sans MS" pitchFamily="66" charset="0"/>
            </a:rPr>
            <a:t> </a:t>
          </a:r>
        </a:p>
        <a:p>
          <a:r>
            <a:rPr lang="sl-SI" sz="2800" b="1" dirty="0">
              <a:latin typeface="Comic Sans MS" pitchFamily="66" charset="0"/>
            </a:rPr>
            <a:t>lahko proizvajajo bolj kakovostno; </a:t>
          </a:r>
          <a:endParaRPr lang="sl-SI" sz="2800" dirty="0"/>
        </a:p>
      </dgm:t>
    </dgm:pt>
    <dgm:pt modelId="{5CF42F30-609C-482C-AF5A-FC5767860B67}" type="parTrans" cxnId="{5A04B85D-8286-4FC7-81F4-FFF4617B698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sl-SI">
            <a:solidFill>
              <a:schemeClr val="tx1"/>
            </a:solidFill>
          </a:endParaRPr>
        </a:p>
      </dgm:t>
    </dgm:pt>
    <dgm:pt modelId="{3D7FF8EF-5894-4263-8F25-33B8345139A0}" type="sibTrans" cxnId="{5A04B85D-8286-4FC7-81F4-FFF4617B698F}">
      <dgm:prSet/>
      <dgm:spPr/>
      <dgm:t>
        <a:bodyPr/>
        <a:lstStyle/>
        <a:p>
          <a:endParaRPr lang="sl-SI">
            <a:solidFill>
              <a:schemeClr val="tx1"/>
            </a:solidFill>
          </a:endParaRPr>
        </a:p>
      </dgm:t>
    </dgm:pt>
    <dgm:pt modelId="{77A6DD21-20C8-4BB9-955F-D7FC093E3F96}">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b="1" dirty="0">
              <a:latin typeface="Comic Sans MS" pitchFamily="66" charset="0"/>
            </a:rPr>
            <a:t>manjše število nezgod pri delu pomeni:</a:t>
          </a:r>
        </a:p>
        <a:p>
          <a:r>
            <a:rPr lang="sl-SI" b="1" dirty="0">
              <a:latin typeface="Comic Sans MS" pitchFamily="66" charset="0"/>
            </a:rPr>
            <a:t> manj bolniških dopustov, posledica tega so nižji stroški in manjše število prekinitev proizvodnih procesov;</a:t>
          </a:r>
        </a:p>
      </dgm:t>
    </dgm:pt>
    <dgm:pt modelId="{F8AB1DE5-1E8D-4BB1-A883-768CDA3A9585}" type="parTrans" cxnId="{A1D204A4-BE5D-41DA-8D47-BF286B7E5548}">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sl-SI">
            <a:solidFill>
              <a:schemeClr val="tx1"/>
            </a:solidFill>
          </a:endParaRPr>
        </a:p>
      </dgm:t>
    </dgm:pt>
    <dgm:pt modelId="{08ED7BCB-7EBC-41B6-9746-7ED5E2B4C23B}" type="sibTrans" cxnId="{A1D204A4-BE5D-41DA-8D47-BF286B7E5548}">
      <dgm:prSet/>
      <dgm:spPr/>
      <dgm:t>
        <a:bodyPr/>
        <a:lstStyle/>
        <a:p>
          <a:endParaRPr lang="sl-SI">
            <a:solidFill>
              <a:schemeClr val="tx1"/>
            </a:solidFill>
          </a:endParaRPr>
        </a:p>
      </dgm:t>
    </dgm:pt>
    <dgm:pt modelId="{294356A4-F21B-4F5E-B81F-D567F2F0D0E2}">
      <dgm:prSet custT="1"/>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sz="2200" b="1" dirty="0">
              <a:latin typeface="Comic Sans MS" pitchFamily="66" charset="0"/>
            </a:rPr>
            <a:t>oprema in delovno okolje, čim bolj prilagojena potrebam delovnega procesa in dobro vzdrževana, povečujeta produktivnost, izboljšujeta kakovost in zmanjšujeta število zdravstvenih in varnostnih tveganj; </a:t>
          </a:r>
        </a:p>
      </dgm:t>
    </dgm:pt>
    <dgm:pt modelId="{EAA7A92E-5ED9-4A68-9CD1-100EDB565409}" type="parTrans" cxnId="{4D357F7E-C7CF-43FD-AFFF-75A0280349FD}">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sl-SI">
            <a:solidFill>
              <a:schemeClr val="tx1"/>
            </a:solidFill>
          </a:endParaRPr>
        </a:p>
      </dgm:t>
    </dgm:pt>
    <dgm:pt modelId="{1B46D9CF-7A3C-4F94-A8C7-DC9FC2D08647}" type="sibTrans" cxnId="{4D357F7E-C7CF-43FD-AFFF-75A0280349FD}">
      <dgm:prSet/>
      <dgm:spPr/>
      <dgm:t>
        <a:bodyPr/>
        <a:lstStyle/>
        <a:p>
          <a:endParaRPr lang="sl-SI">
            <a:solidFill>
              <a:schemeClr val="tx1"/>
            </a:solidFill>
          </a:endParaRPr>
        </a:p>
      </dgm:t>
    </dgm:pt>
    <dgm:pt modelId="{14302083-0A53-4318-8DAF-BE5003EFC6B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b="1" dirty="0">
              <a:latin typeface="Comic Sans MS" pitchFamily="66" charset="0"/>
            </a:rPr>
            <a:t>zmanjšanje števila poškodb in bolezni pomeni manj škode in manjša tveganja za obveznosti.</a:t>
          </a:r>
          <a:endParaRPr lang="sl-SI" dirty="0">
            <a:latin typeface="Comic Sans MS" pitchFamily="66" charset="0"/>
          </a:endParaRPr>
        </a:p>
      </dgm:t>
    </dgm:pt>
    <dgm:pt modelId="{CD8F82C4-4897-427D-967F-898B5A44D82D}" type="parTrans" cxnId="{643C0B35-DFCB-48D0-AF6D-92AC87F7B7C9}">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endParaRPr lang="sl-SI">
            <a:solidFill>
              <a:schemeClr val="tx1"/>
            </a:solidFill>
          </a:endParaRPr>
        </a:p>
      </dgm:t>
    </dgm:pt>
    <dgm:pt modelId="{804126E2-AFBB-4736-9080-A7B33536FE01}" type="sibTrans" cxnId="{643C0B35-DFCB-48D0-AF6D-92AC87F7B7C9}">
      <dgm:prSet/>
      <dgm:spPr/>
      <dgm:t>
        <a:bodyPr/>
        <a:lstStyle/>
        <a:p>
          <a:endParaRPr lang="sl-SI">
            <a:solidFill>
              <a:schemeClr val="tx1"/>
            </a:solidFill>
          </a:endParaRPr>
        </a:p>
      </dgm:t>
    </dgm:pt>
    <dgm:pt modelId="{1BA946B1-0611-4193-A3C6-0006C0397990}" type="pres">
      <dgm:prSet presAssocID="{9CBFB287-3168-49AC-B1BE-B7BE1F691822}" presName="Name0" presStyleCnt="0">
        <dgm:presLayoutVars>
          <dgm:chMax val="1"/>
          <dgm:chPref val="1"/>
          <dgm:dir/>
          <dgm:animOne val="branch"/>
          <dgm:animLvl val="lvl"/>
        </dgm:presLayoutVars>
      </dgm:prSet>
      <dgm:spPr/>
    </dgm:pt>
    <dgm:pt modelId="{05B27F3C-A2BA-4D94-86BA-3626F10A629B}" type="pres">
      <dgm:prSet presAssocID="{C72C5254-87DE-49C5-B086-B1E8645D1CE4}" presName="singleCycl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8E90A75A-9C05-4998-ABC1-13D4985291AD}" type="pres">
      <dgm:prSet presAssocID="{C72C5254-87DE-49C5-B086-B1E8645D1CE4}" presName="singleCenter" presStyleLbl="node1" presStyleIdx="0" presStyleCnt="5" custScaleX="121266" custScaleY="159091" custLinFactNeighborX="-8765" custLinFactNeighborY="-1140">
        <dgm:presLayoutVars>
          <dgm:chMax val="7"/>
          <dgm:chPref val="7"/>
        </dgm:presLayoutVars>
      </dgm:prSet>
      <dgm:spPr/>
    </dgm:pt>
    <dgm:pt modelId="{37A24FD8-BE9A-472D-82CB-7D8A1C035B7E}" type="pres">
      <dgm:prSet presAssocID="{5CF42F30-609C-482C-AF5A-FC5767860B67}" presName="Name56" presStyleLbl="parChTrans1D2" presStyleIdx="0" presStyleCnt="4"/>
      <dgm:spPr/>
    </dgm:pt>
    <dgm:pt modelId="{7D1FADAC-1939-4149-AC6F-A06F29FBA893}" type="pres">
      <dgm:prSet presAssocID="{0B89F53D-4685-4174-AE85-C10AF7E4CF8E}" presName="text0" presStyleLbl="node1" presStyleIdx="1" presStyleCnt="5" custScaleX="534952" custScaleY="79107" custLinFactNeighborY="-10166">
        <dgm:presLayoutVars>
          <dgm:bulletEnabled val="1"/>
        </dgm:presLayoutVars>
      </dgm:prSet>
      <dgm:spPr/>
    </dgm:pt>
    <dgm:pt modelId="{36EB6DDD-6F22-4BB6-801C-41F636314E07}" type="pres">
      <dgm:prSet presAssocID="{F8AB1DE5-1E8D-4BB1-A883-768CDA3A9585}" presName="Name56" presStyleLbl="parChTrans1D2" presStyleIdx="1" presStyleCnt="4"/>
      <dgm:spPr/>
    </dgm:pt>
    <dgm:pt modelId="{CBBC5553-43FB-4705-BA03-8D40A6E27BE7}" type="pres">
      <dgm:prSet presAssocID="{77A6DD21-20C8-4BB9-955F-D7FC093E3F96}" presName="text0" presStyleLbl="node1" presStyleIdx="2" presStyleCnt="5" custScaleX="267945" custScaleY="271370" custRadScaleRad="100923" custRadScaleInc="-9472">
        <dgm:presLayoutVars>
          <dgm:bulletEnabled val="1"/>
        </dgm:presLayoutVars>
      </dgm:prSet>
      <dgm:spPr/>
    </dgm:pt>
    <dgm:pt modelId="{2A8F3F18-6037-40E5-8265-C98BECEF4F92}" type="pres">
      <dgm:prSet presAssocID="{EAA7A92E-5ED9-4A68-9CD1-100EDB565409}" presName="Name56" presStyleLbl="parChTrans1D2" presStyleIdx="2" presStyleCnt="4"/>
      <dgm:spPr/>
    </dgm:pt>
    <dgm:pt modelId="{56395C32-3D41-40FF-BEB1-DB816381C630}" type="pres">
      <dgm:prSet presAssocID="{294356A4-F21B-4F5E-B81F-D567F2F0D0E2}" presName="text0" presStyleLbl="node1" presStyleIdx="3" presStyleCnt="5" custScaleX="652777" custScaleY="140554" custRadScaleRad="96770" custRadScaleInc="-2808">
        <dgm:presLayoutVars>
          <dgm:bulletEnabled val="1"/>
        </dgm:presLayoutVars>
      </dgm:prSet>
      <dgm:spPr/>
    </dgm:pt>
    <dgm:pt modelId="{8DCFC7F5-A770-4B5D-81B1-5A2F3BE1DEB1}" type="pres">
      <dgm:prSet presAssocID="{CD8F82C4-4897-427D-967F-898B5A44D82D}" presName="Name56" presStyleLbl="parChTrans1D2" presStyleIdx="3" presStyleCnt="4"/>
      <dgm:spPr/>
    </dgm:pt>
    <dgm:pt modelId="{878FF577-6491-4C06-97BB-7B91E4A27770}" type="pres">
      <dgm:prSet presAssocID="{14302083-0A53-4318-8DAF-BE5003EFC6B9}" presName="text0" presStyleLbl="node1" presStyleIdx="4" presStyleCnt="5" custScaleX="180148" custScaleY="248756" custRadScaleRad="114058" custRadScaleInc="2441">
        <dgm:presLayoutVars>
          <dgm:bulletEnabled val="1"/>
        </dgm:presLayoutVars>
      </dgm:prSet>
      <dgm:spPr/>
    </dgm:pt>
  </dgm:ptLst>
  <dgm:cxnLst>
    <dgm:cxn modelId="{1769B91C-885E-4435-AB6B-E63930DC7A53}" type="presOf" srcId="{0B89F53D-4685-4174-AE85-C10AF7E4CF8E}" destId="{7D1FADAC-1939-4149-AC6F-A06F29FBA893}" srcOrd="0" destOrd="0" presId="urn:microsoft.com/office/officeart/2008/layout/RadialCluster"/>
    <dgm:cxn modelId="{EFC3F828-614D-4155-9970-E9E41B6D3D2B}" type="presOf" srcId="{14302083-0A53-4318-8DAF-BE5003EFC6B9}" destId="{878FF577-6491-4C06-97BB-7B91E4A27770}" srcOrd="0" destOrd="0" presId="urn:microsoft.com/office/officeart/2008/layout/RadialCluster"/>
    <dgm:cxn modelId="{643C0B35-DFCB-48D0-AF6D-92AC87F7B7C9}" srcId="{C72C5254-87DE-49C5-B086-B1E8645D1CE4}" destId="{14302083-0A53-4318-8DAF-BE5003EFC6B9}" srcOrd="3" destOrd="0" parTransId="{CD8F82C4-4897-427D-967F-898B5A44D82D}" sibTransId="{804126E2-AFBB-4736-9080-A7B33536FE01}"/>
    <dgm:cxn modelId="{09AEEE3F-EFBB-4D36-99E8-1BD16993AF30}" type="presOf" srcId="{CD8F82C4-4897-427D-967F-898B5A44D82D}" destId="{8DCFC7F5-A770-4B5D-81B1-5A2F3BE1DEB1}" srcOrd="0" destOrd="0" presId="urn:microsoft.com/office/officeart/2008/layout/RadialCluster"/>
    <dgm:cxn modelId="{5A04B85D-8286-4FC7-81F4-FFF4617B698F}" srcId="{C72C5254-87DE-49C5-B086-B1E8645D1CE4}" destId="{0B89F53D-4685-4174-AE85-C10AF7E4CF8E}" srcOrd="0" destOrd="0" parTransId="{5CF42F30-609C-482C-AF5A-FC5767860B67}" sibTransId="{3D7FF8EF-5894-4263-8F25-33B8345139A0}"/>
    <dgm:cxn modelId="{94422C4B-8645-4019-8810-2A6E25F40676}" type="presOf" srcId="{F8AB1DE5-1E8D-4BB1-A883-768CDA3A9585}" destId="{36EB6DDD-6F22-4BB6-801C-41F636314E07}" srcOrd="0" destOrd="0" presId="urn:microsoft.com/office/officeart/2008/layout/RadialCluster"/>
    <dgm:cxn modelId="{4D357F7E-C7CF-43FD-AFFF-75A0280349FD}" srcId="{C72C5254-87DE-49C5-B086-B1E8645D1CE4}" destId="{294356A4-F21B-4F5E-B81F-D567F2F0D0E2}" srcOrd="2" destOrd="0" parTransId="{EAA7A92E-5ED9-4A68-9CD1-100EDB565409}" sibTransId="{1B46D9CF-7A3C-4F94-A8C7-DC9FC2D08647}"/>
    <dgm:cxn modelId="{6BEE748A-8114-4BF6-ACF3-1D9AA004417A}" type="presOf" srcId="{9CBFB287-3168-49AC-B1BE-B7BE1F691822}" destId="{1BA946B1-0611-4193-A3C6-0006C0397990}" srcOrd="0" destOrd="0" presId="urn:microsoft.com/office/officeart/2008/layout/RadialCluster"/>
    <dgm:cxn modelId="{A1D204A4-BE5D-41DA-8D47-BF286B7E5548}" srcId="{C72C5254-87DE-49C5-B086-B1E8645D1CE4}" destId="{77A6DD21-20C8-4BB9-955F-D7FC093E3F96}" srcOrd="1" destOrd="0" parTransId="{F8AB1DE5-1E8D-4BB1-A883-768CDA3A9585}" sibTransId="{08ED7BCB-7EBC-41B6-9746-7ED5E2B4C23B}"/>
    <dgm:cxn modelId="{A6C2FDAB-F935-4B2A-989D-101D860C1DC9}" type="presOf" srcId="{77A6DD21-20C8-4BB9-955F-D7FC093E3F96}" destId="{CBBC5553-43FB-4705-BA03-8D40A6E27BE7}" srcOrd="0" destOrd="0" presId="urn:microsoft.com/office/officeart/2008/layout/RadialCluster"/>
    <dgm:cxn modelId="{F2FD3ACA-101E-48AB-8350-A45EE2DDD0CC}" type="presOf" srcId="{294356A4-F21B-4F5E-B81F-D567F2F0D0E2}" destId="{56395C32-3D41-40FF-BEB1-DB816381C630}" srcOrd="0" destOrd="0" presId="urn:microsoft.com/office/officeart/2008/layout/RadialCluster"/>
    <dgm:cxn modelId="{7C6346CF-FA76-41EA-95DC-F4FF809AFBB0}" type="presOf" srcId="{5CF42F30-609C-482C-AF5A-FC5767860B67}" destId="{37A24FD8-BE9A-472D-82CB-7D8A1C035B7E}" srcOrd="0" destOrd="0" presId="urn:microsoft.com/office/officeart/2008/layout/RadialCluster"/>
    <dgm:cxn modelId="{2C3240E6-E089-4C80-9E12-4EBC6C67AA6C}" type="presOf" srcId="{C72C5254-87DE-49C5-B086-B1E8645D1CE4}" destId="{8E90A75A-9C05-4998-ABC1-13D4985291AD}" srcOrd="0" destOrd="0" presId="urn:microsoft.com/office/officeart/2008/layout/RadialCluster"/>
    <dgm:cxn modelId="{1656A9E8-BD6E-4AAF-9338-7F5459DB89B9}" type="presOf" srcId="{EAA7A92E-5ED9-4A68-9CD1-100EDB565409}" destId="{2A8F3F18-6037-40E5-8265-C98BECEF4F92}" srcOrd="0" destOrd="0" presId="urn:microsoft.com/office/officeart/2008/layout/RadialCluster"/>
    <dgm:cxn modelId="{DE1481FB-D12B-495E-9CC3-F55DBE143490}" srcId="{9CBFB287-3168-49AC-B1BE-B7BE1F691822}" destId="{C72C5254-87DE-49C5-B086-B1E8645D1CE4}" srcOrd="0" destOrd="0" parTransId="{3621D13F-A277-4B54-A2BD-A56F0E5B78CB}" sibTransId="{B68554F1-F14B-454B-91F3-D4432F33D3FD}"/>
    <dgm:cxn modelId="{44FB44D5-51C4-4B78-81F2-BBAD661FC308}" type="presParOf" srcId="{1BA946B1-0611-4193-A3C6-0006C0397990}" destId="{05B27F3C-A2BA-4D94-86BA-3626F10A629B}" srcOrd="0" destOrd="0" presId="urn:microsoft.com/office/officeart/2008/layout/RadialCluster"/>
    <dgm:cxn modelId="{B87E6C37-7481-4C61-8C0E-C14EBEA43F58}" type="presParOf" srcId="{05B27F3C-A2BA-4D94-86BA-3626F10A629B}" destId="{8E90A75A-9C05-4998-ABC1-13D4985291AD}" srcOrd="0" destOrd="0" presId="urn:microsoft.com/office/officeart/2008/layout/RadialCluster"/>
    <dgm:cxn modelId="{530CC55B-431C-40A5-ACA0-D4838EAC25F5}" type="presParOf" srcId="{05B27F3C-A2BA-4D94-86BA-3626F10A629B}" destId="{37A24FD8-BE9A-472D-82CB-7D8A1C035B7E}" srcOrd="1" destOrd="0" presId="urn:microsoft.com/office/officeart/2008/layout/RadialCluster"/>
    <dgm:cxn modelId="{DA5CD577-B3C7-4F59-B084-286EC86F8798}" type="presParOf" srcId="{05B27F3C-A2BA-4D94-86BA-3626F10A629B}" destId="{7D1FADAC-1939-4149-AC6F-A06F29FBA893}" srcOrd="2" destOrd="0" presId="urn:microsoft.com/office/officeart/2008/layout/RadialCluster"/>
    <dgm:cxn modelId="{8D7D4D8C-E30D-4F36-85A3-35D40EBC7A3A}" type="presParOf" srcId="{05B27F3C-A2BA-4D94-86BA-3626F10A629B}" destId="{36EB6DDD-6F22-4BB6-801C-41F636314E07}" srcOrd="3" destOrd="0" presId="urn:microsoft.com/office/officeart/2008/layout/RadialCluster"/>
    <dgm:cxn modelId="{69685A62-872C-4724-948D-E6A07108569E}" type="presParOf" srcId="{05B27F3C-A2BA-4D94-86BA-3626F10A629B}" destId="{CBBC5553-43FB-4705-BA03-8D40A6E27BE7}" srcOrd="4" destOrd="0" presId="urn:microsoft.com/office/officeart/2008/layout/RadialCluster"/>
    <dgm:cxn modelId="{9C3653F4-56E1-4E71-9FF4-CE7E3E075DFB}" type="presParOf" srcId="{05B27F3C-A2BA-4D94-86BA-3626F10A629B}" destId="{2A8F3F18-6037-40E5-8265-C98BECEF4F92}" srcOrd="5" destOrd="0" presId="urn:microsoft.com/office/officeart/2008/layout/RadialCluster"/>
    <dgm:cxn modelId="{C51D6DA6-1F80-46F8-8A57-6CCBEAFE9FB9}" type="presParOf" srcId="{05B27F3C-A2BA-4D94-86BA-3626F10A629B}" destId="{56395C32-3D41-40FF-BEB1-DB816381C630}" srcOrd="6" destOrd="0" presId="urn:microsoft.com/office/officeart/2008/layout/RadialCluster"/>
    <dgm:cxn modelId="{17C81096-1E30-4F64-B85E-B57E717788BD}" type="presParOf" srcId="{05B27F3C-A2BA-4D94-86BA-3626F10A629B}" destId="{8DCFC7F5-A770-4B5D-81B1-5A2F3BE1DEB1}" srcOrd="7" destOrd="0" presId="urn:microsoft.com/office/officeart/2008/layout/RadialCluster"/>
    <dgm:cxn modelId="{793BFAE7-DD55-427C-A1DA-CA634471A71A}" type="presParOf" srcId="{05B27F3C-A2BA-4D94-86BA-3626F10A629B}" destId="{878FF577-6491-4C06-97BB-7B91E4A27770}" srcOrd="8"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1FB21CF-FD47-47D2-A935-A296BBA63A7F}"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sl-SI"/>
        </a:p>
      </dgm:t>
    </dgm:pt>
    <dgm:pt modelId="{F5A3F9C9-7DC7-4736-885E-9AAFD3EE5D0A}">
      <dgm:prSet>
        <dgm:style>
          <a:lnRef idx="1">
            <a:schemeClr val="accent3"/>
          </a:lnRef>
          <a:fillRef idx="2">
            <a:schemeClr val="accent3"/>
          </a:fillRef>
          <a:effectRef idx="1">
            <a:schemeClr val="accent3"/>
          </a:effectRef>
          <a:fontRef idx="minor">
            <a:schemeClr val="dk1"/>
          </a:fontRef>
        </dgm:style>
      </dgm:prSet>
      <dgm:spPr>
        <a:ln>
          <a:solidFill>
            <a:srgbClr val="C00000"/>
          </a:solidFill>
        </a:ln>
        <a:effectLst>
          <a:outerShdw blurRad="44450" dist="27940" dir="5400000" algn="ctr">
            <a:srgbClr val="000000">
              <a:alpha val="32000"/>
            </a:srgbClr>
          </a:outerShdw>
        </a:effectLst>
        <a:scene3d>
          <a:camera prst="orthographicFront"/>
          <a:lightRig rig="flat" dir="t"/>
        </a:scene3d>
      </dgm:spPr>
      <dgm:t>
        <a:bodyPr/>
        <a:lstStyle/>
        <a:p>
          <a:r>
            <a:rPr lang="sl-SI" b="1" dirty="0">
              <a:latin typeface="Comic Sans MS" pitchFamily="66" charset="0"/>
            </a:rPr>
            <a:t>Področje VZPD opredeljujejo                </a:t>
          </a:r>
        </a:p>
      </dgm:t>
    </dgm:pt>
    <dgm:pt modelId="{32A04F4A-1E69-407F-8D19-04D84364C56E}" type="parTrans" cxnId="{D77B4006-BA04-482E-A630-C84B5F5D0A6C}">
      <dgm:prSet/>
      <dgm:spPr/>
      <dgm:t>
        <a:bodyPr/>
        <a:lstStyle/>
        <a:p>
          <a:endParaRPr lang="sl-SI"/>
        </a:p>
      </dgm:t>
    </dgm:pt>
    <dgm:pt modelId="{61D7718F-3511-4451-A62B-0038FF64585B}" type="sibTrans" cxnId="{D77B4006-BA04-482E-A630-C84B5F5D0A6C}">
      <dgm:prSet/>
      <dgm:spPr/>
      <dgm:t>
        <a:bodyPr/>
        <a:lstStyle/>
        <a:p>
          <a:endParaRPr lang="sl-SI"/>
        </a:p>
      </dgm:t>
    </dgm:pt>
    <dgm:pt modelId="{3D7A4E31-662D-4854-9D74-C299BA5F0430}">
      <dgm:prSet>
        <dgm:style>
          <a:lnRef idx="1">
            <a:schemeClr val="accent3"/>
          </a:lnRef>
          <a:fillRef idx="2">
            <a:schemeClr val="accent3"/>
          </a:fillRef>
          <a:effectRef idx="1">
            <a:schemeClr val="accent3"/>
          </a:effectRef>
          <a:fontRef idx="minor">
            <a:schemeClr val="dk1"/>
          </a:fontRef>
        </dgm:style>
      </dgm:prSet>
      <dgm:spPr>
        <a:ln>
          <a:solidFill>
            <a:srgbClr val="C00000"/>
          </a:solidFill>
        </a:ln>
        <a:effectLst>
          <a:outerShdw blurRad="44450" dist="27940" dir="5400000" algn="ctr">
            <a:srgbClr val="000000">
              <a:alpha val="32000"/>
            </a:srgbClr>
          </a:outerShdw>
        </a:effectLst>
        <a:scene3d>
          <a:camera prst="orthographicFront"/>
          <a:lightRig rig="flat" dir="t"/>
        </a:scene3d>
      </dgm:spPr>
      <dgm:t>
        <a:bodyPr/>
        <a:lstStyle/>
        <a:p>
          <a:r>
            <a:rPr lang="sl-SI" b="1" dirty="0">
              <a:latin typeface="Comic Sans MS" pitchFamily="66" charset="0"/>
            </a:rPr>
            <a:t>načela </a:t>
          </a:r>
        </a:p>
      </dgm:t>
    </dgm:pt>
    <dgm:pt modelId="{44221FE0-A072-4935-B599-025B06C20BFC}" type="parTrans" cxnId="{7472ED59-2DD5-4F12-B60B-66F48A0268AC}">
      <dgm:prSet/>
      <dgm:spPr/>
      <dgm:t>
        <a:bodyPr/>
        <a:lstStyle/>
        <a:p>
          <a:endParaRPr lang="sl-SI" dirty="0"/>
        </a:p>
      </dgm:t>
    </dgm:pt>
    <dgm:pt modelId="{346422C4-9529-4C74-AC6D-C10F8F0F81FF}" type="sibTrans" cxnId="{7472ED59-2DD5-4F12-B60B-66F48A0268AC}">
      <dgm:prSet/>
      <dgm:spPr/>
      <dgm:t>
        <a:bodyPr/>
        <a:lstStyle/>
        <a:p>
          <a:endParaRPr lang="sl-SI"/>
        </a:p>
      </dgm:t>
    </dgm:pt>
    <dgm:pt modelId="{BA5CFC79-A29D-4BBF-9645-3ED2338B9647}">
      <dgm:prSet>
        <dgm:style>
          <a:lnRef idx="1">
            <a:schemeClr val="accent3"/>
          </a:lnRef>
          <a:fillRef idx="2">
            <a:schemeClr val="accent3"/>
          </a:fillRef>
          <a:effectRef idx="1">
            <a:schemeClr val="accent3"/>
          </a:effectRef>
          <a:fontRef idx="minor">
            <a:schemeClr val="dk1"/>
          </a:fontRef>
        </dgm:style>
      </dgm:prSet>
      <dgm:spPr>
        <a:ln>
          <a:solidFill>
            <a:srgbClr val="C00000"/>
          </a:solidFill>
        </a:ln>
        <a:effectLst>
          <a:outerShdw blurRad="44450" dist="27940" dir="5400000" algn="ctr">
            <a:srgbClr val="000000">
              <a:alpha val="32000"/>
            </a:srgbClr>
          </a:outerShdw>
        </a:effectLst>
        <a:scene3d>
          <a:camera prst="orthographicFront"/>
          <a:lightRig rig="flat" dir="t"/>
        </a:scene3d>
      </dgm:spPr>
      <dgm:t>
        <a:bodyPr/>
        <a:lstStyle/>
        <a:p>
          <a:r>
            <a:rPr lang="sl-SI" b="1" dirty="0">
              <a:latin typeface="Comic Sans MS" pitchFamily="66" charset="0"/>
            </a:rPr>
            <a:t>pravila</a:t>
          </a:r>
        </a:p>
      </dgm:t>
    </dgm:pt>
    <dgm:pt modelId="{CE4E93BE-E705-44FD-947A-D9EAFE672C0C}" type="parTrans" cxnId="{B8AFEFD7-480B-4150-96F8-DB0481233044}">
      <dgm:prSet/>
      <dgm:spPr/>
      <dgm:t>
        <a:bodyPr/>
        <a:lstStyle/>
        <a:p>
          <a:endParaRPr lang="sl-SI" dirty="0"/>
        </a:p>
      </dgm:t>
    </dgm:pt>
    <dgm:pt modelId="{95D2FE5A-96A2-4427-B32B-36C87604735F}" type="sibTrans" cxnId="{B8AFEFD7-480B-4150-96F8-DB0481233044}">
      <dgm:prSet/>
      <dgm:spPr/>
      <dgm:t>
        <a:bodyPr/>
        <a:lstStyle/>
        <a:p>
          <a:endParaRPr lang="sl-SI"/>
        </a:p>
      </dgm:t>
    </dgm:pt>
    <dgm:pt modelId="{20BD7D6B-0986-4989-A241-69017860CE47}">
      <dgm:prSet>
        <dgm:style>
          <a:lnRef idx="1">
            <a:schemeClr val="accent3"/>
          </a:lnRef>
          <a:fillRef idx="2">
            <a:schemeClr val="accent3"/>
          </a:fillRef>
          <a:effectRef idx="1">
            <a:schemeClr val="accent3"/>
          </a:effectRef>
          <a:fontRef idx="minor">
            <a:schemeClr val="dk1"/>
          </a:fontRef>
        </dgm:style>
      </dgm:prSet>
      <dgm:spPr>
        <a:ln>
          <a:solidFill>
            <a:srgbClr val="C00000"/>
          </a:solidFill>
        </a:ln>
        <a:effectLst>
          <a:outerShdw blurRad="44450" dist="27940" dir="5400000" algn="ctr">
            <a:srgbClr val="000000">
              <a:alpha val="32000"/>
            </a:srgbClr>
          </a:outerShdw>
        </a:effectLst>
        <a:scene3d>
          <a:camera prst="orthographicFront"/>
          <a:lightRig rig="flat" dir="t"/>
        </a:scene3d>
      </dgm:spPr>
      <dgm:t>
        <a:bodyPr/>
        <a:lstStyle/>
        <a:p>
          <a:r>
            <a:rPr lang="sl-SI" b="1" dirty="0">
              <a:latin typeface="Comic Sans MS" pitchFamily="66" charset="0"/>
            </a:rPr>
            <a:t>aktivnosti</a:t>
          </a:r>
          <a:endParaRPr lang="sl-SI" b="1" dirty="0"/>
        </a:p>
      </dgm:t>
    </dgm:pt>
    <dgm:pt modelId="{E22683E3-0C3A-4C39-8D5C-682DEC7DE736}" type="parTrans" cxnId="{AF9993F1-E736-403F-BDEF-B4AF61603741}">
      <dgm:prSet/>
      <dgm:spPr/>
      <dgm:t>
        <a:bodyPr/>
        <a:lstStyle/>
        <a:p>
          <a:endParaRPr lang="sl-SI" dirty="0"/>
        </a:p>
      </dgm:t>
    </dgm:pt>
    <dgm:pt modelId="{AE71BCED-24D4-4DF0-BEAB-B8B8A9E6A332}" type="sibTrans" cxnId="{AF9993F1-E736-403F-BDEF-B4AF61603741}">
      <dgm:prSet/>
      <dgm:spPr/>
      <dgm:t>
        <a:bodyPr/>
        <a:lstStyle/>
        <a:p>
          <a:endParaRPr lang="sl-SI"/>
        </a:p>
      </dgm:t>
    </dgm:pt>
    <dgm:pt modelId="{F190F439-8815-4C6B-9AFE-FF3B28B077CF}" type="pres">
      <dgm:prSet presAssocID="{31FB21CF-FD47-47D2-A935-A296BBA63A7F}" presName="diagram" presStyleCnt="0">
        <dgm:presLayoutVars>
          <dgm:chPref val="1"/>
          <dgm:dir/>
          <dgm:animOne val="branch"/>
          <dgm:animLvl val="lvl"/>
          <dgm:resizeHandles val="exact"/>
        </dgm:presLayoutVars>
      </dgm:prSet>
      <dgm:spPr/>
    </dgm:pt>
    <dgm:pt modelId="{226E819C-D791-4A57-97E4-5C670D0B46C6}" type="pres">
      <dgm:prSet presAssocID="{F5A3F9C9-7DC7-4736-885E-9AAFD3EE5D0A}" presName="root1" presStyleCnt="0"/>
      <dgm:spPr/>
    </dgm:pt>
    <dgm:pt modelId="{735E0502-A741-4A31-8788-8ED458069DD7}" type="pres">
      <dgm:prSet presAssocID="{F5A3F9C9-7DC7-4736-885E-9AAFD3EE5D0A}" presName="LevelOneTextNode" presStyleLbl="node0" presStyleIdx="0" presStyleCnt="1" custScaleX="194872" custScaleY="161051">
        <dgm:presLayoutVars>
          <dgm:chPref val="3"/>
        </dgm:presLayoutVars>
      </dgm:prSet>
      <dgm:spPr/>
    </dgm:pt>
    <dgm:pt modelId="{45640AC1-577A-4FFE-8BD6-6EAA5A3D3B40}" type="pres">
      <dgm:prSet presAssocID="{F5A3F9C9-7DC7-4736-885E-9AAFD3EE5D0A}" presName="level2hierChild" presStyleCnt="0"/>
      <dgm:spPr/>
    </dgm:pt>
    <dgm:pt modelId="{3320FC20-7050-4684-9759-83DA494E2950}" type="pres">
      <dgm:prSet presAssocID="{44221FE0-A072-4935-B599-025B06C20BFC}" presName="conn2-1" presStyleLbl="parChTrans1D2" presStyleIdx="0" presStyleCnt="3"/>
      <dgm:spPr/>
    </dgm:pt>
    <dgm:pt modelId="{AAD7EED2-C8E8-4606-8A18-6106A1162AD3}" type="pres">
      <dgm:prSet presAssocID="{44221FE0-A072-4935-B599-025B06C20BFC}" presName="connTx" presStyleLbl="parChTrans1D2" presStyleIdx="0" presStyleCnt="3"/>
      <dgm:spPr/>
    </dgm:pt>
    <dgm:pt modelId="{6102FD87-069E-4434-9AEE-E3C54829BF7F}" type="pres">
      <dgm:prSet presAssocID="{3D7A4E31-662D-4854-9D74-C299BA5F0430}" presName="root2" presStyleCnt="0"/>
      <dgm:spPr/>
    </dgm:pt>
    <dgm:pt modelId="{9D5A141A-10DA-49EF-9251-495BF66AADEB}" type="pres">
      <dgm:prSet presAssocID="{3D7A4E31-662D-4854-9D74-C299BA5F0430}" presName="LevelTwoTextNode" presStyleLbl="node2" presStyleIdx="0" presStyleCnt="3" custScaleX="146410">
        <dgm:presLayoutVars>
          <dgm:chPref val="3"/>
        </dgm:presLayoutVars>
      </dgm:prSet>
      <dgm:spPr/>
    </dgm:pt>
    <dgm:pt modelId="{BFBFA41D-CB65-48C0-B231-04836BC57493}" type="pres">
      <dgm:prSet presAssocID="{3D7A4E31-662D-4854-9D74-C299BA5F0430}" presName="level3hierChild" presStyleCnt="0"/>
      <dgm:spPr/>
    </dgm:pt>
    <dgm:pt modelId="{01BB5120-6A2A-4738-9190-B94E2E3AE8FD}" type="pres">
      <dgm:prSet presAssocID="{CE4E93BE-E705-44FD-947A-D9EAFE672C0C}" presName="conn2-1" presStyleLbl="parChTrans1D2" presStyleIdx="1" presStyleCnt="3"/>
      <dgm:spPr/>
    </dgm:pt>
    <dgm:pt modelId="{C3795658-8680-49F1-9F7E-2102CCF8507B}" type="pres">
      <dgm:prSet presAssocID="{CE4E93BE-E705-44FD-947A-D9EAFE672C0C}" presName="connTx" presStyleLbl="parChTrans1D2" presStyleIdx="1" presStyleCnt="3"/>
      <dgm:spPr/>
    </dgm:pt>
    <dgm:pt modelId="{2BC216EA-87EE-436B-8401-07F9ACE82BB9}" type="pres">
      <dgm:prSet presAssocID="{BA5CFC79-A29D-4BBF-9645-3ED2338B9647}" presName="root2" presStyleCnt="0"/>
      <dgm:spPr/>
    </dgm:pt>
    <dgm:pt modelId="{A105034A-EC85-4291-AC99-1BFA0A1D538E}" type="pres">
      <dgm:prSet presAssocID="{BA5CFC79-A29D-4BBF-9645-3ED2338B9647}" presName="LevelTwoTextNode" presStyleLbl="node2" presStyleIdx="1" presStyleCnt="3" custScaleX="146410">
        <dgm:presLayoutVars>
          <dgm:chPref val="3"/>
        </dgm:presLayoutVars>
      </dgm:prSet>
      <dgm:spPr/>
    </dgm:pt>
    <dgm:pt modelId="{D3D000F7-5E90-4974-B974-0F8865B92539}" type="pres">
      <dgm:prSet presAssocID="{BA5CFC79-A29D-4BBF-9645-3ED2338B9647}" presName="level3hierChild" presStyleCnt="0"/>
      <dgm:spPr/>
    </dgm:pt>
    <dgm:pt modelId="{7D4F4FB0-493A-420D-ADBC-75F193458895}" type="pres">
      <dgm:prSet presAssocID="{E22683E3-0C3A-4C39-8D5C-682DEC7DE736}" presName="conn2-1" presStyleLbl="parChTrans1D2" presStyleIdx="2" presStyleCnt="3"/>
      <dgm:spPr/>
    </dgm:pt>
    <dgm:pt modelId="{07C9AE03-C83A-42A7-99C8-2B21A0F08F53}" type="pres">
      <dgm:prSet presAssocID="{E22683E3-0C3A-4C39-8D5C-682DEC7DE736}" presName="connTx" presStyleLbl="parChTrans1D2" presStyleIdx="2" presStyleCnt="3"/>
      <dgm:spPr/>
    </dgm:pt>
    <dgm:pt modelId="{E04DE41B-38D6-4AD3-A526-B83F10A69735}" type="pres">
      <dgm:prSet presAssocID="{20BD7D6B-0986-4989-A241-69017860CE47}" presName="root2" presStyleCnt="0"/>
      <dgm:spPr/>
    </dgm:pt>
    <dgm:pt modelId="{271A3678-F575-4828-B3A1-DE50D9DF3073}" type="pres">
      <dgm:prSet presAssocID="{20BD7D6B-0986-4989-A241-69017860CE47}" presName="LevelTwoTextNode" presStyleLbl="node2" presStyleIdx="2" presStyleCnt="3" custScaleX="146410">
        <dgm:presLayoutVars>
          <dgm:chPref val="3"/>
        </dgm:presLayoutVars>
      </dgm:prSet>
      <dgm:spPr/>
    </dgm:pt>
    <dgm:pt modelId="{7914DA13-9339-45FA-B7C6-212002F268EB}" type="pres">
      <dgm:prSet presAssocID="{20BD7D6B-0986-4989-A241-69017860CE47}" presName="level3hierChild" presStyleCnt="0"/>
      <dgm:spPr/>
    </dgm:pt>
  </dgm:ptLst>
  <dgm:cxnLst>
    <dgm:cxn modelId="{D77B4006-BA04-482E-A630-C84B5F5D0A6C}" srcId="{31FB21CF-FD47-47D2-A935-A296BBA63A7F}" destId="{F5A3F9C9-7DC7-4736-885E-9AAFD3EE5D0A}" srcOrd="0" destOrd="0" parTransId="{32A04F4A-1E69-407F-8D19-04D84364C56E}" sibTransId="{61D7718F-3511-4451-A62B-0038FF64585B}"/>
    <dgm:cxn modelId="{386B8D06-0DD5-49A9-B844-2E1A0AFB2ADE}" type="presOf" srcId="{E22683E3-0C3A-4C39-8D5C-682DEC7DE736}" destId="{7D4F4FB0-493A-420D-ADBC-75F193458895}" srcOrd="0" destOrd="0" presId="urn:microsoft.com/office/officeart/2005/8/layout/hierarchy2"/>
    <dgm:cxn modelId="{B36FA710-2D1F-4AFD-91D8-15A6EF77931D}" type="presOf" srcId="{CE4E93BE-E705-44FD-947A-D9EAFE672C0C}" destId="{C3795658-8680-49F1-9F7E-2102CCF8507B}" srcOrd="1" destOrd="0" presId="urn:microsoft.com/office/officeart/2005/8/layout/hierarchy2"/>
    <dgm:cxn modelId="{2A66E719-87A4-4C7A-8F1B-CA156D4C0FC6}" type="presOf" srcId="{E22683E3-0C3A-4C39-8D5C-682DEC7DE736}" destId="{07C9AE03-C83A-42A7-99C8-2B21A0F08F53}" srcOrd="1" destOrd="0" presId="urn:microsoft.com/office/officeart/2005/8/layout/hierarchy2"/>
    <dgm:cxn modelId="{BACB741B-7B96-4F78-A558-1CBB1FFD22AD}" type="presOf" srcId="{31FB21CF-FD47-47D2-A935-A296BBA63A7F}" destId="{F190F439-8815-4C6B-9AFE-FF3B28B077CF}" srcOrd="0" destOrd="0" presId="urn:microsoft.com/office/officeart/2005/8/layout/hierarchy2"/>
    <dgm:cxn modelId="{05B38E6A-22EE-4445-85C9-F22EA93F983A}" type="presOf" srcId="{CE4E93BE-E705-44FD-947A-D9EAFE672C0C}" destId="{01BB5120-6A2A-4738-9190-B94E2E3AE8FD}" srcOrd="0" destOrd="0" presId="urn:microsoft.com/office/officeart/2005/8/layout/hierarchy2"/>
    <dgm:cxn modelId="{47A11E6B-80CA-4297-A7BF-B38548CC3929}" type="presOf" srcId="{44221FE0-A072-4935-B599-025B06C20BFC}" destId="{AAD7EED2-C8E8-4606-8A18-6106A1162AD3}" srcOrd="1" destOrd="0" presId="urn:microsoft.com/office/officeart/2005/8/layout/hierarchy2"/>
    <dgm:cxn modelId="{CC9D464F-0B7F-4CC0-8B53-A6FD6FC50DBC}" type="presOf" srcId="{44221FE0-A072-4935-B599-025B06C20BFC}" destId="{3320FC20-7050-4684-9759-83DA494E2950}" srcOrd="0" destOrd="0" presId="urn:microsoft.com/office/officeart/2005/8/layout/hierarchy2"/>
    <dgm:cxn modelId="{7472ED59-2DD5-4F12-B60B-66F48A0268AC}" srcId="{F5A3F9C9-7DC7-4736-885E-9AAFD3EE5D0A}" destId="{3D7A4E31-662D-4854-9D74-C299BA5F0430}" srcOrd="0" destOrd="0" parTransId="{44221FE0-A072-4935-B599-025B06C20BFC}" sibTransId="{346422C4-9529-4C74-AC6D-C10F8F0F81FF}"/>
    <dgm:cxn modelId="{EF211A89-B268-4239-8EF8-874D2A252B47}" type="presOf" srcId="{F5A3F9C9-7DC7-4736-885E-9AAFD3EE5D0A}" destId="{735E0502-A741-4A31-8788-8ED458069DD7}" srcOrd="0" destOrd="0" presId="urn:microsoft.com/office/officeart/2005/8/layout/hierarchy2"/>
    <dgm:cxn modelId="{DF62B79E-AC4B-493B-A79D-8F45A67FBCE7}" type="presOf" srcId="{BA5CFC79-A29D-4BBF-9645-3ED2338B9647}" destId="{A105034A-EC85-4291-AC99-1BFA0A1D538E}" srcOrd="0" destOrd="0" presId="urn:microsoft.com/office/officeart/2005/8/layout/hierarchy2"/>
    <dgm:cxn modelId="{B8AFEFD7-480B-4150-96F8-DB0481233044}" srcId="{F5A3F9C9-7DC7-4736-885E-9AAFD3EE5D0A}" destId="{BA5CFC79-A29D-4BBF-9645-3ED2338B9647}" srcOrd="1" destOrd="0" parTransId="{CE4E93BE-E705-44FD-947A-D9EAFE672C0C}" sibTransId="{95D2FE5A-96A2-4427-B32B-36C87604735F}"/>
    <dgm:cxn modelId="{AF9993F1-E736-403F-BDEF-B4AF61603741}" srcId="{F5A3F9C9-7DC7-4736-885E-9AAFD3EE5D0A}" destId="{20BD7D6B-0986-4989-A241-69017860CE47}" srcOrd="2" destOrd="0" parTransId="{E22683E3-0C3A-4C39-8D5C-682DEC7DE736}" sibTransId="{AE71BCED-24D4-4DF0-BEAB-B8B8A9E6A332}"/>
    <dgm:cxn modelId="{346ACFF3-F234-4323-8E80-2802C510F530}" type="presOf" srcId="{20BD7D6B-0986-4989-A241-69017860CE47}" destId="{271A3678-F575-4828-B3A1-DE50D9DF3073}" srcOrd="0" destOrd="0" presId="urn:microsoft.com/office/officeart/2005/8/layout/hierarchy2"/>
    <dgm:cxn modelId="{B0F248FD-347A-405C-96E9-006F60697555}" type="presOf" srcId="{3D7A4E31-662D-4854-9D74-C299BA5F0430}" destId="{9D5A141A-10DA-49EF-9251-495BF66AADEB}" srcOrd="0" destOrd="0" presId="urn:microsoft.com/office/officeart/2005/8/layout/hierarchy2"/>
    <dgm:cxn modelId="{1BA4B105-3CE4-4C8C-A575-6CC89017B013}" type="presParOf" srcId="{F190F439-8815-4C6B-9AFE-FF3B28B077CF}" destId="{226E819C-D791-4A57-97E4-5C670D0B46C6}" srcOrd="0" destOrd="0" presId="urn:microsoft.com/office/officeart/2005/8/layout/hierarchy2"/>
    <dgm:cxn modelId="{CA3E3A7C-3E65-429F-9C70-C2CA387DDC52}" type="presParOf" srcId="{226E819C-D791-4A57-97E4-5C670D0B46C6}" destId="{735E0502-A741-4A31-8788-8ED458069DD7}" srcOrd="0" destOrd="0" presId="urn:microsoft.com/office/officeart/2005/8/layout/hierarchy2"/>
    <dgm:cxn modelId="{DD56B2A0-8E0B-4360-88CF-2C59FA7793D7}" type="presParOf" srcId="{226E819C-D791-4A57-97E4-5C670D0B46C6}" destId="{45640AC1-577A-4FFE-8BD6-6EAA5A3D3B40}" srcOrd="1" destOrd="0" presId="urn:microsoft.com/office/officeart/2005/8/layout/hierarchy2"/>
    <dgm:cxn modelId="{73071C6C-F815-447A-AD51-0606AAAC1BB7}" type="presParOf" srcId="{45640AC1-577A-4FFE-8BD6-6EAA5A3D3B40}" destId="{3320FC20-7050-4684-9759-83DA494E2950}" srcOrd="0" destOrd="0" presId="urn:microsoft.com/office/officeart/2005/8/layout/hierarchy2"/>
    <dgm:cxn modelId="{5266FE2C-454B-4625-90CD-37A2E110ED71}" type="presParOf" srcId="{3320FC20-7050-4684-9759-83DA494E2950}" destId="{AAD7EED2-C8E8-4606-8A18-6106A1162AD3}" srcOrd="0" destOrd="0" presId="urn:microsoft.com/office/officeart/2005/8/layout/hierarchy2"/>
    <dgm:cxn modelId="{4DE896A5-D077-4D64-8BB5-8861E6B86B18}" type="presParOf" srcId="{45640AC1-577A-4FFE-8BD6-6EAA5A3D3B40}" destId="{6102FD87-069E-4434-9AEE-E3C54829BF7F}" srcOrd="1" destOrd="0" presId="urn:microsoft.com/office/officeart/2005/8/layout/hierarchy2"/>
    <dgm:cxn modelId="{D7B3459C-D297-4EBD-8DA7-F968CFE6A661}" type="presParOf" srcId="{6102FD87-069E-4434-9AEE-E3C54829BF7F}" destId="{9D5A141A-10DA-49EF-9251-495BF66AADEB}" srcOrd="0" destOrd="0" presId="urn:microsoft.com/office/officeart/2005/8/layout/hierarchy2"/>
    <dgm:cxn modelId="{E52F9BA3-D168-464E-9C6B-6329C5BA6E05}" type="presParOf" srcId="{6102FD87-069E-4434-9AEE-E3C54829BF7F}" destId="{BFBFA41D-CB65-48C0-B231-04836BC57493}" srcOrd="1" destOrd="0" presId="urn:microsoft.com/office/officeart/2005/8/layout/hierarchy2"/>
    <dgm:cxn modelId="{F4825474-F874-473C-900B-E0619A0DB208}" type="presParOf" srcId="{45640AC1-577A-4FFE-8BD6-6EAA5A3D3B40}" destId="{01BB5120-6A2A-4738-9190-B94E2E3AE8FD}" srcOrd="2" destOrd="0" presId="urn:microsoft.com/office/officeart/2005/8/layout/hierarchy2"/>
    <dgm:cxn modelId="{4FD9C08D-252C-44D6-81B6-AC2411C59AFC}" type="presParOf" srcId="{01BB5120-6A2A-4738-9190-B94E2E3AE8FD}" destId="{C3795658-8680-49F1-9F7E-2102CCF8507B}" srcOrd="0" destOrd="0" presId="urn:microsoft.com/office/officeart/2005/8/layout/hierarchy2"/>
    <dgm:cxn modelId="{C60622A5-0808-43B5-B0AD-8610B5B03826}" type="presParOf" srcId="{45640AC1-577A-4FFE-8BD6-6EAA5A3D3B40}" destId="{2BC216EA-87EE-436B-8401-07F9ACE82BB9}" srcOrd="3" destOrd="0" presId="urn:microsoft.com/office/officeart/2005/8/layout/hierarchy2"/>
    <dgm:cxn modelId="{9AB53168-9577-41AD-97FF-BC10A537AD04}" type="presParOf" srcId="{2BC216EA-87EE-436B-8401-07F9ACE82BB9}" destId="{A105034A-EC85-4291-AC99-1BFA0A1D538E}" srcOrd="0" destOrd="0" presId="urn:microsoft.com/office/officeart/2005/8/layout/hierarchy2"/>
    <dgm:cxn modelId="{8280FBD8-E440-4940-8204-AFC16932B55E}" type="presParOf" srcId="{2BC216EA-87EE-436B-8401-07F9ACE82BB9}" destId="{D3D000F7-5E90-4974-B974-0F8865B92539}" srcOrd="1" destOrd="0" presId="urn:microsoft.com/office/officeart/2005/8/layout/hierarchy2"/>
    <dgm:cxn modelId="{19B76B42-C295-47E2-9BD8-1C673FC3C12A}" type="presParOf" srcId="{45640AC1-577A-4FFE-8BD6-6EAA5A3D3B40}" destId="{7D4F4FB0-493A-420D-ADBC-75F193458895}" srcOrd="4" destOrd="0" presId="urn:microsoft.com/office/officeart/2005/8/layout/hierarchy2"/>
    <dgm:cxn modelId="{074C1A2A-D582-42A4-821F-CEB828B234DB}" type="presParOf" srcId="{7D4F4FB0-493A-420D-ADBC-75F193458895}" destId="{07C9AE03-C83A-42A7-99C8-2B21A0F08F53}" srcOrd="0" destOrd="0" presId="urn:microsoft.com/office/officeart/2005/8/layout/hierarchy2"/>
    <dgm:cxn modelId="{583ED23D-F9AF-4822-A28D-E111608BC459}" type="presParOf" srcId="{45640AC1-577A-4FFE-8BD6-6EAA5A3D3B40}" destId="{E04DE41B-38D6-4AD3-A526-B83F10A69735}" srcOrd="5" destOrd="0" presId="urn:microsoft.com/office/officeart/2005/8/layout/hierarchy2"/>
    <dgm:cxn modelId="{20AFF68C-F253-4AB0-9DBF-B170618AF088}" type="presParOf" srcId="{E04DE41B-38D6-4AD3-A526-B83F10A69735}" destId="{271A3678-F575-4828-B3A1-DE50D9DF3073}" srcOrd="0" destOrd="0" presId="urn:microsoft.com/office/officeart/2005/8/layout/hierarchy2"/>
    <dgm:cxn modelId="{D0AF3204-5E05-4197-B781-15020FA7DDE0}" type="presParOf" srcId="{E04DE41B-38D6-4AD3-A526-B83F10A69735}" destId="{7914DA13-9339-45FA-B7C6-212002F268EB}"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7B4BD39F-ED0F-4F9B-BE15-684502EEE8CE}"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sl-SI"/>
        </a:p>
      </dgm:t>
    </dgm:pt>
    <dgm:pt modelId="{07FABDE8-E21D-4D7E-8EDA-069A43A512B5}">
      <dgm:prSet phldrT="[Text]" custT="1">
        <dgm:style>
          <a:lnRef idx="1">
            <a:schemeClr val="accent6"/>
          </a:lnRef>
          <a:fillRef idx="2">
            <a:schemeClr val="accent6"/>
          </a:fillRef>
          <a:effectRef idx="1">
            <a:schemeClr val="accent6"/>
          </a:effectRef>
          <a:fontRef idx="minor">
            <a:schemeClr val="dk1"/>
          </a:fontRef>
        </dgm:style>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sz="2000" b="1" dirty="0" err="1">
              <a:solidFill>
                <a:srgbClr val="0000FF"/>
              </a:solidFill>
              <a:latin typeface="Comic Sans MS" pitchFamily="66" charset="0"/>
              <a:hlinkClick xmlns:r="http://schemas.openxmlformats.org/officeDocument/2006/relationships" r:id="" action="ppaction://noaction"/>
            </a:rPr>
            <a:t>htpp</a:t>
          </a:r>
          <a:r>
            <a:rPr lang="sl-SI" sz="2000" b="1" dirty="0">
              <a:solidFill>
                <a:srgbClr val="0000FF"/>
              </a:solidFill>
              <a:latin typeface="Comic Sans MS" pitchFamily="66" charset="0"/>
              <a:hlinkClick xmlns:r="http://schemas.openxmlformats.org/officeDocument/2006/relationships" r:id="" action="ppaction://noaction"/>
            </a:rPr>
            <a:t>://</a:t>
          </a:r>
          <a:r>
            <a:rPr lang="sl-SI" sz="2000" b="1" dirty="0" err="1">
              <a:solidFill>
                <a:srgbClr val="0000FF"/>
              </a:solidFill>
              <a:latin typeface="Comic Sans MS" pitchFamily="66" charset="0"/>
              <a:hlinkClick xmlns:r="http://schemas.openxmlformats.org/officeDocument/2006/relationships" r:id="" action="ppaction://noaction"/>
            </a:rPr>
            <a:t>zakonodaja.gov.si/rpsi/r03/predpis</a:t>
          </a:r>
          <a:r>
            <a:rPr lang="sl-SI" sz="2000" b="1" dirty="0">
              <a:solidFill>
                <a:srgbClr val="0000FF"/>
              </a:solidFill>
              <a:latin typeface="Comic Sans MS" pitchFamily="66" charset="0"/>
              <a:hlinkClick xmlns:r="http://schemas.openxmlformats.org/officeDocument/2006/relationships" r:id="" action="ppaction://noaction"/>
            </a:rPr>
            <a:t>_</a:t>
          </a:r>
          <a:r>
            <a:rPr lang="sl-SI" sz="2000" b="1" dirty="0" err="1">
              <a:solidFill>
                <a:srgbClr val="0000FF"/>
              </a:solidFill>
              <a:latin typeface="Comic Sans MS" pitchFamily="66" charset="0"/>
              <a:hlinkClick xmlns:r="http://schemas.openxmlformats.org/officeDocument/2006/relationships" r:id="" action="ppaction://noaction"/>
            </a:rPr>
            <a:t>ZAKO1643.html</a:t>
          </a:r>
          <a:r>
            <a:rPr lang="sl-SI" sz="2000" b="1" dirty="0">
              <a:solidFill>
                <a:srgbClr val="0000FF"/>
              </a:solidFill>
              <a:latin typeface="Comic Sans MS" pitchFamily="66" charset="0"/>
            </a:rPr>
            <a:t> (Zakon o varnosti in zdravju pri delu (ZVZD, Ur. l. RS, št. 43/11)</a:t>
          </a:r>
          <a:r>
            <a:rPr lang="sl-SI" sz="2000" dirty="0">
              <a:solidFill>
                <a:srgbClr val="0000FF"/>
              </a:solidFill>
            </a:rPr>
            <a:t> </a:t>
          </a:r>
        </a:p>
      </dgm:t>
    </dgm:pt>
    <dgm:pt modelId="{E97DE4DB-9F27-498D-A1D5-6C2D4EEF8EF2}" type="parTrans" cxnId="{84D882AE-EA76-41EF-B4F7-080F62EDABD3}">
      <dgm:prSet/>
      <dgm:spPr/>
      <dgm:t>
        <a:bodyPr/>
        <a:lstStyle/>
        <a:p>
          <a:endParaRPr lang="sl-SI"/>
        </a:p>
      </dgm:t>
    </dgm:pt>
    <dgm:pt modelId="{D8F01569-4283-4C8C-B06C-B3DB4BDE78D0}" type="sibTrans" cxnId="{84D882AE-EA76-41EF-B4F7-080F62EDABD3}">
      <dgm:prSet/>
      <dgm:spPr/>
      <dgm:t>
        <a:bodyPr/>
        <a:lstStyle/>
        <a:p>
          <a:endParaRPr lang="sl-SI"/>
        </a:p>
      </dgm:t>
    </dgm:pt>
    <dgm:pt modelId="{5D8894B8-508F-44B3-AFF9-29DCA1869BB1}" type="pres">
      <dgm:prSet presAssocID="{7B4BD39F-ED0F-4F9B-BE15-684502EEE8CE}" presName="linear" presStyleCnt="0">
        <dgm:presLayoutVars>
          <dgm:animLvl val="lvl"/>
          <dgm:resizeHandles val="exact"/>
        </dgm:presLayoutVars>
      </dgm:prSet>
      <dgm:spPr/>
    </dgm:pt>
    <dgm:pt modelId="{651D84F8-00F6-4A80-9B73-4EEEA8A3FA5D}" type="pres">
      <dgm:prSet presAssocID="{07FABDE8-E21D-4D7E-8EDA-069A43A512B5}" presName="parentText" presStyleLbl="node1" presStyleIdx="0" presStyleCnt="1" custScaleY="589809" custLinFactY="-10392" custLinFactNeighborX="60" custLinFactNeighborY="-100000">
        <dgm:presLayoutVars>
          <dgm:chMax val="0"/>
          <dgm:bulletEnabled val="1"/>
        </dgm:presLayoutVars>
      </dgm:prSet>
      <dgm:spPr/>
    </dgm:pt>
  </dgm:ptLst>
  <dgm:cxnLst>
    <dgm:cxn modelId="{9907901B-0ECB-4E46-8785-0EADE9182E65}" type="presOf" srcId="{7B4BD39F-ED0F-4F9B-BE15-684502EEE8CE}" destId="{5D8894B8-508F-44B3-AFF9-29DCA1869BB1}" srcOrd="0" destOrd="0" presId="urn:microsoft.com/office/officeart/2005/8/layout/vList2"/>
    <dgm:cxn modelId="{080B2A65-3389-474F-ABD0-C9373A84B8F7}" type="presOf" srcId="{07FABDE8-E21D-4D7E-8EDA-069A43A512B5}" destId="{651D84F8-00F6-4A80-9B73-4EEEA8A3FA5D}" srcOrd="0" destOrd="0" presId="urn:microsoft.com/office/officeart/2005/8/layout/vList2"/>
    <dgm:cxn modelId="{84D882AE-EA76-41EF-B4F7-080F62EDABD3}" srcId="{7B4BD39F-ED0F-4F9B-BE15-684502EEE8CE}" destId="{07FABDE8-E21D-4D7E-8EDA-069A43A512B5}" srcOrd="0" destOrd="0" parTransId="{E97DE4DB-9F27-498D-A1D5-6C2D4EEF8EF2}" sibTransId="{D8F01569-4283-4C8C-B06C-B3DB4BDE78D0}"/>
    <dgm:cxn modelId="{04920B78-78A4-49C4-B5A2-35A04FDDD7E5}" type="presParOf" srcId="{5D8894B8-508F-44B3-AFF9-29DCA1869BB1}" destId="{651D84F8-00F6-4A80-9B73-4EEEA8A3FA5D}"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5970EDE-6F06-4D37-9717-C48F5B49C88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A18A0A08-9E52-41A4-9929-6BEDE616C87A}">
      <dgm:prSet phldrT="[Text]" custT="1">
        <dgm:style>
          <a:lnRef idx="1">
            <a:schemeClr val="accent3"/>
          </a:lnRef>
          <a:fillRef idx="2">
            <a:schemeClr val="accent3"/>
          </a:fillRef>
          <a:effectRef idx="1">
            <a:schemeClr val="accent3"/>
          </a:effectRef>
          <a:fontRef idx="minor">
            <a:schemeClr val="dk1"/>
          </a:fontRef>
        </dgm:style>
      </dgm:prSet>
      <dgm:spPr>
        <a:ln/>
      </dgm:spPr>
      <dgm:t>
        <a:bodyPr/>
        <a:lstStyle/>
        <a:p>
          <a:pPr algn="ctr"/>
          <a:r>
            <a:rPr lang="sl-SI" sz="2800" b="1" dirty="0">
              <a:solidFill>
                <a:schemeClr val="tx1"/>
              </a:solidFill>
              <a:latin typeface="Comic Sans MS" pitchFamily="66" charset="0"/>
            </a:rPr>
            <a:t>MEDNARODNA ORGANIZACIJA DELA (ILO) </a:t>
          </a:r>
        </a:p>
        <a:p>
          <a:pPr algn="ctr"/>
          <a:r>
            <a:rPr lang="sl-SI" sz="2400" b="1" dirty="0">
              <a:solidFill>
                <a:schemeClr val="tx1"/>
              </a:solidFill>
              <a:latin typeface="Comic Sans MS" pitchFamily="66" charset="0"/>
            </a:rPr>
            <a:t>postavlja mednarodne standarde v obliki konvencij in priporočil,ki predstavljajo minimalne standarde temeljnih delavskih pravic</a:t>
          </a:r>
        </a:p>
      </dgm:t>
    </dgm:pt>
    <dgm:pt modelId="{19503C91-EEA6-41CF-AD99-85E02C6D7332}" type="parTrans" cxnId="{4EAF309A-31AB-43BD-8BEB-17E2D62EA1F9}">
      <dgm:prSet/>
      <dgm:spPr/>
      <dgm:t>
        <a:bodyPr/>
        <a:lstStyle/>
        <a:p>
          <a:endParaRPr lang="sl-SI" sz="2400"/>
        </a:p>
      </dgm:t>
    </dgm:pt>
    <dgm:pt modelId="{5D769078-1609-4CB2-ADA0-540E6175C8C5}" type="sibTrans" cxnId="{4EAF309A-31AB-43BD-8BEB-17E2D62EA1F9}">
      <dgm:prSet/>
      <dgm:spPr/>
      <dgm:t>
        <a:bodyPr/>
        <a:lstStyle/>
        <a:p>
          <a:endParaRPr lang="sl-SI" sz="2400"/>
        </a:p>
      </dgm:t>
    </dgm:pt>
    <dgm:pt modelId="{E0CAE98C-C7FD-415E-A9BC-791E4F241F6A}">
      <dgm:prSet custT="1">
        <dgm:style>
          <a:lnRef idx="1">
            <a:schemeClr val="accent6"/>
          </a:lnRef>
          <a:fillRef idx="2">
            <a:schemeClr val="accent6"/>
          </a:fillRef>
          <a:effectRef idx="1">
            <a:schemeClr val="accent6"/>
          </a:effectRef>
          <a:fontRef idx="minor">
            <a:schemeClr val="dk1"/>
          </a:fontRef>
        </dgm:style>
      </dgm:prSet>
      <dgm:spPr>
        <a:ln/>
      </dgm:spPr>
      <dgm:t>
        <a:bodyPr/>
        <a:lstStyle/>
        <a:p>
          <a:pPr algn="l"/>
          <a:r>
            <a:rPr lang="sl-SI" sz="2400" b="1" dirty="0">
              <a:solidFill>
                <a:srgbClr val="0000FF"/>
              </a:solidFill>
              <a:latin typeface="Comic Sans MS" pitchFamily="66" charset="0"/>
            </a:rPr>
            <a:t>pravica do organiziranja, </a:t>
          </a:r>
        </a:p>
      </dgm:t>
    </dgm:pt>
    <dgm:pt modelId="{DCFEC53F-013C-42FC-B2A0-05706F491976}" type="parTrans" cxnId="{FC40BB41-BC78-4193-A8E1-0F7F27A75B74}">
      <dgm:prSet/>
      <dgm:spPr/>
      <dgm:t>
        <a:bodyPr/>
        <a:lstStyle/>
        <a:p>
          <a:endParaRPr lang="sl-SI"/>
        </a:p>
      </dgm:t>
    </dgm:pt>
    <dgm:pt modelId="{F1023C53-EAE4-449C-9455-B09A331FDD40}" type="sibTrans" cxnId="{FC40BB41-BC78-4193-A8E1-0F7F27A75B74}">
      <dgm:prSet/>
      <dgm:spPr/>
      <dgm:t>
        <a:bodyPr/>
        <a:lstStyle/>
        <a:p>
          <a:endParaRPr lang="sl-SI"/>
        </a:p>
      </dgm:t>
    </dgm:pt>
    <dgm:pt modelId="{7AA163DD-65AA-44B6-B07A-1F26CDA60E8A}">
      <dgm:prSet custT="1">
        <dgm:style>
          <a:lnRef idx="1">
            <a:schemeClr val="accent6"/>
          </a:lnRef>
          <a:fillRef idx="2">
            <a:schemeClr val="accent6"/>
          </a:fillRef>
          <a:effectRef idx="1">
            <a:schemeClr val="accent6"/>
          </a:effectRef>
          <a:fontRef idx="minor">
            <a:schemeClr val="dk1"/>
          </a:fontRef>
        </dgm:style>
      </dgm:prSet>
      <dgm:spPr>
        <a:ln/>
      </dgm:spPr>
      <dgm:t>
        <a:bodyPr/>
        <a:lstStyle/>
        <a:p>
          <a:pPr algn="l"/>
          <a:r>
            <a:rPr lang="sl-SI" sz="2400" b="1" dirty="0">
              <a:solidFill>
                <a:srgbClr val="0000FF"/>
              </a:solidFill>
              <a:latin typeface="Comic Sans MS" pitchFamily="66" charset="0"/>
            </a:rPr>
            <a:t>pogajanja za sklenitev kolektivnih pogodb,</a:t>
          </a:r>
        </a:p>
      </dgm:t>
    </dgm:pt>
    <dgm:pt modelId="{453C75A1-CCE1-4293-8F89-CD4B7AD1E5D9}" type="parTrans" cxnId="{4FB22DF9-3557-40F7-9D15-62C7572A5EB4}">
      <dgm:prSet/>
      <dgm:spPr/>
      <dgm:t>
        <a:bodyPr/>
        <a:lstStyle/>
        <a:p>
          <a:endParaRPr lang="sl-SI"/>
        </a:p>
      </dgm:t>
    </dgm:pt>
    <dgm:pt modelId="{2335D30D-F929-45C6-B66B-096663A200B6}" type="sibTrans" cxnId="{4FB22DF9-3557-40F7-9D15-62C7572A5EB4}">
      <dgm:prSet/>
      <dgm:spPr/>
      <dgm:t>
        <a:bodyPr/>
        <a:lstStyle/>
        <a:p>
          <a:endParaRPr lang="sl-SI"/>
        </a:p>
      </dgm:t>
    </dgm:pt>
    <dgm:pt modelId="{A21E421E-E988-4EE5-9CB1-5AEAC178EDAD}">
      <dgm:prSet custT="1">
        <dgm:style>
          <a:lnRef idx="1">
            <a:schemeClr val="accent6"/>
          </a:lnRef>
          <a:fillRef idx="2">
            <a:schemeClr val="accent6"/>
          </a:fillRef>
          <a:effectRef idx="1">
            <a:schemeClr val="accent6"/>
          </a:effectRef>
          <a:fontRef idx="minor">
            <a:schemeClr val="dk1"/>
          </a:fontRef>
        </dgm:style>
      </dgm:prSet>
      <dgm:spPr>
        <a:ln/>
      </dgm:spPr>
      <dgm:t>
        <a:bodyPr/>
        <a:lstStyle/>
        <a:p>
          <a:pPr algn="l"/>
          <a:r>
            <a:rPr lang="sl-SI" sz="2400" b="1" dirty="0">
              <a:solidFill>
                <a:srgbClr val="0000FF"/>
              </a:solidFill>
              <a:latin typeface="Comic Sans MS" pitchFamily="66" charset="0"/>
            </a:rPr>
            <a:t>odprava prisilnega dela, </a:t>
          </a:r>
        </a:p>
      </dgm:t>
    </dgm:pt>
    <dgm:pt modelId="{2D0D6A08-AF3C-4F18-A933-2DC2DDEEDC60}" type="parTrans" cxnId="{4F1CA2DA-8CCC-4D09-BB9C-752366F5D1F6}">
      <dgm:prSet/>
      <dgm:spPr/>
      <dgm:t>
        <a:bodyPr/>
        <a:lstStyle/>
        <a:p>
          <a:endParaRPr lang="sl-SI"/>
        </a:p>
      </dgm:t>
    </dgm:pt>
    <dgm:pt modelId="{00A2113F-9C0B-4F9D-8492-B5EFC94978E2}" type="sibTrans" cxnId="{4F1CA2DA-8CCC-4D09-BB9C-752366F5D1F6}">
      <dgm:prSet/>
      <dgm:spPr/>
      <dgm:t>
        <a:bodyPr/>
        <a:lstStyle/>
        <a:p>
          <a:endParaRPr lang="sl-SI"/>
        </a:p>
      </dgm:t>
    </dgm:pt>
    <dgm:pt modelId="{FFB1BF96-5953-4B58-8A2F-6B4458170C3D}">
      <dgm:prSet custT="1">
        <dgm:style>
          <a:lnRef idx="1">
            <a:schemeClr val="accent6"/>
          </a:lnRef>
          <a:fillRef idx="2">
            <a:schemeClr val="accent6"/>
          </a:fillRef>
          <a:effectRef idx="1">
            <a:schemeClr val="accent6"/>
          </a:effectRef>
          <a:fontRef idx="minor">
            <a:schemeClr val="dk1"/>
          </a:fontRef>
        </dgm:style>
      </dgm:prSet>
      <dgm:spPr>
        <a:ln/>
      </dgm:spPr>
      <dgm:t>
        <a:bodyPr/>
        <a:lstStyle/>
        <a:p>
          <a:pPr algn="l"/>
          <a:r>
            <a:rPr lang="sl-SI" sz="2400" b="1" dirty="0">
              <a:solidFill>
                <a:srgbClr val="0000FF"/>
              </a:solidFill>
              <a:latin typeface="Comic Sans MS" pitchFamily="66" charset="0"/>
            </a:rPr>
            <a:t>enake možnosti in </a:t>
          </a:r>
        </a:p>
      </dgm:t>
    </dgm:pt>
    <dgm:pt modelId="{2A343ECC-8E37-4627-95CB-916D086FFB81}" type="parTrans" cxnId="{981F1D22-1C6F-4EF4-AB66-3B59503CA9DE}">
      <dgm:prSet/>
      <dgm:spPr/>
      <dgm:t>
        <a:bodyPr/>
        <a:lstStyle/>
        <a:p>
          <a:endParaRPr lang="sl-SI"/>
        </a:p>
      </dgm:t>
    </dgm:pt>
    <dgm:pt modelId="{AD333E10-4DE6-4F5E-A7BC-94F90641DB62}" type="sibTrans" cxnId="{981F1D22-1C6F-4EF4-AB66-3B59503CA9DE}">
      <dgm:prSet/>
      <dgm:spPr/>
      <dgm:t>
        <a:bodyPr/>
        <a:lstStyle/>
        <a:p>
          <a:endParaRPr lang="sl-SI"/>
        </a:p>
      </dgm:t>
    </dgm:pt>
    <dgm:pt modelId="{149412FC-CA36-4928-A681-5174EF1372B7}">
      <dgm:prSet custT="1">
        <dgm:style>
          <a:lnRef idx="1">
            <a:schemeClr val="accent6"/>
          </a:lnRef>
          <a:fillRef idx="2">
            <a:schemeClr val="accent6"/>
          </a:fillRef>
          <a:effectRef idx="1">
            <a:schemeClr val="accent6"/>
          </a:effectRef>
          <a:fontRef idx="minor">
            <a:schemeClr val="dk1"/>
          </a:fontRef>
        </dgm:style>
      </dgm:prSet>
      <dgm:spPr>
        <a:ln/>
      </dgm:spPr>
      <dgm:t>
        <a:bodyPr/>
        <a:lstStyle/>
        <a:p>
          <a:pPr algn="l"/>
          <a:r>
            <a:rPr lang="sl-SI" sz="2400" b="1" dirty="0">
              <a:solidFill>
                <a:srgbClr val="0000FF"/>
              </a:solidFill>
              <a:latin typeface="Comic Sans MS" pitchFamily="66" charset="0"/>
            </a:rPr>
            <a:t>enaka obravnava ter </a:t>
          </a:r>
        </a:p>
      </dgm:t>
    </dgm:pt>
    <dgm:pt modelId="{B592355E-92FC-4FEC-8FBF-61E99037F858}" type="parTrans" cxnId="{A0362B1D-A47A-47A9-8836-F098765921EE}">
      <dgm:prSet/>
      <dgm:spPr/>
      <dgm:t>
        <a:bodyPr/>
        <a:lstStyle/>
        <a:p>
          <a:endParaRPr lang="sl-SI"/>
        </a:p>
      </dgm:t>
    </dgm:pt>
    <dgm:pt modelId="{808F0571-5F2A-4931-8BDE-A3E23CE0EEFD}" type="sibTrans" cxnId="{A0362B1D-A47A-47A9-8836-F098765921EE}">
      <dgm:prSet/>
      <dgm:spPr/>
      <dgm:t>
        <a:bodyPr/>
        <a:lstStyle/>
        <a:p>
          <a:endParaRPr lang="sl-SI"/>
        </a:p>
      </dgm:t>
    </dgm:pt>
    <dgm:pt modelId="{424066CB-6972-4209-9BDA-9D3649D10052}">
      <dgm:prSet custT="1">
        <dgm:style>
          <a:lnRef idx="1">
            <a:schemeClr val="accent6"/>
          </a:lnRef>
          <a:fillRef idx="2">
            <a:schemeClr val="accent6"/>
          </a:fillRef>
          <a:effectRef idx="1">
            <a:schemeClr val="accent6"/>
          </a:effectRef>
          <a:fontRef idx="minor">
            <a:schemeClr val="dk1"/>
          </a:fontRef>
        </dgm:style>
      </dgm:prSet>
      <dgm:spPr>
        <a:ln/>
      </dgm:spPr>
      <dgm:t>
        <a:bodyPr/>
        <a:lstStyle/>
        <a:p>
          <a:pPr algn="l"/>
          <a:r>
            <a:rPr lang="sl-SI" sz="2400" b="1" dirty="0">
              <a:solidFill>
                <a:srgbClr val="0000FF"/>
              </a:solidFill>
              <a:latin typeface="Comic Sans MS" pitchFamily="66" charset="0"/>
            </a:rPr>
            <a:t>drugi standardi, ki uravnavajo pogoje, povezane z različnimi vidiki področja dela.</a:t>
          </a:r>
          <a:endParaRPr lang="sl-SI" sz="2400" dirty="0">
            <a:solidFill>
              <a:srgbClr val="0000FF"/>
            </a:solidFill>
          </a:endParaRPr>
        </a:p>
      </dgm:t>
    </dgm:pt>
    <dgm:pt modelId="{D62B30D8-EE35-4F68-8F2A-466332AFF628}" type="parTrans" cxnId="{2421F151-7562-4096-9E20-0DBA60CFA931}">
      <dgm:prSet/>
      <dgm:spPr/>
      <dgm:t>
        <a:bodyPr/>
        <a:lstStyle/>
        <a:p>
          <a:endParaRPr lang="sl-SI"/>
        </a:p>
      </dgm:t>
    </dgm:pt>
    <dgm:pt modelId="{6C8D95E8-2D37-4A8A-9C70-4AC7F8D5B0DD}" type="sibTrans" cxnId="{2421F151-7562-4096-9E20-0DBA60CFA931}">
      <dgm:prSet/>
      <dgm:spPr/>
      <dgm:t>
        <a:bodyPr/>
        <a:lstStyle/>
        <a:p>
          <a:endParaRPr lang="sl-SI"/>
        </a:p>
      </dgm:t>
    </dgm:pt>
    <dgm:pt modelId="{0EB0F9E5-8408-44C4-8A8D-700D3172F74C}">
      <dgm:prSet custT="1">
        <dgm:style>
          <a:lnRef idx="1">
            <a:schemeClr val="accent6"/>
          </a:lnRef>
          <a:fillRef idx="2">
            <a:schemeClr val="accent6"/>
          </a:fillRef>
          <a:effectRef idx="1">
            <a:schemeClr val="accent6"/>
          </a:effectRef>
          <a:fontRef idx="minor">
            <a:schemeClr val="dk1"/>
          </a:fontRef>
        </dgm:style>
      </dgm:prSet>
      <dgm:spPr>
        <a:ln/>
      </dgm:spPr>
      <dgm:t>
        <a:bodyPr/>
        <a:lstStyle/>
        <a:p>
          <a:pPr algn="l"/>
          <a:endParaRPr lang="sl-SI" sz="2400" dirty="0">
            <a:solidFill>
              <a:srgbClr val="0000FF"/>
            </a:solidFill>
          </a:endParaRPr>
        </a:p>
      </dgm:t>
    </dgm:pt>
    <dgm:pt modelId="{E345E381-DF58-4F0F-94D4-99B61324755B}" type="parTrans" cxnId="{B528123F-9D25-4BCF-B253-565638E37788}">
      <dgm:prSet/>
      <dgm:spPr/>
      <dgm:t>
        <a:bodyPr/>
        <a:lstStyle/>
        <a:p>
          <a:endParaRPr lang="sl-SI"/>
        </a:p>
      </dgm:t>
    </dgm:pt>
    <dgm:pt modelId="{4AB02D04-6DC8-47D5-8E17-A97C3BD92508}" type="sibTrans" cxnId="{B528123F-9D25-4BCF-B253-565638E37788}">
      <dgm:prSet/>
      <dgm:spPr/>
      <dgm:t>
        <a:bodyPr/>
        <a:lstStyle/>
        <a:p>
          <a:endParaRPr lang="sl-SI"/>
        </a:p>
      </dgm:t>
    </dgm:pt>
    <dgm:pt modelId="{7832CB20-D35C-47A1-A3D3-930A55B991C0}">
      <dgm:prSet custT="1">
        <dgm:style>
          <a:lnRef idx="1">
            <a:schemeClr val="accent6"/>
          </a:lnRef>
          <a:fillRef idx="2">
            <a:schemeClr val="accent6"/>
          </a:fillRef>
          <a:effectRef idx="1">
            <a:schemeClr val="accent6"/>
          </a:effectRef>
          <a:fontRef idx="minor">
            <a:schemeClr val="dk1"/>
          </a:fontRef>
        </dgm:style>
      </dgm:prSet>
      <dgm:spPr>
        <a:ln/>
      </dgm:spPr>
      <dgm:t>
        <a:bodyPr/>
        <a:lstStyle/>
        <a:p>
          <a:pPr algn="l"/>
          <a:r>
            <a:rPr lang="sl-SI" sz="2400" b="1" dirty="0">
              <a:solidFill>
                <a:srgbClr val="0000FF"/>
              </a:solidFill>
              <a:latin typeface="Comic Sans MS" pitchFamily="66" charset="0"/>
            </a:rPr>
            <a:t>svoboda združevanja, </a:t>
          </a:r>
          <a:endParaRPr lang="sl-SI" sz="2400" dirty="0">
            <a:solidFill>
              <a:srgbClr val="0000FF"/>
            </a:solidFill>
          </a:endParaRPr>
        </a:p>
      </dgm:t>
    </dgm:pt>
    <dgm:pt modelId="{81797FA9-98FA-477F-9BBB-15E2C7D063A1}" type="parTrans" cxnId="{A3592AF9-E6CB-4B3B-BC89-546566E08BB8}">
      <dgm:prSet/>
      <dgm:spPr/>
      <dgm:t>
        <a:bodyPr/>
        <a:lstStyle/>
        <a:p>
          <a:endParaRPr lang="sl-SI"/>
        </a:p>
      </dgm:t>
    </dgm:pt>
    <dgm:pt modelId="{D454423D-F732-452B-860B-EE3F38763D45}" type="sibTrans" cxnId="{A3592AF9-E6CB-4B3B-BC89-546566E08BB8}">
      <dgm:prSet/>
      <dgm:spPr/>
      <dgm:t>
        <a:bodyPr/>
        <a:lstStyle/>
        <a:p>
          <a:endParaRPr lang="sl-SI"/>
        </a:p>
      </dgm:t>
    </dgm:pt>
    <dgm:pt modelId="{0EEBE756-4F1C-4ED3-AD16-A1E503513BAE}" type="pres">
      <dgm:prSet presAssocID="{85970EDE-6F06-4D37-9717-C48F5B49C882}" presName="linear" presStyleCnt="0">
        <dgm:presLayoutVars>
          <dgm:dir/>
          <dgm:animLvl val="lvl"/>
          <dgm:resizeHandles val="exact"/>
        </dgm:presLayoutVars>
      </dgm:prSet>
      <dgm:spPr/>
    </dgm:pt>
    <dgm:pt modelId="{C0F36F85-A037-4194-9C58-1BD02F083EFB}" type="pres">
      <dgm:prSet presAssocID="{A18A0A08-9E52-41A4-9929-6BEDE616C87A}" presName="parentLin" presStyleCnt="0"/>
      <dgm:spPr/>
    </dgm:pt>
    <dgm:pt modelId="{5414018B-8344-40F9-A4FB-968BD4C1EF42}" type="pres">
      <dgm:prSet presAssocID="{A18A0A08-9E52-41A4-9929-6BEDE616C87A}" presName="parentLeftMargin" presStyleLbl="node1" presStyleIdx="0" presStyleCnt="1"/>
      <dgm:spPr/>
    </dgm:pt>
    <dgm:pt modelId="{D06A1107-2362-48CF-A6F1-9AF56994C9F1}" type="pres">
      <dgm:prSet presAssocID="{A18A0A08-9E52-41A4-9929-6BEDE616C87A}" presName="parentText" presStyleLbl="node1" presStyleIdx="0" presStyleCnt="1" custScaleX="150037" custScaleY="2000000" custLinFactY="101604" custLinFactNeighborX="-46277" custLinFactNeighborY="200000">
        <dgm:presLayoutVars>
          <dgm:chMax val="0"/>
          <dgm:bulletEnabled val="1"/>
        </dgm:presLayoutVars>
      </dgm:prSet>
      <dgm:spPr/>
    </dgm:pt>
    <dgm:pt modelId="{092143A1-6DEC-49F3-B180-81BF46904D90}" type="pres">
      <dgm:prSet presAssocID="{A18A0A08-9E52-41A4-9929-6BEDE616C87A}" presName="negativeSpace" presStyleCnt="0"/>
      <dgm:spPr/>
    </dgm:pt>
    <dgm:pt modelId="{4B336839-5B3E-4198-9D13-C9A9A3A7BEBE}" type="pres">
      <dgm:prSet presAssocID="{A18A0A08-9E52-41A4-9929-6BEDE616C87A}" presName="childText" presStyleLbl="conFgAcc1" presStyleIdx="0" presStyleCnt="1" custScaleY="118995" custLinFactY="12702" custLinFactNeighborY="100000">
        <dgm:presLayoutVars>
          <dgm:bulletEnabled val="1"/>
        </dgm:presLayoutVars>
      </dgm:prSet>
      <dgm:spPr/>
    </dgm:pt>
  </dgm:ptLst>
  <dgm:cxnLst>
    <dgm:cxn modelId="{9B64D000-6320-4E7C-9355-AF803D6364FC}" type="presOf" srcId="{149412FC-CA36-4928-A681-5174EF1372B7}" destId="{4B336839-5B3E-4198-9D13-C9A9A3A7BEBE}" srcOrd="0" destOrd="6" presId="urn:microsoft.com/office/officeart/2005/8/layout/list1"/>
    <dgm:cxn modelId="{6D973309-5453-433F-8CD5-4F39436E22B7}" type="presOf" srcId="{E0CAE98C-C7FD-415E-A9BC-791E4F241F6A}" destId="{4B336839-5B3E-4198-9D13-C9A9A3A7BEBE}" srcOrd="0" destOrd="2" presId="urn:microsoft.com/office/officeart/2005/8/layout/list1"/>
    <dgm:cxn modelId="{EDB3C419-1A92-4A4F-AF63-EB5D6805E983}" type="presOf" srcId="{A18A0A08-9E52-41A4-9929-6BEDE616C87A}" destId="{D06A1107-2362-48CF-A6F1-9AF56994C9F1}" srcOrd="1" destOrd="0" presId="urn:microsoft.com/office/officeart/2005/8/layout/list1"/>
    <dgm:cxn modelId="{A0362B1D-A47A-47A9-8836-F098765921EE}" srcId="{A18A0A08-9E52-41A4-9929-6BEDE616C87A}" destId="{149412FC-CA36-4928-A681-5174EF1372B7}" srcOrd="6" destOrd="0" parTransId="{B592355E-92FC-4FEC-8FBF-61E99037F858}" sibTransId="{808F0571-5F2A-4931-8BDE-A3E23CE0EEFD}"/>
    <dgm:cxn modelId="{981F1D22-1C6F-4EF4-AB66-3B59503CA9DE}" srcId="{A18A0A08-9E52-41A4-9929-6BEDE616C87A}" destId="{FFB1BF96-5953-4B58-8A2F-6B4458170C3D}" srcOrd="5" destOrd="0" parTransId="{2A343ECC-8E37-4627-95CB-916D086FFB81}" sibTransId="{AD333E10-4DE6-4F5E-A7BC-94F90641DB62}"/>
    <dgm:cxn modelId="{E6BE2228-3EF8-4A3D-9A16-97FAF1540BB3}" type="presOf" srcId="{FFB1BF96-5953-4B58-8A2F-6B4458170C3D}" destId="{4B336839-5B3E-4198-9D13-C9A9A3A7BEBE}" srcOrd="0" destOrd="5" presId="urn:microsoft.com/office/officeart/2005/8/layout/list1"/>
    <dgm:cxn modelId="{6E626A39-754E-4FB2-B84A-D4B4777728B0}" type="presOf" srcId="{7AA163DD-65AA-44B6-B07A-1F26CDA60E8A}" destId="{4B336839-5B3E-4198-9D13-C9A9A3A7BEBE}" srcOrd="0" destOrd="3" presId="urn:microsoft.com/office/officeart/2005/8/layout/list1"/>
    <dgm:cxn modelId="{B528123F-9D25-4BCF-B253-565638E37788}" srcId="{A18A0A08-9E52-41A4-9929-6BEDE616C87A}" destId="{0EB0F9E5-8408-44C4-8A8D-700D3172F74C}" srcOrd="0" destOrd="0" parTransId="{E345E381-DF58-4F0F-94D4-99B61324755B}" sibTransId="{4AB02D04-6DC8-47D5-8E17-A97C3BD92508}"/>
    <dgm:cxn modelId="{B0E7A041-CEC3-4DDD-9135-AAC89F6700D2}" type="presOf" srcId="{7832CB20-D35C-47A1-A3D3-930A55B991C0}" destId="{4B336839-5B3E-4198-9D13-C9A9A3A7BEBE}" srcOrd="0" destOrd="1" presId="urn:microsoft.com/office/officeart/2005/8/layout/list1"/>
    <dgm:cxn modelId="{FC40BB41-BC78-4193-A8E1-0F7F27A75B74}" srcId="{A18A0A08-9E52-41A4-9929-6BEDE616C87A}" destId="{E0CAE98C-C7FD-415E-A9BC-791E4F241F6A}" srcOrd="2" destOrd="0" parTransId="{DCFEC53F-013C-42FC-B2A0-05706F491976}" sibTransId="{F1023C53-EAE4-449C-9455-B09A331FDD40}"/>
    <dgm:cxn modelId="{2421F151-7562-4096-9E20-0DBA60CFA931}" srcId="{A18A0A08-9E52-41A4-9929-6BEDE616C87A}" destId="{424066CB-6972-4209-9BDA-9D3649D10052}" srcOrd="7" destOrd="0" parTransId="{D62B30D8-EE35-4F68-8F2A-466332AFF628}" sibTransId="{6C8D95E8-2D37-4A8A-9C70-4AC7F8D5B0DD}"/>
    <dgm:cxn modelId="{4EAF309A-31AB-43BD-8BEB-17E2D62EA1F9}" srcId="{85970EDE-6F06-4D37-9717-C48F5B49C882}" destId="{A18A0A08-9E52-41A4-9929-6BEDE616C87A}" srcOrd="0" destOrd="0" parTransId="{19503C91-EEA6-41CF-AD99-85E02C6D7332}" sibTransId="{5D769078-1609-4CB2-ADA0-540E6175C8C5}"/>
    <dgm:cxn modelId="{01E9D3A8-3298-4E75-ABDB-F93069CC6B6D}" type="presOf" srcId="{85970EDE-6F06-4D37-9717-C48F5B49C882}" destId="{0EEBE756-4F1C-4ED3-AD16-A1E503513BAE}" srcOrd="0" destOrd="0" presId="urn:microsoft.com/office/officeart/2005/8/layout/list1"/>
    <dgm:cxn modelId="{CED8BDB4-0980-49D8-960C-BB15C69A8421}" type="presOf" srcId="{424066CB-6972-4209-9BDA-9D3649D10052}" destId="{4B336839-5B3E-4198-9D13-C9A9A3A7BEBE}" srcOrd="0" destOrd="7" presId="urn:microsoft.com/office/officeart/2005/8/layout/list1"/>
    <dgm:cxn modelId="{CB66AABF-5B8E-4E00-A560-96D8F9F78D94}" type="presOf" srcId="{A21E421E-E988-4EE5-9CB1-5AEAC178EDAD}" destId="{4B336839-5B3E-4198-9D13-C9A9A3A7BEBE}" srcOrd="0" destOrd="4" presId="urn:microsoft.com/office/officeart/2005/8/layout/list1"/>
    <dgm:cxn modelId="{4F1CA2DA-8CCC-4D09-BB9C-752366F5D1F6}" srcId="{A18A0A08-9E52-41A4-9929-6BEDE616C87A}" destId="{A21E421E-E988-4EE5-9CB1-5AEAC178EDAD}" srcOrd="4" destOrd="0" parTransId="{2D0D6A08-AF3C-4F18-A933-2DC2DDEEDC60}" sibTransId="{00A2113F-9C0B-4F9D-8492-B5EFC94978E2}"/>
    <dgm:cxn modelId="{52216CDB-F564-425C-8F37-90A0D0DD5082}" type="presOf" srcId="{A18A0A08-9E52-41A4-9929-6BEDE616C87A}" destId="{5414018B-8344-40F9-A4FB-968BD4C1EF42}" srcOrd="0" destOrd="0" presId="urn:microsoft.com/office/officeart/2005/8/layout/list1"/>
    <dgm:cxn modelId="{2101B2F3-2CD9-4C48-9E7A-F2218AC34AB7}" type="presOf" srcId="{0EB0F9E5-8408-44C4-8A8D-700D3172F74C}" destId="{4B336839-5B3E-4198-9D13-C9A9A3A7BEBE}" srcOrd="0" destOrd="0" presId="urn:microsoft.com/office/officeart/2005/8/layout/list1"/>
    <dgm:cxn modelId="{A3592AF9-E6CB-4B3B-BC89-546566E08BB8}" srcId="{A18A0A08-9E52-41A4-9929-6BEDE616C87A}" destId="{7832CB20-D35C-47A1-A3D3-930A55B991C0}" srcOrd="1" destOrd="0" parTransId="{81797FA9-98FA-477F-9BBB-15E2C7D063A1}" sibTransId="{D454423D-F732-452B-860B-EE3F38763D45}"/>
    <dgm:cxn modelId="{4FB22DF9-3557-40F7-9D15-62C7572A5EB4}" srcId="{A18A0A08-9E52-41A4-9929-6BEDE616C87A}" destId="{7AA163DD-65AA-44B6-B07A-1F26CDA60E8A}" srcOrd="3" destOrd="0" parTransId="{453C75A1-CCE1-4293-8F89-CD4B7AD1E5D9}" sibTransId="{2335D30D-F929-45C6-B66B-096663A200B6}"/>
    <dgm:cxn modelId="{A9E6C772-0CFA-45F3-82FC-4F445223FCB1}" type="presParOf" srcId="{0EEBE756-4F1C-4ED3-AD16-A1E503513BAE}" destId="{C0F36F85-A037-4194-9C58-1BD02F083EFB}" srcOrd="0" destOrd="0" presId="urn:microsoft.com/office/officeart/2005/8/layout/list1"/>
    <dgm:cxn modelId="{D1C75540-8841-4702-9965-6F2D782E5174}" type="presParOf" srcId="{C0F36F85-A037-4194-9C58-1BD02F083EFB}" destId="{5414018B-8344-40F9-A4FB-968BD4C1EF42}" srcOrd="0" destOrd="0" presId="urn:microsoft.com/office/officeart/2005/8/layout/list1"/>
    <dgm:cxn modelId="{CC86EE48-CBAC-4338-BD13-1D00A5809F10}" type="presParOf" srcId="{C0F36F85-A037-4194-9C58-1BD02F083EFB}" destId="{D06A1107-2362-48CF-A6F1-9AF56994C9F1}" srcOrd="1" destOrd="0" presId="urn:microsoft.com/office/officeart/2005/8/layout/list1"/>
    <dgm:cxn modelId="{7740AC2D-2482-4DE9-BEA6-2130B354717D}" type="presParOf" srcId="{0EEBE756-4F1C-4ED3-AD16-A1E503513BAE}" destId="{092143A1-6DEC-49F3-B180-81BF46904D90}" srcOrd="1" destOrd="0" presId="urn:microsoft.com/office/officeart/2005/8/layout/list1"/>
    <dgm:cxn modelId="{0E9B1910-78B3-4064-AF0E-6DB379971BCE}" type="presParOf" srcId="{0EEBE756-4F1C-4ED3-AD16-A1E503513BAE}" destId="{4B336839-5B3E-4198-9D13-C9A9A3A7BEB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EB2746C-27D9-4580-A874-B2A21E9464D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F345FB4A-E80D-4E3B-B989-35B8ED9C8A92}">
      <dgm:prSet phldrT="[Text]" custT="1">
        <dgm:style>
          <a:lnRef idx="1">
            <a:schemeClr val="accent3"/>
          </a:lnRef>
          <a:fillRef idx="2">
            <a:schemeClr val="accent3"/>
          </a:fillRef>
          <a:effectRef idx="1">
            <a:schemeClr val="accent3"/>
          </a:effectRef>
          <a:fontRef idx="minor">
            <a:schemeClr val="dk1"/>
          </a:fontRef>
        </dgm:style>
      </dgm:prSet>
      <dgm:spPr>
        <a:ln>
          <a:solidFill>
            <a:srgbClr val="0000FF"/>
          </a:solidFill>
        </a:ln>
        <a:effectLst>
          <a:outerShdw blurRad="44450" dist="27940" dir="5400000" algn="ctr">
            <a:srgbClr val="000000">
              <a:alpha val="32000"/>
            </a:srgbClr>
          </a:outerShdw>
        </a:effectLst>
      </dgm:spPr>
      <dgm:t>
        <a:bodyPr/>
        <a:lstStyle/>
        <a:p>
          <a:pPr algn="ctr"/>
          <a:r>
            <a:rPr lang="sl-SI" sz="3000" b="1" dirty="0">
              <a:solidFill>
                <a:srgbClr val="00B050"/>
              </a:solidFill>
              <a:latin typeface="Comic Sans MS" pitchFamily="66" charset="0"/>
            </a:rPr>
            <a:t>Evropske zakonske zahteve na področju varnosti in zdravja pri delu vključujejo</a:t>
          </a:r>
          <a:endParaRPr lang="sl-SI" sz="3000" dirty="0">
            <a:solidFill>
              <a:srgbClr val="00B050"/>
            </a:solidFill>
          </a:endParaRPr>
        </a:p>
      </dgm:t>
    </dgm:pt>
    <dgm:pt modelId="{8D6F3D6D-FA56-45AB-9DC2-C17299E141A0}" type="parTrans" cxnId="{793FD4E4-A1D3-49B3-A3C5-32D00B37C669}">
      <dgm:prSet/>
      <dgm:spPr/>
      <dgm:t>
        <a:bodyPr/>
        <a:lstStyle/>
        <a:p>
          <a:endParaRPr lang="sl-SI" sz="2000"/>
        </a:p>
      </dgm:t>
    </dgm:pt>
    <dgm:pt modelId="{D39E6DDD-5F5F-4272-BF60-E4907A89BD2D}" type="sibTrans" cxnId="{793FD4E4-A1D3-49B3-A3C5-32D00B37C669}">
      <dgm:prSet/>
      <dgm:spPr/>
      <dgm:t>
        <a:bodyPr/>
        <a:lstStyle/>
        <a:p>
          <a:endParaRPr lang="sl-SI" sz="2000"/>
        </a:p>
      </dgm:t>
    </dgm:pt>
    <dgm:pt modelId="{53B86323-CF5D-4B9B-AC28-0F37332A3C14}">
      <dgm:prSet custT="1">
        <dgm:style>
          <a:lnRef idx="1">
            <a:schemeClr val="accent2"/>
          </a:lnRef>
          <a:fillRef idx="2">
            <a:schemeClr val="accent2"/>
          </a:fillRef>
          <a:effectRef idx="1">
            <a:schemeClr val="accent2"/>
          </a:effectRef>
          <a:fontRef idx="minor">
            <a:schemeClr val="dk1"/>
          </a:fontRef>
        </dgm:style>
      </dgm:prSet>
      <dgm:spPr>
        <a:ln>
          <a:solidFill>
            <a:srgbClr val="0000FF"/>
          </a:solidFill>
        </a:ln>
        <a:effectLst>
          <a:outerShdw blurRad="44450" dist="27940" dir="5400000" algn="ctr">
            <a:srgbClr val="000000">
              <a:alpha val="32000"/>
            </a:srgbClr>
          </a:outerShdw>
        </a:effectLst>
      </dgm:spPr>
      <dgm:t>
        <a:bodyPr/>
        <a:lstStyle/>
        <a:p>
          <a:r>
            <a:rPr lang="sl-SI" sz="2800" b="1" dirty="0">
              <a:solidFill>
                <a:schemeClr val="tx1"/>
              </a:solidFill>
              <a:latin typeface="Comic Sans MS" pitchFamily="66" charset="0"/>
            </a:rPr>
            <a:t>mednarodne konvencije</a:t>
          </a:r>
        </a:p>
      </dgm:t>
    </dgm:pt>
    <dgm:pt modelId="{31FFEDEE-B575-4236-8A99-4DC6E333D022}" type="parTrans" cxnId="{D2033C34-32D3-46A9-81A1-626C7CA8EDE4}">
      <dgm:prSet/>
      <dgm:spPr/>
      <dgm:t>
        <a:bodyPr/>
        <a:lstStyle/>
        <a:p>
          <a:endParaRPr lang="sl-SI" sz="2000"/>
        </a:p>
      </dgm:t>
    </dgm:pt>
    <dgm:pt modelId="{462F388A-B9F7-438B-9F15-15A4C1956B84}" type="sibTrans" cxnId="{D2033C34-32D3-46A9-81A1-626C7CA8EDE4}">
      <dgm:prSet/>
      <dgm:spPr/>
      <dgm:t>
        <a:bodyPr/>
        <a:lstStyle/>
        <a:p>
          <a:endParaRPr lang="sl-SI" sz="2000"/>
        </a:p>
      </dgm:t>
    </dgm:pt>
    <dgm:pt modelId="{3BBDB560-C4CE-4FFE-A048-3DF3A71A4C6E}">
      <dgm:prSet custT="1">
        <dgm:style>
          <a:lnRef idx="1">
            <a:schemeClr val="accent2"/>
          </a:lnRef>
          <a:fillRef idx="2">
            <a:schemeClr val="accent2"/>
          </a:fillRef>
          <a:effectRef idx="1">
            <a:schemeClr val="accent2"/>
          </a:effectRef>
          <a:fontRef idx="minor">
            <a:schemeClr val="dk1"/>
          </a:fontRef>
        </dgm:style>
      </dgm:prSet>
      <dgm:spPr>
        <a:ln>
          <a:solidFill>
            <a:srgbClr val="0000FF"/>
          </a:solidFill>
        </a:ln>
        <a:effectLst>
          <a:outerShdw blurRad="44450" dist="27940" dir="5400000" algn="ctr">
            <a:srgbClr val="000000">
              <a:alpha val="32000"/>
            </a:srgbClr>
          </a:outerShdw>
        </a:effectLst>
      </dgm:spPr>
      <dgm:t>
        <a:bodyPr/>
        <a:lstStyle/>
        <a:p>
          <a:r>
            <a:rPr lang="sl-SI" sz="2800" b="1" dirty="0">
              <a:solidFill>
                <a:schemeClr val="tx1"/>
              </a:solidFill>
              <a:latin typeface="Comic Sans MS" pitchFamily="66" charset="0"/>
            </a:rPr>
            <a:t>mednarodne standarde, </a:t>
          </a:r>
        </a:p>
      </dgm:t>
    </dgm:pt>
    <dgm:pt modelId="{6A3B7EB2-69BD-4EB7-8FBC-F908E6E02562}" type="parTrans" cxnId="{27285BAF-4421-4EC3-B974-B672B8CCCEE7}">
      <dgm:prSet/>
      <dgm:spPr/>
      <dgm:t>
        <a:bodyPr/>
        <a:lstStyle/>
        <a:p>
          <a:endParaRPr lang="sl-SI" sz="2000"/>
        </a:p>
      </dgm:t>
    </dgm:pt>
    <dgm:pt modelId="{530A265E-10FE-44C4-BCC5-72EE03098AC9}" type="sibTrans" cxnId="{27285BAF-4421-4EC3-B974-B672B8CCCEE7}">
      <dgm:prSet/>
      <dgm:spPr/>
      <dgm:t>
        <a:bodyPr/>
        <a:lstStyle/>
        <a:p>
          <a:endParaRPr lang="sl-SI" sz="2000"/>
        </a:p>
      </dgm:t>
    </dgm:pt>
    <dgm:pt modelId="{10AD872E-C76E-4810-88D2-EB43EA22BBF9}">
      <dgm:prSet custT="1">
        <dgm:style>
          <a:lnRef idx="1">
            <a:schemeClr val="accent2"/>
          </a:lnRef>
          <a:fillRef idx="2">
            <a:schemeClr val="accent2"/>
          </a:fillRef>
          <a:effectRef idx="1">
            <a:schemeClr val="accent2"/>
          </a:effectRef>
          <a:fontRef idx="minor">
            <a:schemeClr val="dk1"/>
          </a:fontRef>
        </dgm:style>
      </dgm:prSet>
      <dgm:spPr>
        <a:ln>
          <a:solidFill>
            <a:srgbClr val="0000FF"/>
          </a:solidFill>
        </a:ln>
        <a:effectLst>
          <a:outerShdw blurRad="44450" dist="27940" dir="5400000" algn="ctr">
            <a:srgbClr val="000000">
              <a:alpha val="32000"/>
            </a:srgbClr>
          </a:outerShdw>
        </a:effectLst>
      </dgm:spPr>
      <dgm:t>
        <a:bodyPr/>
        <a:lstStyle/>
        <a:p>
          <a:r>
            <a:rPr lang="sl-SI" sz="2800" b="1" dirty="0">
              <a:solidFill>
                <a:schemeClr val="tx1"/>
              </a:solidFill>
              <a:latin typeface="Comic Sans MS" pitchFamily="66" charset="0"/>
            </a:rPr>
            <a:t>evropske direktive in </a:t>
          </a:r>
        </a:p>
      </dgm:t>
    </dgm:pt>
    <dgm:pt modelId="{BBDD6797-C4A0-4173-8AB4-89CCA18BFD8C}" type="parTrans" cxnId="{AB8CD689-CA53-4141-BCDB-59D346243DF0}">
      <dgm:prSet/>
      <dgm:spPr/>
      <dgm:t>
        <a:bodyPr/>
        <a:lstStyle/>
        <a:p>
          <a:endParaRPr lang="sl-SI" sz="2000"/>
        </a:p>
      </dgm:t>
    </dgm:pt>
    <dgm:pt modelId="{CEDDBC9E-3E87-4813-9BD5-3F31E45A3C8E}" type="sibTrans" cxnId="{AB8CD689-CA53-4141-BCDB-59D346243DF0}">
      <dgm:prSet/>
      <dgm:spPr/>
      <dgm:t>
        <a:bodyPr/>
        <a:lstStyle/>
        <a:p>
          <a:endParaRPr lang="sl-SI" sz="2000"/>
        </a:p>
      </dgm:t>
    </dgm:pt>
    <dgm:pt modelId="{906D018F-F4B3-408D-B330-6E2C8A87E06B}">
      <dgm:prSet custT="1">
        <dgm:style>
          <a:lnRef idx="1">
            <a:schemeClr val="accent2"/>
          </a:lnRef>
          <a:fillRef idx="2">
            <a:schemeClr val="accent2"/>
          </a:fillRef>
          <a:effectRef idx="1">
            <a:schemeClr val="accent2"/>
          </a:effectRef>
          <a:fontRef idx="minor">
            <a:schemeClr val="dk1"/>
          </a:fontRef>
        </dgm:style>
      </dgm:prSet>
      <dgm:spPr>
        <a:ln>
          <a:solidFill>
            <a:srgbClr val="0000FF"/>
          </a:solidFill>
        </a:ln>
        <a:effectLst>
          <a:outerShdw blurRad="44450" dist="27940" dir="5400000" algn="ctr">
            <a:srgbClr val="000000">
              <a:alpha val="32000"/>
            </a:srgbClr>
          </a:outerShdw>
        </a:effectLst>
      </dgm:spPr>
      <dgm:t>
        <a:bodyPr/>
        <a:lstStyle/>
        <a:p>
          <a:r>
            <a:rPr lang="sl-SI" sz="2800" b="1" dirty="0">
              <a:solidFill>
                <a:schemeClr val="tx1"/>
              </a:solidFill>
              <a:latin typeface="Comic Sans MS" pitchFamily="66" charset="0"/>
            </a:rPr>
            <a:t>evropske standarde.</a:t>
          </a:r>
          <a:r>
            <a:rPr lang="sl-SI" sz="2800" dirty="0">
              <a:solidFill>
                <a:schemeClr val="tx1"/>
              </a:solidFill>
            </a:rPr>
            <a:t> </a:t>
          </a:r>
        </a:p>
      </dgm:t>
    </dgm:pt>
    <dgm:pt modelId="{27CE3310-4DE1-49A4-B718-996DCA4E53A2}" type="parTrans" cxnId="{F49D8BBB-4010-4C63-910F-E7602BAAD3C7}">
      <dgm:prSet/>
      <dgm:spPr/>
      <dgm:t>
        <a:bodyPr/>
        <a:lstStyle/>
        <a:p>
          <a:endParaRPr lang="sl-SI" sz="2000"/>
        </a:p>
      </dgm:t>
    </dgm:pt>
    <dgm:pt modelId="{5107A329-0B8A-48C8-BB91-DA2EA18676AF}" type="sibTrans" cxnId="{F49D8BBB-4010-4C63-910F-E7602BAAD3C7}">
      <dgm:prSet/>
      <dgm:spPr/>
      <dgm:t>
        <a:bodyPr/>
        <a:lstStyle/>
        <a:p>
          <a:endParaRPr lang="sl-SI" sz="2000"/>
        </a:p>
      </dgm:t>
    </dgm:pt>
    <dgm:pt modelId="{795C003B-16DB-4A65-B33E-84F75A3BC79B}">
      <dgm:prSet custT="1">
        <dgm:style>
          <a:lnRef idx="1">
            <a:schemeClr val="accent3"/>
          </a:lnRef>
          <a:fillRef idx="2">
            <a:schemeClr val="accent3"/>
          </a:fillRef>
          <a:effectRef idx="1">
            <a:schemeClr val="accent3"/>
          </a:effectRef>
          <a:fontRef idx="minor">
            <a:schemeClr val="dk1"/>
          </a:fontRef>
        </dgm:style>
      </dgm:prSet>
      <dgm:spPr>
        <a:ln>
          <a:solidFill>
            <a:srgbClr val="0000FF"/>
          </a:solidFill>
        </a:ln>
        <a:effectLst>
          <a:outerShdw blurRad="44450" dist="27940" dir="5400000" algn="ctr">
            <a:srgbClr val="000000">
              <a:alpha val="32000"/>
            </a:srgbClr>
          </a:outerShdw>
        </a:effectLst>
      </dgm:spPr>
      <dgm:t>
        <a:bodyPr/>
        <a:lstStyle/>
        <a:p>
          <a:pPr algn="ctr"/>
          <a:r>
            <a:rPr lang="sl-SI" sz="2600" b="1" dirty="0">
              <a:solidFill>
                <a:srgbClr val="00B050"/>
              </a:solidFill>
              <a:latin typeface="Comic Sans MS" pitchFamily="66" charset="0"/>
            </a:rPr>
            <a:t>Na evropski ravni je bilo objavljenih več direktiv, ki se neposredno ali posredno nanašajo na varnost in zdravje pri delu. </a:t>
          </a:r>
          <a:endParaRPr lang="sl-SI" sz="2600" dirty="0">
            <a:solidFill>
              <a:srgbClr val="00B050"/>
            </a:solidFill>
          </a:endParaRPr>
        </a:p>
      </dgm:t>
    </dgm:pt>
    <dgm:pt modelId="{B8ECF571-082E-427E-B4C6-71F578769370}" type="parTrans" cxnId="{0B3AB876-0A62-4798-BB1C-405814654E94}">
      <dgm:prSet/>
      <dgm:spPr/>
      <dgm:t>
        <a:bodyPr/>
        <a:lstStyle/>
        <a:p>
          <a:endParaRPr lang="sl-SI"/>
        </a:p>
      </dgm:t>
    </dgm:pt>
    <dgm:pt modelId="{7534D7A7-C064-48FD-ADEB-03AD50EAFE54}" type="sibTrans" cxnId="{0B3AB876-0A62-4798-BB1C-405814654E94}">
      <dgm:prSet/>
      <dgm:spPr/>
      <dgm:t>
        <a:bodyPr/>
        <a:lstStyle/>
        <a:p>
          <a:endParaRPr lang="sl-SI"/>
        </a:p>
      </dgm:t>
    </dgm:pt>
    <dgm:pt modelId="{CDD4A981-741F-41EE-8103-F2200EC19A45}" type="pres">
      <dgm:prSet presAssocID="{AEB2746C-27D9-4580-A874-B2A21E9464D9}" presName="linear" presStyleCnt="0">
        <dgm:presLayoutVars>
          <dgm:dir/>
          <dgm:animLvl val="lvl"/>
          <dgm:resizeHandles val="exact"/>
        </dgm:presLayoutVars>
      </dgm:prSet>
      <dgm:spPr/>
    </dgm:pt>
    <dgm:pt modelId="{15F8A3DD-556A-40EE-9A6E-0EB20FFD13F6}" type="pres">
      <dgm:prSet presAssocID="{F345FB4A-E80D-4E3B-B989-35B8ED9C8A92}" presName="parentLin" presStyleCnt="0"/>
      <dgm:spPr/>
    </dgm:pt>
    <dgm:pt modelId="{15701D75-D775-45A4-84C2-7E98EE090D15}" type="pres">
      <dgm:prSet presAssocID="{F345FB4A-E80D-4E3B-B989-35B8ED9C8A92}" presName="parentLeftMargin" presStyleLbl="node1" presStyleIdx="0" presStyleCnt="2"/>
      <dgm:spPr/>
    </dgm:pt>
    <dgm:pt modelId="{36E07FFA-565E-453C-8634-73234E3DDF53}" type="pres">
      <dgm:prSet presAssocID="{F345FB4A-E80D-4E3B-B989-35B8ED9C8A92}" presName="parentText" presStyleLbl="node1" presStyleIdx="0" presStyleCnt="2" custScaleX="151460">
        <dgm:presLayoutVars>
          <dgm:chMax val="0"/>
          <dgm:bulletEnabled val="1"/>
        </dgm:presLayoutVars>
      </dgm:prSet>
      <dgm:spPr/>
    </dgm:pt>
    <dgm:pt modelId="{BA206D11-CE52-4A6D-A381-250DD930E548}" type="pres">
      <dgm:prSet presAssocID="{F345FB4A-E80D-4E3B-B989-35B8ED9C8A92}" presName="negativeSpace" presStyleCnt="0"/>
      <dgm:spPr/>
    </dgm:pt>
    <dgm:pt modelId="{DEDFD223-17BB-435E-8944-16BB01061ED8}" type="pres">
      <dgm:prSet presAssocID="{F345FB4A-E80D-4E3B-B989-35B8ED9C8A92}" presName="childText" presStyleLbl="conFgAcc1" presStyleIdx="0" presStyleCnt="2" custLinFactNeighborY="52203">
        <dgm:presLayoutVars>
          <dgm:bulletEnabled val="1"/>
        </dgm:presLayoutVars>
      </dgm:prSet>
      <dgm:spPr/>
    </dgm:pt>
    <dgm:pt modelId="{FB876980-C9DA-45B8-AEC4-6FF609319730}" type="pres">
      <dgm:prSet presAssocID="{D39E6DDD-5F5F-4272-BF60-E4907A89BD2D}" presName="spaceBetweenRectangles" presStyleCnt="0"/>
      <dgm:spPr/>
    </dgm:pt>
    <dgm:pt modelId="{701A73FF-4D4E-450E-AEC2-498FE01FAA55}" type="pres">
      <dgm:prSet presAssocID="{795C003B-16DB-4A65-B33E-84F75A3BC79B}" presName="parentLin" presStyleCnt="0"/>
      <dgm:spPr/>
    </dgm:pt>
    <dgm:pt modelId="{B86830D2-007F-49A3-8C72-3B842DA2C086}" type="pres">
      <dgm:prSet presAssocID="{795C003B-16DB-4A65-B33E-84F75A3BC79B}" presName="parentLeftMargin" presStyleLbl="node1" presStyleIdx="0" presStyleCnt="2"/>
      <dgm:spPr/>
    </dgm:pt>
    <dgm:pt modelId="{4779ED18-6328-4A81-BB4E-EA85F346071F}" type="pres">
      <dgm:prSet presAssocID="{795C003B-16DB-4A65-B33E-84F75A3BC79B}" presName="parentText" presStyleLbl="node1" presStyleIdx="1" presStyleCnt="2" custScaleX="142857" custScaleY="100807">
        <dgm:presLayoutVars>
          <dgm:chMax val="0"/>
          <dgm:bulletEnabled val="1"/>
        </dgm:presLayoutVars>
      </dgm:prSet>
      <dgm:spPr/>
    </dgm:pt>
    <dgm:pt modelId="{967ABB1A-6B0A-4827-9CE6-4D48BEBD8FA8}" type="pres">
      <dgm:prSet presAssocID="{795C003B-16DB-4A65-B33E-84F75A3BC79B}" presName="negativeSpace" presStyleCnt="0"/>
      <dgm:spPr/>
    </dgm:pt>
    <dgm:pt modelId="{26163532-D457-4D86-BCAA-B0613E6148C4}" type="pres">
      <dgm:prSet presAssocID="{795C003B-16DB-4A65-B33E-84F75A3BC79B}" presName="childText" presStyleLbl="conFgAcc1" presStyleIdx="1" presStyleCnt="2">
        <dgm:presLayoutVars>
          <dgm:bulletEnabled val="1"/>
        </dgm:presLayoutVars>
        <dgm:style>
          <a:lnRef idx="1">
            <a:schemeClr val="accent2"/>
          </a:lnRef>
          <a:fillRef idx="2">
            <a:schemeClr val="accent2"/>
          </a:fillRef>
          <a:effectRef idx="1">
            <a:schemeClr val="accent2"/>
          </a:effectRef>
          <a:fontRef idx="minor">
            <a:schemeClr val="dk1"/>
          </a:fontRef>
        </dgm:style>
      </dgm:prSet>
      <dgm:spPr>
        <a:ln>
          <a:noFill/>
        </a:ln>
        <a:effectLst>
          <a:outerShdw blurRad="44450" dist="27940" dir="5400000" algn="ctr">
            <a:srgbClr val="000000">
              <a:alpha val="32000"/>
            </a:srgbClr>
          </a:outerShdw>
        </a:effectLst>
      </dgm:spPr>
    </dgm:pt>
  </dgm:ptLst>
  <dgm:cxnLst>
    <dgm:cxn modelId="{D2033C34-32D3-46A9-81A1-626C7CA8EDE4}" srcId="{F345FB4A-E80D-4E3B-B989-35B8ED9C8A92}" destId="{53B86323-CF5D-4B9B-AC28-0F37332A3C14}" srcOrd="0" destOrd="0" parTransId="{31FFEDEE-B575-4236-8A99-4DC6E333D022}" sibTransId="{462F388A-B9F7-438B-9F15-15A4C1956B84}"/>
    <dgm:cxn modelId="{27EF3A6B-D962-456A-9BF0-52DACB771DAE}" type="presOf" srcId="{10AD872E-C76E-4810-88D2-EB43EA22BBF9}" destId="{DEDFD223-17BB-435E-8944-16BB01061ED8}" srcOrd="0" destOrd="2" presId="urn:microsoft.com/office/officeart/2005/8/layout/list1"/>
    <dgm:cxn modelId="{B5AA7C56-78E8-4768-8DA5-4A1F9560A957}" type="presOf" srcId="{F345FB4A-E80D-4E3B-B989-35B8ED9C8A92}" destId="{15701D75-D775-45A4-84C2-7E98EE090D15}" srcOrd="0" destOrd="0" presId="urn:microsoft.com/office/officeart/2005/8/layout/list1"/>
    <dgm:cxn modelId="{0B3AB876-0A62-4798-BB1C-405814654E94}" srcId="{AEB2746C-27D9-4580-A874-B2A21E9464D9}" destId="{795C003B-16DB-4A65-B33E-84F75A3BC79B}" srcOrd="1" destOrd="0" parTransId="{B8ECF571-082E-427E-B4C6-71F578769370}" sibTransId="{7534D7A7-C064-48FD-ADEB-03AD50EAFE54}"/>
    <dgm:cxn modelId="{610CEE58-F642-48A0-B5F8-FB955FD6D438}" type="presOf" srcId="{795C003B-16DB-4A65-B33E-84F75A3BC79B}" destId="{B86830D2-007F-49A3-8C72-3B842DA2C086}" srcOrd="0" destOrd="0" presId="urn:microsoft.com/office/officeart/2005/8/layout/list1"/>
    <dgm:cxn modelId="{F49A4F81-F338-4855-988D-BE5814382394}" type="presOf" srcId="{3BBDB560-C4CE-4FFE-A048-3DF3A71A4C6E}" destId="{DEDFD223-17BB-435E-8944-16BB01061ED8}" srcOrd="0" destOrd="1" presId="urn:microsoft.com/office/officeart/2005/8/layout/list1"/>
    <dgm:cxn modelId="{AB8CD689-CA53-4141-BCDB-59D346243DF0}" srcId="{F345FB4A-E80D-4E3B-B989-35B8ED9C8A92}" destId="{10AD872E-C76E-4810-88D2-EB43EA22BBF9}" srcOrd="2" destOrd="0" parTransId="{BBDD6797-C4A0-4173-8AB4-89CCA18BFD8C}" sibTransId="{CEDDBC9E-3E87-4813-9BD5-3F31E45A3C8E}"/>
    <dgm:cxn modelId="{27285BAF-4421-4EC3-B974-B672B8CCCEE7}" srcId="{F345FB4A-E80D-4E3B-B989-35B8ED9C8A92}" destId="{3BBDB560-C4CE-4FFE-A048-3DF3A71A4C6E}" srcOrd="1" destOrd="0" parTransId="{6A3B7EB2-69BD-4EB7-8FBC-F908E6E02562}" sibTransId="{530A265E-10FE-44C4-BCC5-72EE03098AC9}"/>
    <dgm:cxn modelId="{F49D8BBB-4010-4C63-910F-E7602BAAD3C7}" srcId="{F345FB4A-E80D-4E3B-B989-35B8ED9C8A92}" destId="{906D018F-F4B3-408D-B330-6E2C8A87E06B}" srcOrd="3" destOrd="0" parTransId="{27CE3310-4DE1-49A4-B718-996DCA4E53A2}" sibTransId="{5107A329-0B8A-48C8-BB91-DA2EA18676AF}"/>
    <dgm:cxn modelId="{96EAC5D3-5397-4F1F-9262-314405CB8650}" type="presOf" srcId="{795C003B-16DB-4A65-B33E-84F75A3BC79B}" destId="{4779ED18-6328-4A81-BB4E-EA85F346071F}" srcOrd="1" destOrd="0" presId="urn:microsoft.com/office/officeart/2005/8/layout/list1"/>
    <dgm:cxn modelId="{8BF180D9-0C94-4BA7-AD9E-1B727D84908B}" type="presOf" srcId="{53B86323-CF5D-4B9B-AC28-0F37332A3C14}" destId="{DEDFD223-17BB-435E-8944-16BB01061ED8}" srcOrd="0" destOrd="0" presId="urn:microsoft.com/office/officeart/2005/8/layout/list1"/>
    <dgm:cxn modelId="{793FD4E4-A1D3-49B3-A3C5-32D00B37C669}" srcId="{AEB2746C-27D9-4580-A874-B2A21E9464D9}" destId="{F345FB4A-E80D-4E3B-B989-35B8ED9C8A92}" srcOrd="0" destOrd="0" parTransId="{8D6F3D6D-FA56-45AB-9DC2-C17299E141A0}" sibTransId="{D39E6DDD-5F5F-4272-BF60-E4907A89BD2D}"/>
    <dgm:cxn modelId="{E23E2AF6-CDFF-48D4-B28C-470B78C903F0}" type="presOf" srcId="{F345FB4A-E80D-4E3B-B989-35B8ED9C8A92}" destId="{36E07FFA-565E-453C-8634-73234E3DDF53}" srcOrd="1" destOrd="0" presId="urn:microsoft.com/office/officeart/2005/8/layout/list1"/>
    <dgm:cxn modelId="{B0BD47F7-4F40-441E-B059-ED0767CB6A36}" type="presOf" srcId="{AEB2746C-27D9-4580-A874-B2A21E9464D9}" destId="{CDD4A981-741F-41EE-8103-F2200EC19A45}" srcOrd="0" destOrd="0" presId="urn:microsoft.com/office/officeart/2005/8/layout/list1"/>
    <dgm:cxn modelId="{45C850FD-2324-4A38-92BD-E56E695C2BEB}" type="presOf" srcId="{906D018F-F4B3-408D-B330-6E2C8A87E06B}" destId="{DEDFD223-17BB-435E-8944-16BB01061ED8}" srcOrd="0" destOrd="3" presId="urn:microsoft.com/office/officeart/2005/8/layout/list1"/>
    <dgm:cxn modelId="{1035BAC3-0821-4592-B09E-094CA5589A46}" type="presParOf" srcId="{CDD4A981-741F-41EE-8103-F2200EC19A45}" destId="{15F8A3DD-556A-40EE-9A6E-0EB20FFD13F6}" srcOrd="0" destOrd="0" presId="urn:microsoft.com/office/officeart/2005/8/layout/list1"/>
    <dgm:cxn modelId="{F26E6E94-19F8-4B8D-97AE-E77C0A83158E}" type="presParOf" srcId="{15F8A3DD-556A-40EE-9A6E-0EB20FFD13F6}" destId="{15701D75-D775-45A4-84C2-7E98EE090D15}" srcOrd="0" destOrd="0" presId="urn:microsoft.com/office/officeart/2005/8/layout/list1"/>
    <dgm:cxn modelId="{9BB34E30-5DDD-4514-9E99-32A545C7187E}" type="presParOf" srcId="{15F8A3DD-556A-40EE-9A6E-0EB20FFD13F6}" destId="{36E07FFA-565E-453C-8634-73234E3DDF53}" srcOrd="1" destOrd="0" presId="urn:microsoft.com/office/officeart/2005/8/layout/list1"/>
    <dgm:cxn modelId="{DEB997D2-AEDB-4948-BD7D-CE4353267A3B}" type="presParOf" srcId="{CDD4A981-741F-41EE-8103-F2200EC19A45}" destId="{BA206D11-CE52-4A6D-A381-250DD930E548}" srcOrd="1" destOrd="0" presId="urn:microsoft.com/office/officeart/2005/8/layout/list1"/>
    <dgm:cxn modelId="{28E04B82-9939-4DFC-BAEB-2F5366AE4E88}" type="presParOf" srcId="{CDD4A981-741F-41EE-8103-F2200EC19A45}" destId="{DEDFD223-17BB-435E-8944-16BB01061ED8}" srcOrd="2" destOrd="0" presId="urn:microsoft.com/office/officeart/2005/8/layout/list1"/>
    <dgm:cxn modelId="{04316299-C5AE-47EE-99DB-5513E0346570}" type="presParOf" srcId="{CDD4A981-741F-41EE-8103-F2200EC19A45}" destId="{FB876980-C9DA-45B8-AEC4-6FF609319730}" srcOrd="3" destOrd="0" presId="urn:microsoft.com/office/officeart/2005/8/layout/list1"/>
    <dgm:cxn modelId="{CC36FCC6-B2E8-434E-B8FE-9FB4FE1A8973}" type="presParOf" srcId="{CDD4A981-741F-41EE-8103-F2200EC19A45}" destId="{701A73FF-4D4E-450E-AEC2-498FE01FAA55}" srcOrd="4" destOrd="0" presId="urn:microsoft.com/office/officeart/2005/8/layout/list1"/>
    <dgm:cxn modelId="{2FE9B96D-CD03-4DC1-8CC7-966356F55F59}" type="presParOf" srcId="{701A73FF-4D4E-450E-AEC2-498FE01FAA55}" destId="{B86830D2-007F-49A3-8C72-3B842DA2C086}" srcOrd="0" destOrd="0" presId="urn:microsoft.com/office/officeart/2005/8/layout/list1"/>
    <dgm:cxn modelId="{5A560079-CF68-4F23-A46D-55165E0652FB}" type="presParOf" srcId="{701A73FF-4D4E-450E-AEC2-498FE01FAA55}" destId="{4779ED18-6328-4A81-BB4E-EA85F346071F}" srcOrd="1" destOrd="0" presId="urn:microsoft.com/office/officeart/2005/8/layout/list1"/>
    <dgm:cxn modelId="{EDA22E40-E4DB-4E34-A0BF-EF1E4A5CCFCA}" type="presParOf" srcId="{CDD4A981-741F-41EE-8103-F2200EC19A45}" destId="{967ABB1A-6B0A-4827-9CE6-4D48BEBD8FA8}" srcOrd="5" destOrd="0" presId="urn:microsoft.com/office/officeart/2005/8/layout/list1"/>
    <dgm:cxn modelId="{89D9CA1A-7F22-46CB-A2FD-569C93601BF4}" type="presParOf" srcId="{CDD4A981-741F-41EE-8103-F2200EC19A45}" destId="{26163532-D457-4D86-BCAA-B0613E6148C4}"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6D2F84D-6A04-4601-8039-24872A33409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sl-SI"/>
        </a:p>
      </dgm:t>
    </dgm:pt>
    <dgm:pt modelId="{4769A1D4-D7A2-4575-B0E3-E4EB747FC6EA}">
      <dgm:prSet phldrT="[Text]">
        <dgm:style>
          <a:lnRef idx="1">
            <a:schemeClr val="accent3"/>
          </a:lnRef>
          <a:fillRef idx="2">
            <a:schemeClr val="accent3"/>
          </a:fillRef>
          <a:effectRef idx="1">
            <a:schemeClr val="accent3"/>
          </a:effectRef>
          <a:fontRef idx="minor">
            <a:schemeClr val="dk1"/>
          </a:fontRef>
        </dgm:style>
      </dgm:prSet>
      <dgm:spPr>
        <a:ln>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b="1" dirty="0">
              <a:solidFill>
                <a:schemeClr val="tx1"/>
              </a:solidFill>
              <a:latin typeface="Comic Sans MS" pitchFamily="66" charset="0"/>
            </a:rPr>
            <a:t>Da so lahko konvencije postale zakonsko zavezujoče, jih je moralo ratificirati določeno število držav. </a:t>
          </a:r>
          <a:endParaRPr lang="sl-SI" dirty="0">
            <a:solidFill>
              <a:schemeClr val="tx1"/>
            </a:solidFill>
          </a:endParaRPr>
        </a:p>
      </dgm:t>
    </dgm:pt>
    <dgm:pt modelId="{6DE1436E-3DFB-49FD-9E2E-C9304A351E85}" type="parTrans" cxnId="{3DF969A6-EB2E-4279-98C2-BF27B02F4932}">
      <dgm:prSet/>
      <dgm:spPr/>
      <dgm:t>
        <a:bodyPr/>
        <a:lstStyle/>
        <a:p>
          <a:endParaRPr lang="sl-SI"/>
        </a:p>
      </dgm:t>
    </dgm:pt>
    <dgm:pt modelId="{945E95AA-EE24-4A5B-A71F-B3BC5EADEBEB}" type="sibTrans" cxnId="{3DF969A6-EB2E-4279-98C2-BF27B02F4932}">
      <dgm:prSet/>
      <dgm:spPr/>
      <dgm:t>
        <a:bodyPr/>
        <a:lstStyle/>
        <a:p>
          <a:endParaRPr lang="sl-SI"/>
        </a:p>
      </dgm:t>
    </dgm:pt>
    <dgm:pt modelId="{AADEBAB5-60B5-4BC8-94E2-CE90BFF8247D}">
      <dgm:prSet>
        <dgm:style>
          <a:lnRef idx="1">
            <a:schemeClr val="accent3"/>
          </a:lnRef>
          <a:fillRef idx="2">
            <a:schemeClr val="accent3"/>
          </a:fillRef>
          <a:effectRef idx="1">
            <a:schemeClr val="accent3"/>
          </a:effectRef>
          <a:fontRef idx="minor">
            <a:schemeClr val="dk1"/>
          </a:fontRef>
        </dgm:style>
      </dgm:prSet>
      <dgm:spPr>
        <a:ln>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b="1" dirty="0">
              <a:solidFill>
                <a:schemeClr val="tx1"/>
              </a:solidFill>
              <a:latin typeface="Comic Sans MS" pitchFamily="66" charset="0"/>
            </a:rPr>
            <a:t>Konvencije in priporočila MOD so države članice dolžne vgraditi v svoj pravni sistem. </a:t>
          </a:r>
        </a:p>
      </dgm:t>
    </dgm:pt>
    <dgm:pt modelId="{87C1BA3C-9D8E-4253-B12B-1E04CDB5D2B6}" type="parTrans" cxnId="{1426A79F-AA75-4E4D-9B83-FBFF7B616211}">
      <dgm:prSet/>
      <dgm:spPr/>
      <dgm:t>
        <a:bodyPr/>
        <a:lstStyle/>
        <a:p>
          <a:endParaRPr lang="sl-SI"/>
        </a:p>
      </dgm:t>
    </dgm:pt>
    <dgm:pt modelId="{842A08F3-426C-42C1-8C21-2BDBC4F5AF2F}" type="sibTrans" cxnId="{1426A79F-AA75-4E4D-9B83-FBFF7B616211}">
      <dgm:prSet/>
      <dgm:spPr/>
      <dgm:t>
        <a:bodyPr/>
        <a:lstStyle/>
        <a:p>
          <a:endParaRPr lang="sl-SI"/>
        </a:p>
      </dgm:t>
    </dgm:pt>
    <dgm:pt modelId="{EC23BA6C-08F0-44C0-8F45-7B1319F87CD8}" type="pres">
      <dgm:prSet presAssocID="{96D2F84D-6A04-4601-8039-24872A33409D}" presName="diagram" presStyleCnt="0">
        <dgm:presLayoutVars>
          <dgm:dir/>
          <dgm:resizeHandles val="exact"/>
        </dgm:presLayoutVars>
      </dgm:prSet>
      <dgm:spPr/>
    </dgm:pt>
    <dgm:pt modelId="{7E414627-81A0-4044-A5C0-0978E8813AD8}" type="pres">
      <dgm:prSet presAssocID="{4769A1D4-D7A2-4575-B0E3-E4EB747FC6EA}" presName="node" presStyleLbl="node1" presStyleIdx="0" presStyleCnt="2" custScaleY="121000">
        <dgm:presLayoutVars>
          <dgm:bulletEnabled val="1"/>
        </dgm:presLayoutVars>
      </dgm:prSet>
      <dgm:spPr/>
    </dgm:pt>
    <dgm:pt modelId="{6CD730E2-78D9-4132-86D8-6669D70B6B3F}" type="pres">
      <dgm:prSet presAssocID="{945E95AA-EE24-4A5B-A71F-B3BC5EADEBEB}" presName="sibTrans" presStyleCnt="0"/>
      <dgm:spPr/>
    </dgm:pt>
    <dgm:pt modelId="{7F345D8C-D52C-48A0-A8AC-F132BD3B8E71}" type="pres">
      <dgm:prSet presAssocID="{AADEBAB5-60B5-4BC8-94E2-CE90BFF8247D}" presName="node" presStyleLbl="node1" presStyleIdx="1" presStyleCnt="2" custScaleY="110000">
        <dgm:presLayoutVars>
          <dgm:bulletEnabled val="1"/>
        </dgm:presLayoutVars>
      </dgm:prSet>
      <dgm:spPr/>
    </dgm:pt>
  </dgm:ptLst>
  <dgm:cxnLst>
    <dgm:cxn modelId="{589AD703-E2EF-4FFA-A207-923CE5280124}" type="presOf" srcId="{96D2F84D-6A04-4601-8039-24872A33409D}" destId="{EC23BA6C-08F0-44C0-8F45-7B1319F87CD8}" srcOrd="0" destOrd="0" presId="urn:microsoft.com/office/officeart/2005/8/layout/default#1"/>
    <dgm:cxn modelId="{3706B52D-6D3D-4EE2-ABDE-CD77DCE96653}" type="presOf" srcId="{4769A1D4-D7A2-4575-B0E3-E4EB747FC6EA}" destId="{7E414627-81A0-4044-A5C0-0978E8813AD8}" srcOrd="0" destOrd="0" presId="urn:microsoft.com/office/officeart/2005/8/layout/default#1"/>
    <dgm:cxn modelId="{1426A79F-AA75-4E4D-9B83-FBFF7B616211}" srcId="{96D2F84D-6A04-4601-8039-24872A33409D}" destId="{AADEBAB5-60B5-4BC8-94E2-CE90BFF8247D}" srcOrd="1" destOrd="0" parTransId="{87C1BA3C-9D8E-4253-B12B-1E04CDB5D2B6}" sibTransId="{842A08F3-426C-42C1-8C21-2BDBC4F5AF2F}"/>
    <dgm:cxn modelId="{3DF969A6-EB2E-4279-98C2-BF27B02F4932}" srcId="{96D2F84D-6A04-4601-8039-24872A33409D}" destId="{4769A1D4-D7A2-4575-B0E3-E4EB747FC6EA}" srcOrd="0" destOrd="0" parTransId="{6DE1436E-3DFB-49FD-9E2E-C9304A351E85}" sibTransId="{945E95AA-EE24-4A5B-A71F-B3BC5EADEBEB}"/>
    <dgm:cxn modelId="{4120B2E3-E571-4CB8-8FC4-F69DF67BA666}" type="presOf" srcId="{AADEBAB5-60B5-4BC8-94E2-CE90BFF8247D}" destId="{7F345D8C-D52C-48A0-A8AC-F132BD3B8E71}" srcOrd="0" destOrd="0" presId="urn:microsoft.com/office/officeart/2005/8/layout/default#1"/>
    <dgm:cxn modelId="{66FE6106-7944-487E-B93C-4C9D7EA00721}" type="presParOf" srcId="{EC23BA6C-08F0-44C0-8F45-7B1319F87CD8}" destId="{7E414627-81A0-4044-A5C0-0978E8813AD8}" srcOrd="0" destOrd="0" presId="urn:microsoft.com/office/officeart/2005/8/layout/default#1"/>
    <dgm:cxn modelId="{7831105F-8553-487D-B281-06AB89E3043F}" type="presParOf" srcId="{EC23BA6C-08F0-44C0-8F45-7B1319F87CD8}" destId="{6CD730E2-78D9-4132-86D8-6669D70B6B3F}" srcOrd="1" destOrd="0" presId="urn:microsoft.com/office/officeart/2005/8/layout/default#1"/>
    <dgm:cxn modelId="{8144F546-BDF0-463E-B686-1F38FEC255B4}" type="presParOf" srcId="{EC23BA6C-08F0-44C0-8F45-7B1319F87CD8}" destId="{7F345D8C-D52C-48A0-A8AC-F132BD3B8E71}" srcOrd="2" destOrd="0" presId="urn:microsoft.com/office/officeart/2005/8/layout/defaul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FBA19DF1-A82E-4FE8-A3D1-4AC14ABCA282}"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sl-SI"/>
        </a:p>
      </dgm:t>
    </dgm:pt>
    <dgm:pt modelId="{F12768DF-9BE1-41EA-99C6-32ABFCEFDDC2}">
      <dgm:prSet phldrT="[Text]" custT="1">
        <dgm:style>
          <a:lnRef idx="1">
            <a:schemeClr val="accent1"/>
          </a:lnRef>
          <a:fillRef idx="2">
            <a:schemeClr val="accent1"/>
          </a:fillRef>
          <a:effectRef idx="1">
            <a:schemeClr val="accent1"/>
          </a:effectRef>
          <a:fontRef idx="minor">
            <a:schemeClr val="dk1"/>
          </a:fontRef>
        </dgm:style>
      </dgm:prSet>
      <dgm:spPr>
        <a:solidFill>
          <a:srgbClr val="99FF99"/>
        </a:solidFill>
        <a:ln>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sz="2800" b="1" dirty="0">
              <a:solidFill>
                <a:schemeClr val="tx1"/>
              </a:solidFill>
              <a:latin typeface="Comic Sans MS" pitchFamily="66" charset="0"/>
            </a:rPr>
            <a:t>Lahko rečemo, da sta temelja sodobne organizacije varnosti in zdravja pri delu </a:t>
          </a:r>
          <a:endParaRPr lang="sl-SI" sz="2800" dirty="0">
            <a:solidFill>
              <a:schemeClr val="tx1"/>
            </a:solidFill>
          </a:endParaRPr>
        </a:p>
      </dgm:t>
    </dgm:pt>
    <dgm:pt modelId="{FB13D678-74AE-46B5-88D4-32A29DE002DD}" type="parTrans" cxnId="{DD99B74C-53A0-4E27-8741-C15318BCDCAC}">
      <dgm:prSet/>
      <dgm:spPr/>
      <dgm:t>
        <a:bodyPr/>
        <a:lstStyle/>
        <a:p>
          <a:endParaRPr lang="sl-SI"/>
        </a:p>
      </dgm:t>
    </dgm:pt>
    <dgm:pt modelId="{A57D096B-675B-42C2-8171-AF53295289AB}" type="sibTrans" cxnId="{DD99B74C-53A0-4E27-8741-C15318BCDCAC}">
      <dgm:prSet/>
      <dgm:spPr/>
      <dgm:t>
        <a:bodyPr/>
        <a:lstStyle/>
        <a:p>
          <a:endParaRPr lang="sl-SI"/>
        </a:p>
      </dgm:t>
    </dgm:pt>
    <dgm:pt modelId="{79525972-08AF-4B7B-8151-B280A891DCC0}">
      <dgm:prSet>
        <dgm:style>
          <a:lnRef idx="1">
            <a:schemeClr val="accent6"/>
          </a:lnRef>
          <a:fillRef idx="2">
            <a:schemeClr val="accent6"/>
          </a:fillRef>
          <a:effectRef idx="1">
            <a:schemeClr val="accent6"/>
          </a:effectRef>
          <a:fontRef idx="minor">
            <a:schemeClr val="dk1"/>
          </a:fontRef>
        </dgm:style>
      </dgm:prSet>
      <dgm:spPr>
        <a:ln>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b="1" dirty="0">
              <a:solidFill>
                <a:srgbClr val="0000FF"/>
              </a:solidFill>
              <a:latin typeface="Comic Sans MS" pitchFamily="66" charset="0"/>
            </a:rPr>
            <a:t>Mednarodna konvencija MOD št. 155 o varstvu pri delu, zdravstvenem varstvu in delovnem okolju.</a:t>
          </a:r>
        </a:p>
      </dgm:t>
    </dgm:pt>
    <dgm:pt modelId="{EA39639C-D21E-45E5-A71B-58B76E2F0B5B}" type="parTrans" cxnId="{1EFA3357-499D-4AE2-B218-F23A907CA503}">
      <dgm:prSet>
        <dgm:style>
          <a:lnRef idx="3">
            <a:schemeClr val="accent6"/>
          </a:lnRef>
          <a:fillRef idx="0">
            <a:schemeClr val="accent6"/>
          </a:fillRef>
          <a:effectRef idx="2">
            <a:schemeClr val="accent6"/>
          </a:effectRef>
          <a:fontRef idx="minor">
            <a:schemeClr val="tx1"/>
          </a:fontRef>
        </dgm:style>
      </dgm:prSet>
      <dgm:spPr/>
      <dgm:t>
        <a:bodyPr/>
        <a:lstStyle/>
        <a:p>
          <a:endParaRPr lang="sl-SI">
            <a:solidFill>
              <a:srgbClr val="00B0F0"/>
            </a:solidFill>
          </a:endParaRPr>
        </a:p>
      </dgm:t>
    </dgm:pt>
    <dgm:pt modelId="{CF185AE8-9971-4AD2-80F2-1CE64E209C0B}" type="sibTrans" cxnId="{1EFA3357-499D-4AE2-B218-F23A907CA503}">
      <dgm:prSet/>
      <dgm:spPr/>
      <dgm:t>
        <a:bodyPr/>
        <a:lstStyle/>
        <a:p>
          <a:endParaRPr lang="sl-SI"/>
        </a:p>
      </dgm:t>
    </dgm:pt>
    <dgm:pt modelId="{A4C061D8-64BB-43FA-86FD-69ABD1FC3DA4}">
      <dgm:prSet>
        <dgm:style>
          <a:lnRef idx="1">
            <a:schemeClr val="accent6"/>
          </a:lnRef>
          <a:fillRef idx="2">
            <a:schemeClr val="accent6"/>
          </a:fillRef>
          <a:effectRef idx="1">
            <a:schemeClr val="accent6"/>
          </a:effectRef>
          <a:fontRef idx="minor">
            <a:schemeClr val="dk1"/>
          </a:fontRef>
        </dgm:style>
      </dgm:prSet>
      <dgm:spPr>
        <a:ln>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sl-SI" b="1" dirty="0">
              <a:solidFill>
                <a:srgbClr val="0000FF"/>
              </a:solidFill>
              <a:latin typeface="Comic Sans MS" pitchFamily="66" charset="0"/>
            </a:rPr>
            <a:t>Mednarodna konvencija MOD št. 161 o službah medicine dela.</a:t>
          </a:r>
          <a:endParaRPr lang="sl-SI" dirty="0">
            <a:solidFill>
              <a:srgbClr val="0000FF"/>
            </a:solidFill>
          </a:endParaRPr>
        </a:p>
      </dgm:t>
    </dgm:pt>
    <dgm:pt modelId="{FE897A81-B973-4FFA-8F0A-AC9A3B63F2C2}" type="parTrans" cxnId="{941BFD60-2CA7-4FF6-A3FE-91DDE0D8586B}">
      <dgm:prSet>
        <dgm:style>
          <a:lnRef idx="3">
            <a:schemeClr val="accent5"/>
          </a:lnRef>
          <a:fillRef idx="0">
            <a:schemeClr val="accent5"/>
          </a:fillRef>
          <a:effectRef idx="2">
            <a:schemeClr val="accent5"/>
          </a:effectRef>
          <a:fontRef idx="minor">
            <a:schemeClr val="tx1"/>
          </a:fontRef>
        </dgm:style>
      </dgm:prSet>
      <dgm:spPr/>
      <dgm:t>
        <a:bodyPr/>
        <a:lstStyle/>
        <a:p>
          <a:endParaRPr lang="sl-SI"/>
        </a:p>
      </dgm:t>
    </dgm:pt>
    <dgm:pt modelId="{1389C75C-7D03-4B62-A76A-109CD837E33C}" type="sibTrans" cxnId="{941BFD60-2CA7-4FF6-A3FE-91DDE0D8586B}">
      <dgm:prSet/>
      <dgm:spPr/>
      <dgm:t>
        <a:bodyPr/>
        <a:lstStyle/>
        <a:p>
          <a:endParaRPr lang="sl-SI"/>
        </a:p>
      </dgm:t>
    </dgm:pt>
    <dgm:pt modelId="{FC6281C2-8874-4D79-927C-40EFA3E95E43}" type="pres">
      <dgm:prSet presAssocID="{FBA19DF1-A82E-4FE8-A3D1-4AC14ABCA282}" presName="hierChild1" presStyleCnt="0">
        <dgm:presLayoutVars>
          <dgm:orgChart val="1"/>
          <dgm:chPref val="1"/>
          <dgm:dir/>
          <dgm:animOne val="branch"/>
          <dgm:animLvl val="lvl"/>
          <dgm:resizeHandles/>
        </dgm:presLayoutVars>
      </dgm:prSet>
      <dgm:spPr/>
    </dgm:pt>
    <dgm:pt modelId="{E5A958A5-8CE2-4313-A5BD-E3A04FCEC1F7}" type="pres">
      <dgm:prSet presAssocID="{F12768DF-9BE1-41EA-99C6-32ABFCEFDDC2}" presName="hierRoot1" presStyleCnt="0">
        <dgm:presLayoutVars>
          <dgm:hierBranch val="init"/>
        </dgm:presLayoutVars>
      </dgm:prSet>
      <dgm:spPr/>
    </dgm:pt>
    <dgm:pt modelId="{9DFE4248-25F1-4771-B781-F26A04666825}" type="pres">
      <dgm:prSet presAssocID="{F12768DF-9BE1-41EA-99C6-32ABFCEFDDC2}" presName="rootComposite1" presStyleCnt="0"/>
      <dgm:spPr/>
    </dgm:pt>
    <dgm:pt modelId="{10C5D3DD-CCAB-4BB1-9C56-FA7E5DD3FA4C}" type="pres">
      <dgm:prSet presAssocID="{F12768DF-9BE1-41EA-99C6-32ABFCEFDDC2}" presName="rootText1" presStyleLbl="node0" presStyleIdx="0" presStyleCnt="1" custScaleX="266758" custScaleY="62093" custLinFactNeighborX="4302" custLinFactNeighborY="-448">
        <dgm:presLayoutVars>
          <dgm:chPref val="3"/>
        </dgm:presLayoutVars>
      </dgm:prSet>
      <dgm:spPr/>
    </dgm:pt>
    <dgm:pt modelId="{5091443F-F13F-4D49-9E3A-A43C927EEE09}" type="pres">
      <dgm:prSet presAssocID="{F12768DF-9BE1-41EA-99C6-32ABFCEFDDC2}" presName="rootConnector1" presStyleLbl="node1" presStyleIdx="0" presStyleCnt="0"/>
      <dgm:spPr/>
    </dgm:pt>
    <dgm:pt modelId="{767E39B7-C1CE-444D-9BB4-E433E7795BB6}" type="pres">
      <dgm:prSet presAssocID="{F12768DF-9BE1-41EA-99C6-32ABFCEFDDC2}" presName="hierChild2" presStyleCnt="0"/>
      <dgm:spPr/>
    </dgm:pt>
    <dgm:pt modelId="{680548B0-73D5-44AD-B548-3E9B7F96A1C8}" type="pres">
      <dgm:prSet presAssocID="{EA39639C-D21E-45E5-A71B-58B76E2F0B5B}" presName="Name37" presStyleLbl="parChTrans1D2" presStyleIdx="0" presStyleCnt="2"/>
      <dgm:spPr/>
    </dgm:pt>
    <dgm:pt modelId="{E411DA80-812F-46E9-9F13-2709D4CD42EE}" type="pres">
      <dgm:prSet presAssocID="{79525972-08AF-4B7B-8151-B280A891DCC0}" presName="hierRoot2" presStyleCnt="0">
        <dgm:presLayoutVars>
          <dgm:hierBranch val="init"/>
        </dgm:presLayoutVars>
      </dgm:prSet>
      <dgm:spPr/>
    </dgm:pt>
    <dgm:pt modelId="{8E289DF4-87D3-4D0B-BDF7-1071ADD0D97B}" type="pres">
      <dgm:prSet presAssocID="{79525972-08AF-4B7B-8151-B280A891DCC0}" presName="rootComposite" presStyleCnt="0"/>
      <dgm:spPr/>
    </dgm:pt>
    <dgm:pt modelId="{E91B4175-9CC3-46C5-B3DB-3F2966573CD5}" type="pres">
      <dgm:prSet presAssocID="{79525972-08AF-4B7B-8151-B280A891DCC0}" presName="rootText" presStyleLbl="node2" presStyleIdx="0" presStyleCnt="2" custScaleX="133100" custScaleY="92793" custLinFactNeighborX="12777" custLinFactNeighborY="4888">
        <dgm:presLayoutVars>
          <dgm:chPref val="3"/>
        </dgm:presLayoutVars>
      </dgm:prSet>
      <dgm:spPr/>
    </dgm:pt>
    <dgm:pt modelId="{4968D3D3-938C-42E5-BC77-9966DCCDB59B}" type="pres">
      <dgm:prSet presAssocID="{79525972-08AF-4B7B-8151-B280A891DCC0}" presName="rootConnector" presStyleLbl="node2" presStyleIdx="0" presStyleCnt="2"/>
      <dgm:spPr/>
    </dgm:pt>
    <dgm:pt modelId="{FD82CCFC-5229-4375-B8D0-8F9C9F18DD4F}" type="pres">
      <dgm:prSet presAssocID="{79525972-08AF-4B7B-8151-B280A891DCC0}" presName="hierChild4" presStyleCnt="0"/>
      <dgm:spPr/>
    </dgm:pt>
    <dgm:pt modelId="{5502BAEE-F439-4225-AD62-C68B32796F9D}" type="pres">
      <dgm:prSet presAssocID="{79525972-08AF-4B7B-8151-B280A891DCC0}" presName="hierChild5" presStyleCnt="0"/>
      <dgm:spPr/>
    </dgm:pt>
    <dgm:pt modelId="{3D51A51C-AFEB-463F-A8DC-99CF98F601B4}" type="pres">
      <dgm:prSet presAssocID="{FE897A81-B973-4FFA-8F0A-AC9A3B63F2C2}" presName="Name37" presStyleLbl="parChTrans1D2" presStyleIdx="1" presStyleCnt="2"/>
      <dgm:spPr/>
    </dgm:pt>
    <dgm:pt modelId="{0A924BF7-6026-461F-82E7-427745FB4D52}" type="pres">
      <dgm:prSet presAssocID="{A4C061D8-64BB-43FA-86FD-69ABD1FC3DA4}" presName="hierRoot2" presStyleCnt="0">
        <dgm:presLayoutVars>
          <dgm:hierBranch val="init"/>
        </dgm:presLayoutVars>
      </dgm:prSet>
      <dgm:spPr/>
    </dgm:pt>
    <dgm:pt modelId="{9AC7A40B-ED2C-4552-9CD6-FF6244F42A2B}" type="pres">
      <dgm:prSet presAssocID="{A4C061D8-64BB-43FA-86FD-69ABD1FC3DA4}" presName="rootComposite" presStyleCnt="0"/>
      <dgm:spPr/>
    </dgm:pt>
    <dgm:pt modelId="{3AA542A9-D94D-4F26-BC90-5822F637F7F6}" type="pres">
      <dgm:prSet presAssocID="{A4C061D8-64BB-43FA-86FD-69ABD1FC3DA4}" presName="rootText" presStyleLbl="node2" presStyleIdx="1" presStyleCnt="2" custScaleX="121000" custScaleY="92792" custLinFactNeighborX="-3641" custLinFactNeighborY="4888">
        <dgm:presLayoutVars>
          <dgm:chPref val="3"/>
        </dgm:presLayoutVars>
      </dgm:prSet>
      <dgm:spPr/>
    </dgm:pt>
    <dgm:pt modelId="{89FCC805-134D-49BD-ADD2-2761853CD05E}" type="pres">
      <dgm:prSet presAssocID="{A4C061D8-64BB-43FA-86FD-69ABD1FC3DA4}" presName="rootConnector" presStyleLbl="node2" presStyleIdx="1" presStyleCnt="2"/>
      <dgm:spPr/>
    </dgm:pt>
    <dgm:pt modelId="{61D18E63-52CF-467B-8313-B78802B5F985}" type="pres">
      <dgm:prSet presAssocID="{A4C061D8-64BB-43FA-86FD-69ABD1FC3DA4}" presName="hierChild4" presStyleCnt="0"/>
      <dgm:spPr/>
    </dgm:pt>
    <dgm:pt modelId="{4A715905-FAFF-46F8-89C1-38EA7810FEAA}" type="pres">
      <dgm:prSet presAssocID="{A4C061D8-64BB-43FA-86FD-69ABD1FC3DA4}" presName="hierChild5" presStyleCnt="0"/>
      <dgm:spPr/>
    </dgm:pt>
    <dgm:pt modelId="{A27C5778-23BE-4D01-B584-3C9349F7A667}" type="pres">
      <dgm:prSet presAssocID="{F12768DF-9BE1-41EA-99C6-32ABFCEFDDC2}" presName="hierChild3" presStyleCnt="0"/>
      <dgm:spPr/>
    </dgm:pt>
  </dgm:ptLst>
  <dgm:cxnLst>
    <dgm:cxn modelId="{BBF9D904-F7EC-4BF4-9A86-870DC7109E38}" type="presOf" srcId="{F12768DF-9BE1-41EA-99C6-32ABFCEFDDC2}" destId="{5091443F-F13F-4D49-9E3A-A43C927EEE09}" srcOrd="1" destOrd="0" presId="urn:microsoft.com/office/officeart/2005/8/layout/orgChart1"/>
    <dgm:cxn modelId="{19DF632B-F324-4833-B1F2-89F0E9EF3E02}" type="presOf" srcId="{79525972-08AF-4B7B-8151-B280A891DCC0}" destId="{4968D3D3-938C-42E5-BC77-9966DCCDB59B}" srcOrd="1" destOrd="0" presId="urn:microsoft.com/office/officeart/2005/8/layout/orgChart1"/>
    <dgm:cxn modelId="{61E07C31-375D-4AF0-9C92-555159805D09}" type="presOf" srcId="{79525972-08AF-4B7B-8151-B280A891DCC0}" destId="{E91B4175-9CC3-46C5-B3DB-3F2966573CD5}" srcOrd="0" destOrd="0" presId="urn:microsoft.com/office/officeart/2005/8/layout/orgChart1"/>
    <dgm:cxn modelId="{1072A360-FDD7-42AD-BABC-EDF39BA75F7E}" type="presOf" srcId="{F12768DF-9BE1-41EA-99C6-32ABFCEFDDC2}" destId="{10C5D3DD-CCAB-4BB1-9C56-FA7E5DD3FA4C}" srcOrd="0" destOrd="0" presId="urn:microsoft.com/office/officeart/2005/8/layout/orgChart1"/>
    <dgm:cxn modelId="{941BFD60-2CA7-4FF6-A3FE-91DDE0D8586B}" srcId="{F12768DF-9BE1-41EA-99C6-32ABFCEFDDC2}" destId="{A4C061D8-64BB-43FA-86FD-69ABD1FC3DA4}" srcOrd="1" destOrd="0" parTransId="{FE897A81-B973-4FFA-8F0A-AC9A3B63F2C2}" sibTransId="{1389C75C-7D03-4B62-A76A-109CD837E33C}"/>
    <dgm:cxn modelId="{B3616C46-AB54-4FB5-8111-04FD07D7060F}" type="presOf" srcId="{EA39639C-D21E-45E5-A71B-58B76E2F0B5B}" destId="{680548B0-73D5-44AD-B548-3E9B7F96A1C8}" srcOrd="0" destOrd="0" presId="urn:microsoft.com/office/officeart/2005/8/layout/orgChart1"/>
    <dgm:cxn modelId="{DD99B74C-53A0-4E27-8741-C15318BCDCAC}" srcId="{FBA19DF1-A82E-4FE8-A3D1-4AC14ABCA282}" destId="{F12768DF-9BE1-41EA-99C6-32ABFCEFDDC2}" srcOrd="0" destOrd="0" parTransId="{FB13D678-74AE-46B5-88D4-32A29DE002DD}" sibTransId="{A57D096B-675B-42C2-8171-AF53295289AB}"/>
    <dgm:cxn modelId="{EE97B755-F0B2-4E53-8764-3A76A73739DF}" type="presOf" srcId="{FE897A81-B973-4FFA-8F0A-AC9A3B63F2C2}" destId="{3D51A51C-AFEB-463F-A8DC-99CF98F601B4}" srcOrd="0" destOrd="0" presId="urn:microsoft.com/office/officeart/2005/8/layout/orgChart1"/>
    <dgm:cxn modelId="{1EFA3357-499D-4AE2-B218-F23A907CA503}" srcId="{F12768DF-9BE1-41EA-99C6-32ABFCEFDDC2}" destId="{79525972-08AF-4B7B-8151-B280A891DCC0}" srcOrd="0" destOrd="0" parTransId="{EA39639C-D21E-45E5-A71B-58B76E2F0B5B}" sibTransId="{CF185AE8-9971-4AD2-80F2-1CE64E209C0B}"/>
    <dgm:cxn modelId="{8D395982-8E37-46A1-A814-2F357C3F148F}" type="presOf" srcId="{A4C061D8-64BB-43FA-86FD-69ABD1FC3DA4}" destId="{89FCC805-134D-49BD-ADD2-2761853CD05E}" srcOrd="1" destOrd="0" presId="urn:microsoft.com/office/officeart/2005/8/layout/orgChart1"/>
    <dgm:cxn modelId="{459CB8CB-1A89-46D5-8F6A-5872659860B6}" type="presOf" srcId="{A4C061D8-64BB-43FA-86FD-69ABD1FC3DA4}" destId="{3AA542A9-D94D-4F26-BC90-5822F637F7F6}" srcOrd="0" destOrd="0" presId="urn:microsoft.com/office/officeart/2005/8/layout/orgChart1"/>
    <dgm:cxn modelId="{AAAA8CDF-C639-43C8-8164-315A29B4140E}" type="presOf" srcId="{FBA19DF1-A82E-4FE8-A3D1-4AC14ABCA282}" destId="{FC6281C2-8874-4D79-927C-40EFA3E95E43}" srcOrd="0" destOrd="0" presId="urn:microsoft.com/office/officeart/2005/8/layout/orgChart1"/>
    <dgm:cxn modelId="{17534398-AEE5-4CF8-9669-0717F2D51625}" type="presParOf" srcId="{FC6281C2-8874-4D79-927C-40EFA3E95E43}" destId="{E5A958A5-8CE2-4313-A5BD-E3A04FCEC1F7}" srcOrd="0" destOrd="0" presId="urn:microsoft.com/office/officeart/2005/8/layout/orgChart1"/>
    <dgm:cxn modelId="{57CAC1E3-DF13-4269-8492-E9E5F77CE4E7}" type="presParOf" srcId="{E5A958A5-8CE2-4313-A5BD-E3A04FCEC1F7}" destId="{9DFE4248-25F1-4771-B781-F26A04666825}" srcOrd="0" destOrd="0" presId="urn:microsoft.com/office/officeart/2005/8/layout/orgChart1"/>
    <dgm:cxn modelId="{4434B849-4C44-45CF-96C3-65056A34D2C4}" type="presParOf" srcId="{9DFE4248-25F1-4771-B781-F26A04666825}" destId="{10C5D3DD-CCAB-4BB1-9C56-FA7E5DD3FA4C}" srcOrd="0" destOrd="0" presId="urn:microsoft.com/office/officeart/2005/8/layout/orgChart1"/>
    <dgm:cxn modelId="{B289DEA1-669B-4824-AE51-1F90372386D0}" type="presParOf" srcId="{9DFE4248-25F1-4771-B781-F26A04666825}" destId="{5091443F-F13F-4D49-9E3A-A43C927EEE09}" srcOrd="1" destOrd="0" presId="urn:microsoft.com/office/officeart/2005/8/layout/orgChart1"/>
    <dgm:cxn modelId="{A1FF50EC-B088-4F21-82D5-AF70EDEB2274}" type="presParOf" srcId="{E5A958A5-8CE2-4313-A5BD-E3A04FCEC1F7}" destId="{767E39B7-C1CE-444D-9BB4-E433E7795BB6}" srcOrd="1" destOrd="0" presId="urn:microsoft.com/office/officeart/2005/8/layout/orgChart1"/>
    <dgm:cxn modelId="{DD3F5243-D587-4865-BB7E-AC1BF7DB3D16}" type="presParOf" srcId="{767E39B7-C1CE-444D-9BB4-E433E7795BB6}" destId="{680548B0-73D5-44AD-B548-3E9B7F96A1C8}" srcOrd="0" destOrd="0" presId="urn:microsoft.com/office/officeart/2005/8/layout/orgChart1"/>
    <dgm:cxn modelId="{F7C7CDA1-4F4E-4C9F-8642-3B859CFCF206}" type="presParOf" srcId="{767E39B7-C1CE-444D-9BB4-E433E7795BB6}" destId="{E411DA80-812F-46E9-9F13-2709D4CD42EE}" srcOrd="1" destOrd="0" presId="urn:microsoft.com/office/officeart/2005/8/layout/orgChart1"/>
    <dgm:cxn modelId="{C5382925-BACF-4CAE-9E55-EC911065F1C5}" type="presParOf" srcId="{E411DA80-812F-46E9-9F13-2709D4CD42EE}" destId="{8E289DF4-87D3-4D0B-BDF7-1071ADD0D97B}" srcOrd="0" destOrd="0" presId="urn:microsoft.com/office/officeart/2005/8/layout/orgChart1"/>
    <dgm:cxn modelId="{AE0C43F2-3D36-41D4-B72F-4BA7044B35CC}" type="presParOf" srcId="{8E289DF4-87D3-4D0B-BDF7-1071ADD0D97B}" destId="{E91B4175-9CC3-46C5-B3DB-3F2966573CD5}" srcOrd="0" destOrd="0" presId="urn:microsoft.com/office/officeart/2005/8/layout/orgChart1"/>
    <dgm:cxn modelId="{68251A1D-E7DF-4604-AEE5-3E3440BE1761}" type="presParOf" srcId="{8E289DF4-87D3-4D0B-BDF7-1071ADD0D97B}" destId="{4968D3D3-938C-42E5-BC77-9966DCCDB59B}" srcOrd="1" destOrd="0" presId="urn:microsoft.com/office/officeart/2005/8/layout/orgChart1"/>
    <dgm:cxn modelId="{F19A124F-B559-4872-A605-40F030CDA31B}" type="presParOf" srcId="{E411DA80-812F-46E9-9F13-2709D4CD42EE}" destId="{FD82CCFC-5229-4375-B8D0-8F9C9F18DD4F}" srcOrd="1" destOrd="0" presId="urn:microsoft.com/office/officeart/2005/8/layout/orgChart1"/>
    <dgm:cxn modelId="{2ED81798-9E4F-41D6-96DC-29EF2D0C77EB}" type="presParOf" srcId="{E411DA80-812F-46E9-9F13-2709D4CD42EE}" destId="{5502BAEE-F439-4225-AD62-C68B32796F9D}" srcOrd="2" destOrd="0" presId="urn:microsoft.com/office/officeart/2005/8/layout/orgChart1"/>
    <dgm:cxn modelId="{86938A40-2066-49C9-8E69-F8F165B51485}" type="presParOf" srcId="{767E39B7-C1CE-444D-9BB4-E433E7795BB6}" destId="{3D51A51C-AFEB-463F-A8DC-99CF98F601B4}" srcOrd="2" destOrd="0" presId="urn:microsoft.com/office/officeart/2005/8/layout/orgChart1"/>
    <dgm:cxn modelId="{5226EE54-0C35-481C-8A82-9CA24421987E}" type="presParOf" srcId="{767E39B7-C1CE-444D-9BB4-E433E7795BB6}" destId="{0A924BF7-6026-461F-82E7-427745FB4D52}" srcOrd="3" destOrd="0" presId="urn:microsoft.com/office/officeart/2005/8/layout/orgChart1"/>
    <dgm:cxn modelId="{F3461776-0CD1-4995-A249-73538209ACDB}" type="presParOf" srcId="{0A924BF7-6026-461F-82E7-427745FB4D52}" destId="{9AC7A40B-ED2C-4552-9CD6-FF6244F42A2B}" srcOrd="0" destOrd="0" presId="urn:microsoft.com/office/officeart/2005/8/layout/orgChart1"/>
    <dgm:cxn modelId="{875F71AD-5A2F-4C9D-8943-5F72A26D313A}" type="presParOf" srcId="{9AC7A40B-ED2C-4552-9CD6-FF6244F42A2B}" destId="{3AA542A9-D94D-4F26-BC90-5822F637F7F6}" srcOrd="0" destOrd="0" presId="urn:microsoft.com/office/officeart/2005/8/layout/orgChart1"/>
    <dgm:cxn modelId="{FFD4F381-861E-431A-A087-EF240FD58811}" type="presParOf" srcId="{9AC7A40B-ED2C-4552-9CD6-FF6244F42A2B}" destId="{89FCC805-134D-49BD-ADD2-2761853CD05E}" srcOrd="1" destOrd="0" presId="urn:microsoft.com/office/officeart/2005/8/layout/orgChart1"/>
    <dgm:cxn modelId="{EFBCE942-3601-4CBB-ABD3-806637407E64}" type="presParOf" srcId="{0A924BF7-6026-461F-82E7-427745FB4D52}" destId="{61D18E63-52CF-467B-8313-B78802B5F985}" srcOrd="1" destOrd="0" presId="urn:microsoft.com/office/officeart/2005/8/layout/orgChart1"/>
    <dgm:cxn modelId="{25200CC7-119F-48B1-B1BC-037A30C29324}" type="presParOf" srcId="{0A924BF7-6026-461F-82E7-427745FB4D52}" destId="{4A715905-FAFF-46F8-89C1-38EA7810FEAA}" srcOrd="2" destOrd="0" presId="urn:microsoft.com/office/officeart/2005/8/layout/orgChart1"/>
    <dgm:cxn modelId="{AD936DB0-ADCA-4DC6-8D93-5CD46242E1A5}" type="presParOf" srcId="{E5A958A5-8CE2-4313-A5BD-E3A04FCEC1F7}" destId="{A27C5778-23BE-4D01-B584-3C9349F7A667}"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DEE38001-B00E-475E-947F-77FC4281A76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l-SI"/>
        </a:p>
      </dgm:t>
    </dgm:pt>
    <dgm:pt modelId="{87671D54-866D-4B69-94DD-EB6A2936A178}">
      <dgm:prSet phldrT="[Text]" custT="1">
        <dgm:style>
          <a:lnRef idx="1">
            <a:schemeClr val="accent5"/>
          </a:lnRef>
          <a:fillRef idx="2">
            <a:schemeClr val="accent5"/>
          </a:fillRef>
          <a:effectRef idx="1">
            <a:schemeClr val="accent5"/>
          </a:effectRef>
          <a:fontRef idx="minor">
            <a:schemeClr val="dk1"/>
          </a:fontRef>
        </dgm:style>
      </dgm:prSet>
      <dgm:spPr>
        <a:ln>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sl-SI" sz="3600" b="1" dirty="0">
              <a:solidFill>
                <a:srgbClr val="CC00FF"/>
              </a:solidFill>
              <a:latin typeface="Comic Sans MS" pitchFamily="66" charset="0"/>
            </a:rPr>
            <a:t>V Sloveniji urejajo vprašanja varnosti in zdravja delavcev</a:t>
          </a:r>
          <a:endParaRPr lang="sl-SI" sz="3600" dirty="0">
            <a:solidFill>
              <a:srgbClr val="CC00FF"/>
            </a:solidFill>
          </a:endParaRPr>
        </a:p>
      </dgm:t>
    </dgm:pt>
    <dgm:pt modelId="{31E7AD50-5405-4690-9FA2-7F6DD221C536}" type="parTrans" cxnId="{8E83B2CD-EF92-45BB-93D9-4B28D8B7D5CA}">
      <dgm:prSet/>
      <dgm:spPr/>
      <dgm:t>
        <a:bodyPr/>
        <a:lstStyle/>
        <a:p>
          <a:endParaRPr lang="sl-SI" sz="2400"/>
        </a:p>
      </dgm:t>
    </dgm:pt>
    <dgm:pt modelId="{3459A95A-8B91-469C-AD6C-D51FCB9B3A78}" type="sibTrans" cxnId="{8E83B2CD-EF92-45BB-93D9-4B28D8B7D5CA}">
      <dgm:prSet/>
      <dgm:spPr/>
      <dgm:t>
        <a:bodyPr/>
        <a:lstStyle/>
        <a:p>
          <a:endParaRPr lang="sl-SI" sz="2400"/>
        </a:p>
      </dgm:t>
    </dgm:pt>
    <dgm:pt modelId="{F69F4FF9-824F-475B-8E45-75C0298CC1E6}">
      <dgm:prSet custT="1">
        <dgm:style>
          <a:lnRef idx="1">
            <a:schemeClr val="accent3"/>
          </a:lnRef>
          <a:fillRef idx="2">
            <a:schemeClr val="accent3"/>
          </a:fillRef>
          <a:effectRef idx="1">
            <a:schemeClr val="accent3"/>
          </a:effectRef>
          <a:fontRef idx="minor">
            <a:schemeClr val="dk1"/>
          </a:fontRef>
        </dgm:style>
      </dgm:prSet>
      <dgm:spPr>
        <a:ln>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l"/>
          <a:r>
            <a:rPr lang="sl-SI" sz="2800" b="1" dirty="0">
              <a:solidFill>
                <a:schemeClr val="tx1"/>
              </a:solidFill>
              <a:latin typeface="Comic Sans MS" pitchFamily="66" charset="0"/>
            </a:rPr>
            <a:t>Zakon o varnosti in zdravju pri delu,</a:t>
          </a:r>
        </a:p>
        <a:p>
          <a:pPr algn="l"/>
          <a:r>
            <a:rPr lang="sl-SI" sz="2800" b="1" dirty="0">
              <a:solidFill>
                <a:schemeClr val="tx1"/>
              </a:solidFill>
              <a:latin typeface="Comic Sans MS" pitchFamily="66" charset="0"/>
            </a:rPr>
            <a:t>Zakon o varstvu okolja, </a:t>
          </a:r>
        </a:p>
        <a:p>
          <a:pPr algn="l"/>
          <a:r>
            <a:rPr lang="sl-SI" sz="2800" b="1" dirty="0">
              <a:solidFill>
                <a:schemeClr val="tx1"/>
              </a:solidFill>
              <a:latin typeface="Comic Sans MS" pitchFamily="66" charset="0"/>
            </a:rPr>
            <a:t>Zakon o delovnih razmerjih, </a:t>
          </a:r>
        </a:p>
        <a:p>
          <a:pPr algn="l"/>
          <a:r>
            <a:rPr lang="sl-SI" sz="2800" b="1" dirty="0">
              <a:solidFill>
                <a:schemeClr val="tx1"/>
              </a:solidFill>
              <a:latin typeface="Comic Sans MS" pitchFamily="66" charset="0"/>
            </a:rPr>
            <a:t>Zakon o zdravstvenem varstvu in zdravstvenem zavarovanju in predpisi, izdanih na njihovi podlaga; </a:t>
          </a:r>
        </a:p>
      </dgm:t>
    </dgm:pt>
    <dgm:pt modelId="{05717858-9106-421D-8BE2-0BFC559AD52C}" type="parTrans" cxnId="{B13BA677-666E-4250-B1A6-7A4B1C292B3E}">
      <dgm:prSet/>
      <dgm:spPr/>
      <dgm:t>
        <a:bodyPr/>
        <a:lstStyle/>
        <a:p>
          <a:endParaRPr lang="sl-SI" sz="2400"/>
        </a:p>
      </dgm:t>
    </dgm:pt>
    <dgm:pt modelId="{81A0508D-26EF-49DB-B1B9-FDAF5749AE40}" type="sibTrans" cxnId="{B13BA677-666E-4250-B1A6-7A4B1C292B3E}">
      <dgm:prSet/>
      <dgm:spPr/>
      <dgm:t>
        <a:bodyPr/>
        <a:lstStyle/>
        <a:p>
          <a:endParaRPr lang="sl-SI" sz="2400"/>
        </a:p>
      </dgm:t>
    </dgm:pt>
    <dgm:pt modelId="{4B2EF3BA-B76E-4070-8934-1339451DC8A7}">
      <dgm:prSet custT="1">
        <dgm:style>
          <a:lnRef idx="1">
            <a:schemeClr val="accent2"/>
          </a:lnRef>
          <a:fillRef idx="2">
            <a:schemeClr val="accent2"/>
          </a:fillRef>
          <a:effectRef idx="1">
            <a:schemeClr val="accent2"/>
          </a:effectRef>
          <a:fontRef idx="minor">
            <a:schemeClr val="dk1"/>
          </a:fontRef>
        </dgm:style>
      </dgm:prSet>
      <dgm:spPr>
        <a:ln>
          <a:solidFill>
            <a:srgbClr val="0000FF"/>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sl-SI" sz="3000" b="1" dirty="0">
              <a:solidFill>
                <a:srgbClr val="0000FF"/>
              </a:solidFill>
              <a:latin typeface="Comic Sans MS" pitchFamily="66" charset="0"/>
            </a:rPr>
            <a:t>Kolektivne pogodbe za posamezne dejavnosti; </a:t>
          </a:r>
        </a:p>
        <a:p>
          <a:pPr algn="ctr" defTabSz="1066800">
            <a:lnSpc>
              <a:spcPct val="90000"/>
            </a:lnSpc>
            <a:spcBef>
              <a:spcPct val="0"/>
            </a:spcBef>
            <a:spcAft>
              <a:spcPct val="35000"/>
            </a:spcAft>
          </a:pPr>
          <a:r>
            <a:rPr lang="sl-SI" sz="3000" b="1" dirty="0">
              <a:solidFill>
                <a:srgbClr val="0000FF"/>
              </a:solidFill>
              <a:latin typeface="Comic Sans MS" pitchFamily="66" charset="0"/>
            </a:rPr>
            <a:t>Tehnični predpisi, standardi in normativi.</a:t>
          </a:r>
          <a:endParaRPr lang="sl-SI" sz="3000" dirty="0">
            <a:solidFill>
              <a:srgbClr val="0000FF"/>
            </a:solidFill>
          </a:endParaRPr>
        </a:p>
      </dgm:t>
    </dgm:pt>
    <dgm:pt modelId="{51E8DED5-F6B3-4253-84F0-1DF438522CE6}" type="parTrans" cxnId="{C009F281-B9F0-47D3-A569-EAC0FECA46CA}">
      <dgm:prSet/>
      <dgm:spPr/>
      <dgm:t>
        <a:bodyPr/>
        <a:lstStyle/>
        <a:p>
          <a:endParaRPr lang="sl-SI" sz="2400"/>
        </a:p>
      </dgm:t>
    </dgm:pt>
    <dgm:pt modelId="{3F30BBBC-43C1-4D21-9CCA-6B91C9988494}" type="sibTrans" cxnId="{C009F281-B9F0-47D3-A569-EAC0FECA46CA}">
      <dgm:prSet/>
      <dgm:spPr/>
      <dgm:t>
        <a:bodyPr/>
        <a:lstStyle/>
        <a:p>
          <a:endParaRPr lang="sl-SI" sz="2400"/>
        </a:p>
      </dgm:t>
    </dgm:pt>
    <dgm:pt modelId="{CE32CBFA-DE10-402B-ACE8-6D68266C600A}" type="pres">
      <dgm:prSet presAssocID="{DEE38001-B00E-475E-947F-77FC4281A76E}" presName="linear" presStyleCnt="0">
        <dgm:presLayoutVars>
          <dgm:animLvl val="lvl"/>
          <dgm:resizeHandles val="exact"/>
        </dgm:presLayoutVars>
      </dgm:prSet>
      <dgm:spPr/>
    </dgm:pt>
    <dgm:pt modelId="{98C731C6-53FF-4E52-9FCA-52A91686128C}" type="pres">
      <dgm:prSet presAssocID="{87671D54-866D-4B69-94DD-EB6A2936A178}" presName="parentText" presStyleLbl="node1" presStyleIdx="0" presStyleCnt="3" custScaleX="113065" custScaleY="36838" custLinFactY="-19462" custLinFactNeighborY="-100000">
        <dgm:presLayoutVars>
          <dgm:chMax val="0"/>
          <dgm:bulletEnabled val="1"/>
        </dgm:presLayoutVars>
      </dgm:prSet>
      <dgm:spPr/>
    </dgm:pt>
    <dgm:pt modelId="{DB957AAD-56C2-4E16-8C45-C582A00ACB76}" type="pres">
      <dgm:prSet presAssocID="{3459A95A-8B91-469C-AD6C-D51FCB9B3A78}" presName="spacer" presStyleCnt="0"/>
      <dgm:spPr/>
    </dgm:pt>
    <dgm:pt modelId="{DF2D4EEC-E6BA-4D13-878B-81C65468618F}" type="pres">
      <dgm:prSet presAssocID="{F69F4FF9-824F-475B-8E45-75C0298CC1E6}" presName="parentText" presStyleLbl="node1" presStyleIdx="1" presStyleCnt="3" custScaleY="113957" custLinFactY="3107" custLinFactNeighborY="100000">
        <dgm:presLayoutVars>
          <dgm:chMax val="0"/>
          <dgm:bulletEnabled val="1"/>
        </dgm:presLayoutVars>
      </dgm:prSet>
      <dgm:spPr/>
    </dgm:pt>
    <dgm:pt modelId="{2929E4CD-162E-4428-B22D-9E683AEBB770}" type="pres">
      <dgm:prSet presAssocID="{81A0508D-26EF-49DB-B1B9-FDAF5749AE40}" presName="spacer" presStyleCnt="0"/>
      <dgm:spPr/>
    </dgm:pt>
    <dgm:pt modelId="{D20466B5-5E0E-4636-9DEA-FFDDE0000894}" type="pres">
      <dgm:prSet presAssocID="{4B2EF3BA-B76E-4070-8934-1339451DC8A7}" presName="parentText" presStyleLbl="node1" presStyleIdx="2" presStyleCnt="3" custScaleY="43784" custLinFactY="5434" custLinFactNeighborY="100000">
        <dgm:presLayoutVars>
          <dgm:chMax val="0"/>
          <dgm:bulletEnabled val="1"/>
        </dgm:presLayoutVars>
      </dgm:prSet>
      <dgm:spPr/>
    </dgm:pt>
  </dgm:ptLst>
  <dgm:cxnLst>
    <dgm:cxn modelId="{A658FB06-FEB8-4555-9720-05ACDC88521F}" type="presOf" srcId="{4B2EF3BA-B76E-4070-8934-1339451DC8A7}" destId="{D20466B5-5E0E-4636-9DEA-FFDDE0000894}" srcOrd="0" destOrd="0" presId="urn:microsoft.com/office/officeart/2005/8/layout/vList2"/>
    <dgm:cxn modelId="{B13BA677-666E-4250-B1A6-7A4B1C292B3E}" srcId="{DEE38001-B00E-475E-947F-77FC4281A76E}" destId="{F69F4FF9-824F-475B-8E45-75C0298CC1E6}" srcOrd="1" destOrd="0" parTransId="{05717858-9106-421D-8BE2-0BFC559AD52C}" sibTransId="{81A0508D-26EF-49DB-B1B9-FDAF5749AE40}"/>
    <dgm:cxn modelId="{93578C7B-7369-4CAD-B502-C91C0E910FDD}" type="presOf" srcId="{F69F4FF9-824F-475B-8E45-75C0298CC1E6}" destId="{DF2D4EEC-E6BA-4D13-878B-81C65468618F}" srcOrd="0" destOrd="0" presId="urn:microsoft.com/office/officeart/2005/8/layout/vList2"/>
    <dgm:cxn modelId="{C009F281-B9F0-47D3-A569-EAC0FECA46CA}" srcId="{DEE38001-B00E-475E-947F-77FC4281A76E}" destId="{4B2EF3BA-B76E-4070-8934-1339451DC8A7}" srcOrd="2" destOrd="0" parTransId="{51E8DED5-F6B3-4253-84F0-1DF438522CE6}" sibTransId="{3F30BBBC-43C1-4D21-9CCA-6B91C9988494}"/>
    <dgm:cxn modelId="{89570F89-08F9-461C-A305-77A96985DF54}" type="presOf" srcId="{DEE38001-B00E-475E-947F-77FC4281A76E}" destId="{CE32CBFA-DE10-402B-ACE8-6D68266C600A}" srcOrd="0" destOrd="0" presId="urn:microsoft.com/office/officeart/2005/8/layout/vList2"/>
    <dgm:cxn modelId="{BF5706A1-1F6C-4BF5-AB9B-6359D202AFE1}" type="presOf" srcId="{87671D54-866D-4B69-94DD-EB6A2936A178}" destId="{98C731C6-53FF-4E52-9FCA-52A91686128C}" srcOrd="0" destOrd="0" presId="urn:microsoft.com/office/officeart/2005/8/layout/vList2"/>
    <dgm:cxn modelId="{8E83B2CD-EF92-45BB-93D9-4B28D8B7D5CA}" srcId="{DEE38001-B00E-475E-947F-77FC4281A76E}" destId="{87671D54-866D-4B69-94DD-EB6A2936A178}" srcOrd="0" destOrd="0" parTransId="{31E7AD50-5405-4690-9FA2-7F6DD221C536}" sibTransId="{3459A95A-8B91-469C-AD6C-D51FCB9B3A78}"/>
    <dgm:cxn modelId="{6FA2A35A-42DC-4406-893D-3722AEAB7112}" type="presParOf" srcId="{CE32CBFA-DE10-402B-ACE8-6D68266C600A}" destId="{98C731C6-53FF-4E52-9FCA-52A91686128C}" srcOrd="0" destOrd="0" presId="urn:microsoft.com/office/officeart/2005/8/layout/vList2"/>
    <dgm:cxn modelId="{7AD23DA8-86FB-4120-949F-2B40EBDF48C3}" type="presParOf" srcId="{CE32CBFA-DE10-402B-ACE8-6D68266C600A}" destId="{DB957AAD-56C2-4E16-8C45-C582A00ACB76}" srcOrd="1" destOrd="0" presId="urn:microsoft.com/office/officeart/2005/8/layout/vList2"/>
    <dgm:cxn modelId="{32E96808-D112-48DA-B1BA-211923A68D68}" type="presParOf" srcId="{CE32CBFA-DE10-402B-ACE8-6D68266C600A}" destId="{DF2D4EEC-E6BA-4D13-878B-81C65468618F}" srcOrd="2" destOrd="0" presId="urn:microsoft.com/office/officeart/2005/8/layout/vList2"/>
    <dgm:cxn modelId="{BEA95D81-614D-4CEF-9E9B-A3FEDA350500}" type="presParOf" srcId="{CE32CBFA-DE10-402B-ACE8-6D68266C600A}" destId="{2929E4CD-162E-4428-B22D-9E683AEBB770}" srcOrd="3" destOrd="0" presId="urn:microsoft.com/office/officeart/2005/8/layout/vList2"/>
    <dgm:cxn modelId="{955FB6C9-037F-4C4E-80FC-B215AB228218}" type="presParOf" srcId="{CE32CBFA-DE10-402B-ACE8-6D68266C600A}" destId="{D20466B5-5E0E-4636-9DEA-FFDDE0000894}"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9A7F281-7EB0-43CB-A2C4-979FB781D408}" type="doc">
      <dgm:prSet loTypeId="urn:microsoft.com/office/officeart/2005/8/layout/default" loCatId="list" qsTypeId="urn:microsoft.com/office/officeart/2005/8/quickstyle/simple1" qsCatId="simple" csTypeId="urn:microsoft.com/office/officeart/2005/8/colors/colorful2" csCatId="colorful" phldr="1"/>
      <dgm:spPr>
        <a:scene3d>
          <a:camera prst="orthographicFront">
            <a:rot lat="0" lon="0" rev="0"/>
          </a:camera>
          <a:lightRig rig="balanced" dir="t">
            <a:rot lat="0" lon="0" rev="8700000"/>
          </a:lightRig>
        </a:scene3d>
      </dgm:spPr>
      <dgm:t>
        <a:bodyPr/>
        <a:lstStyle/>
        <a:p>
          <a:endParaRPr lang="sl-SI"/>
        </a:p>
      </dgm:t>
    </dgm:pt>
    <dgm:pt modelId="{DF3137BC-0D67-4BFE-BF38-0CAAB3A5FB25}" type="pres">
      <dgm:prSet presAssocID="{29A7F281-7EB0-43CB-A2C4-979FB781D408}" presName="diagram" presStyleCnt="0">
        <dgm:presLayoutVars>
          <dgm:dir/>
          <dgm:resizeHandles val="exact"/>
        </dgm:presLayoutVars>
      </dgm:prSet>
      <dgm:spPr/>
    </dgm:pt>
  </dgm:ptLst>
  <dgm:cxnLst>
    <dgm:cxn modelId="{54967E4A-BBEC-4074-896A-075AC3FB957F}" type="presOf" srcId="{29A7F281-7EB0-43CB-A2C4-979FB781D408}" destId="{DF3137BC-0D67-4BFE-BF38-0CAAB3A5FB25}"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D274E-951D-4C46-84E1-B864B8F5AC6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l-SI"/>
        </a:p>
      </dgm:t>
    </dgm:pt>
    <dgm:pt modelId="{1B9B01BE-67D8-4BE0-BF11-742A43DC792E}">
      <dgm:prSet custT="1">
        <dgm:style>
          <a:lnRef idx="1">
            <a:schemeClr val="accent3"/>
          </a:lnRef>
          <a:fillRef idx="2">
            <a:schemeClr val="accent3"/>
          </a:fillRef>
          <a:effectRef idx="1">
            <a:schemeClr val="accent3"/>
          </a:effectRef>
          <a:fontRef idx="minor">
            <a:schemeClr val="dk1"/>
          </a:fontRef>
        </dgm:style>
      </dgm:prSet>
      <dgm:spPr>
        <a:ln/>
      </dgm:spPr>
      <dgm:t>
        <a:bodyPr/>
        <a:lstStyle/>
        <a:p>
          <a:pPr algn="l"/>
          <a:endParaRPr lang="sl-SI" sz="2400" b="1" dirty="0">
            <a:latin typeface="Comic Sans MS" pitchFamily="66" charset="0"/>
          </a:endParaRPr>
        </a:p>
        <a:p>
          <a:pPr algn="l"/>
          <a:endParaRPr lang="sl-SI" sz="2400" b="1" dirty="0">
            <a:latin typeface="Comic Sans MS" pitchFamily="66" charset="0"/>
          </a:endParaRPr>
        </a:p>
        <a:p>
          <a:pPr algn="l"/>
          <a:endParaRPr lang="sl-SI" sz="2400" b="1" dirty="0">
            <a:latin typeface="Comic Sans MS" pitchFamily="66" charset="0"/>
          </a:endParaRPr>
        </a:p>
        <a:p>
          <a:pPr algn="l"/>
          <a:endParaRPr lang="sl-SI" sz="2400" b="1" dirty="0">
            <a:solidFill>
              <a:srgbClr val="C00000"/>
            </a:solidFill>
            <a:latin typeface="Comic Sans MS" pitchFamily="66" charset="0"/>
          </a:endParaRPr>
        </a:p>
        <a:p>
          <a:pPr algn="l"/>
          <a:endParaRPr lang="sl-SI" sz="2400" b="1" dirty="0">
            <a:solidFill>
              <a:srgbClr val="C00000"/>
            </a:solidFill>
            <a:latin typeface="Comic Sans MS" pitchFamily="66" charset="0"/>
          </a:endParaRPr>
        </a:p>
        <a:p>
          <a:pPr algn="just"/>
          <a:r>
            <a:rPr lang="sl-SI" sz="2600" b="1" dirty="0">
              <a:solidFill>
                <a:srgbClr val="00B050"/>
              </a:solidFill>
              <a:latin typeface="Comic Sans MS" pitchFamily="66" charset="0"/>
            </a:rPr>
            <a:t>Stopil v veljavo 3. 12. 2011, prinaša največ novosti na področju promocije zdravja za zaposlene, saj delodajalce obvezuje, da več pozornosti namenijo tudi temu področju in jo: </a:t>
          </a:r>
        </a:p>
        <a:p>
          <a:pPr algn="l"/>
          <a:r>
            <a:rPr lang="sl-SI" sz="2800" b="1" dirty="0">
              <a:solidFill>
                <a:srgbClr val="0000FF"/>
              </a:solidFill>
              <a:latin typeface="Comic Sans MS" pitchFamily="66" charset="0"/>
            </a:rPr>
            <a:t>načrtovati, </a:t>
          </a:r>
        </a:p>
        <a:p>
          <a:pPr algn="l"/>
          <a:r>
            <a:rPr lang="sl-SI" sz="2800" b="1" dirty="0">
              <a:solidFill>
                <a:srgbClr val="0000FF"/>
              </a:solidFill>
              <a:latin typeface="Comic Sans MS" pitchFamily="66" charset="0"/>
            </a:rPr>
            <a:t>izvajati, </a:t>
          </a:r>
        </a:p>
        <a:p>
          <a:pPr algn="l"/>
          <a:r>
            <a:rPr lang="sl-SI" sz="2800" b="1" dirty="0">
              <a:solidFill>
                <a:srgbClr val="0000FF"/>
              </a:solidFill>
              <a:latin typeface="Comic Sans MS" pitchFamily="66" charset="0"/>
            </a:rPr>
            <a:t>spremljati ter </a:t>
          </a:r>
        </a:p>
        <a:p>
          <a:pPr algn="l"/>
          <a:r>
            <a:rPr lang="sl-SI" sz="2800" b="1" dirty="0">
              <a:solidFill>
                <a:srgbClr val="0000FF"/>
              </a:solidFill>
              <a:latin typeface="Comic Sans MS" pitchFamily="66" charset="0"/>
            </a:rPr>
            <a:t>zagotoviti potrebna sredstva.</a:t>
          </a:r>
        </a:p>
        <a:p>
          <a:pPr algn="l"/>
          <a:endParaRPr lang="sl-SI" sz="2800" dirty="0"/>
        </a:p>
        <a:p>
          <a:pPr algn="l"/>
          <a:endParaRPr lang="sl-SI" sz="2400" dirty="0"/>
        </a:p>
        <a:p>
          <a:pPr algn="l"/>
          <a:endParaRPr lang="sl-SI" sz="2400" dirty="0"/>
        </a:p>
        <a:p>
          <a:pPr algn="l"/>
          <a:endParaRPr lang="sl-SI" sz="2400" dirty="0"/>
        </a:p>
        <a:p>
          <a:pPr algn="l"/>
          <a:endParaRPr lang="sl-SI" sz="2400" dirty="0"/>
        </a:p>
        <a:p>
          <a:pPr algn="l"/>
          <a:r>
            <a:rPr lang="sl-SI" sz="2400" dirty="0"/>
            <a:t> </a:t>
          </a:r>
          <a:endParaRPr lang="sl-SI" sz="2400" b="1" dirty="0">
            <a:latin typeface="Comic Sans MS" pitchFamily="66" charset="0"/>
          </a:endParaRPr>
        </a:p>
      </dgm:t>
    </dgm:pt>
    <dgm:pt modelId="{A2DD34B1-5FE9-4779-9DD3-7A23B96D8542}" type="sibTrans" cxnId="{BA27F4E7-6705-40BF-95BF-94A87D3E6400}">
      <dgm:prSet/>
      <dgm:spPr/>
      <dgm:t>
        <a:bodyPr/>
        <a:lstStyle/>
        <a:p>
          <a:endParaRPr lang="sl-SI" sz="2400"/>
        </a:p>
      </dgm:t>
    </dgm:pt>
    <dgm:pt modelId="{D1FC9987-C9D1-4DB4-A193-6EA2244F468A}" type="parTrans" cxnId="{BA27F4E7-6705-40BF-95BF-94A87D3E6400}">
      <dgm:prSet/>
      <dgm:spPr/>
      <dgm:t>
        <a:bodyPr/>
        <a:lstStyle/>
        <a:p>
          <a:endParaRPr lang="sl-SI" sz="2400"/>
        </a:p>
      </dgm:t>
    </dgm:pt>
    <dgm:pt modelId="{58EF8546-1732-481A-B0A9-9386AC68BC7A}" type="pres">
      <dgm:prSet presAssocID="{7A1D274E-951D-4C46-84E1-B864B8F5AC69}" presName="linear" presStyleCnt="0">
        <dgm:presLayoutVars>
          <dgm:animLvl val="lvl"/>
          <dgm:resizeHandles val="exact"/>
        </dgm:presLayoutVars>
      </dgm:prSet>
      <dgm:spPr/>
    </dgm:pt>
    <dgm:pt modelId="{10A3AE2B-8C29-4A92-A5A5-C8594682382F}" type="pres">
      <dgm:prSet presAssocID="{1B9B01BE-67D8-4BE0-BF11-742A43DC792E}" presName="parentText" presStyleLbl="node1" presStyleIdx="0" presStyleCnt="1" custScaleY="307227" custLinFactNeighborY="-12617">
        <dgm:presLayoutVars>
          <dgm:chMax val="0"/>
          <dgm:bulletEnabled val="1"/>
        </dgm:presLayoutVars>
      </dgm:prSet>
      <dgm:spPr/>
    </dgm:pt>
  </dgm:ptLst>
  <dgm:cxnLst>
    <dgm:cxn modelId="{6D76A614-4D62-4CA7-B0BC-249BE71DB56B}" type="presOf" srcId="{7A1D274E-951D-4C46-84E1-B864B8F5AC69}" destId="{58EF8546-1732-481A-B0A9-9386AC68BC7A}" srcOrd="0" destOrd="0" presId="urn:microsoft.com/office/officeart/2005/8/layout/vList2"/>
    <dgm:cxn modelId="{E8AE035C-19FC-44A0-AA24-7A89674BF1D2}" type="presOf" srcId="{1B9B01BE-67D8-4BE0-BF11-742A43DC792E}" destId="{10A3AE2B-8C29-4A92-A5A5-C8594682382F}" srcOrd="0" destOrd="0" presId="urn:microsoft.com/office/officeart/2005/8/layout/vList2"/>
    <dgm:cxn modelId="{BA27F4E7-6705-40BF-95BF-94A87D3E6400}" srcId="{7A1D274E-951D-4C46-84E1-B864B8F5AC69}" destId="{1B9B01BE-67D8-4BE0-BF11-742A43DC792E}" srcOrd="0" destOrd="0" parTransId="{D1FC9987-C9D1-4DB4-A193-6EA2244F468A}" sibTransId="{A2DD34B1-5FE9-4779-9DD3-7A23B96D8542}"/>
    <dgm:cxn modelId="{AC0AB201-FB48-4C05-8456-CB5791EE4070}" type="presParOf" srcId="{58EF8546-1732-481A-B0A9-9386AC68BC7A}" destId="{10A3AE2B-8C29-4A92-A5A5-C8594682382F}" srcOrd="0" destOrd="0" presId="urn:microsoft.com/office/officeart/2005/8/layout/v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E8F235B-CCAE-4674-840F-60990195F72D}" type="doc">
      <dgm:prSet loTypeId="urn:microsoft.com/office/officeart/2005/8/layout/orgChart1" loCatId="hierarchy" qsTypeId="urn:microsoft.com/office/officeart/2005/8/quickstyle/simple1" qsCatId="simple" csTypeId="urn:microsoft.com/office/officeart/2005/8/colors/accent2_1" csCatId="accent2" phldr="1"/>
      <dgm:spPr/>
      <dgm:t>
        <a:bodyPr/>
        <a:lstStyle/>
        <a:p>
          <a:endParaRPr lang="sl-SI"/>
        </a:p>
      </dgm:t>
    </dgm:pt>
    <dgm:pt modelId="{E792BF06-2A5B-48A5-8549-D7252AF01E64}">
      <dgm:prSet phldrT="[besedilo]" custT="1"/>
      <dgm:spPr>
        <a:scene3d>
          <a:camera prst="orthographicFront">
            <a:rot lat="0" lon="0" rev="0"/>
          </a:camera>
          <a:lightRig rig="balanced" dir="t">
            <a:rot lat="0" lon="0" rev="8700000"/>
          </a:lightRig>
        </a:scene3d>
        <a:sp3d>
          <a:bevelT w="190500" h="38100"/>
        </a:sp3d>
      </dgm:spPr>
      <dgm:t>
        <a:bodyPr/>
        <a:lstStyle/>
        <a:p>
          <a:r>
            <a:rPr lang="sl-SI" sz="2800" b="1" dirty="0">
              <a:solidFill>
                <a:srgbClr val="CC00FF"/>
              </a:solidFill>
              <a:latin typeface="Comic Sans MS" panose="030F0702030302020204" pitchFamily="66" charset="0"/>
            </a:rPr>
            <a:t>Uspelo ti je dobiti delo. </a:t>
          </a:r>
          <a:endParaRPr lang="sl-SI" sz="2800" dirty="0">
            <a:solidFill>
              <a:srgbClr val="CC00FF"/>
            </a:solidFill>
          </a:endParaRPr>
        </a:p>
      </dgm:t>
    </dgm:pt>
    <dgm:pt modelId="{1392BB28-82A0-4043-9C63-40B74E469BC8}" type="parTrans" cxnId="{5A9A2B53-5919-4EA2-825E-5F803D116488}">
      <dgm:prSet/>
      <dgm:spPr/>
      <dgm:t>
        <a:bodyPr/>
        <a:lstStyle/>
        <a:p>
          <a:endParaRPr lang="sl-SI"/>
        </a:p>
      </dgm:t>
    </dgm:pt>
    <dgm:pt modelId="{AF0671FD-BF55-4631-8DFD-75990C691112}" type="sibTrans" cxnId="{5A9A2B53-5919-4EA2-825E-5F803D116488}">
      <dgm:prSet/>
      <dgm:spPr/>
      <dgm:t>
        <a:bodyPr/>
        <a:lstStyle/>
        <a:p>
          <a:endParaRPr lang="sl-SI"/>
        </a:p>
      </dgm:t>
    </dgm:pt>
    <dgm:pt modelId="{FBCC6482-32E5-4E8B-9E41-B44AB5C1D9AF}" type="asst">
      <dgm:prSet phldrT="[besedilo]" custT="1"/>
      <dgm:spPr>
        <a:scene3d>
          <a:camera prst="orthographicFront">
            <a:rot lat="0" lon="0" rev="0"/>
          </a:camera>
          <a:lightRig rig="balanced" dir="t">
            <a:rot lat="0" lon="0" rev="8700000"/>
          </a:lightRig>
        </a:scene3d>
        <a:sp3d>
          <a:bevelT w="190500" h="38100"/>
        </a:sp3d>
      </dgm:spPr>
      <dgm:t>
        <a:bodyPr/>
        <a:lstStyle/>
        <a:p>
          <a:r>
            <a:rPr lang="sl-SI" sz="2800" b="1">
              <a:solidFill>
                <a:srgbClr val="C00000"/>
              </a:solidFill>
              <a:latin typeface="Comic Sans MS" panose="030F0702030302020204" pitchFamily="66" charset="0"/>
            </a:rPr>
            <a:t>Čestitamo.</a:t>
          </a:r>
          <a:endParaRPr lang="sl-SI" sz="2800" dirty="0">
            <a:solidFill>
              <a:srgbClr val="C00000"/>
            </a:solidFill>
          </a:endParaRPr>
        </a:p>
      </dgm:t>
    </dgm:pt>
    <dgm:pt modelId="{71F585D6-D23B-41D0-98E3-9B68C26E8D65}" type="parTrans" cxnId="{A854640C-5BEC-4DB8-A4C2-5B4587C2E736}">
      <dgm:prSet/>
      <dgm:spPr/>
      <dgm:t>
        <a:bodyPr/>
        <a:lstStyle/>
        <a:p>
          <a:endParaRPr lang="sl-SI"/>
        </a:p>
      </dgm:t>
    </dgm:pt>
    <dgm:pt modelId="{973A1D39-A2C5-496D-9CC2-98F6D38E9A0D}" type="sibTrans" cxnId="{A854640C-5BEC-4DB8-A4C2-5B4587C2E736}">
      <dgm:prSet/>
      <dgm:spPr/>
      <dgm:t>
        <a:bodyPr/>
        <a:lstStyle/>
        <a:p>
          <a:endParaRPr lang="sl-SI"/>
        </a:p>
      </dgm:t>
    </dgm:pt>
    <dgm:pt modelId="{7D334864-D348-4B40-B230-62A9826E27F5}">
      <dgm:prSet phldrT="[besedilo]" custT="1"/>
      <dgm:spPr>
        <a:scene3d>
          <a:camera prst="orthographicFront">
            <a:rot lat="0" lon="0" rev="0"/>
          </a:camera>
          <a:lightRig rig="balanced" dir="t">
            <a:rot lat="0" lon="0" rev="8700000"/>
          </a:lightRig>
        </a:scene3d>
        <a:sp3d>
          <a:bevelT w="190500" h="38100"/>
        </a:sp3d>
      </dgm:spPr>
      <dgm:t>
        <a:bodyPr/>
        <a:lstStyle/>
        <a:p>
          <a:r>
            <a:rPr lang="sl-SI" sz="2400" b="1">
              <a:solidFill>
                <a:srgbClr val="008000"/>
              </a:solidFill>
              <a:latin typeface="Comic Sans MS" panose="030F0702030302020204" pitchFamily="66" charset="0"/>
            </a:rPr>
            <a:t>Ena tvojih najpomembnejših novih odgovornosti je skrb za tvojo varnost in zdravje pri delu,pri čemer je vseeno:</a:t>
          </a:r>
          <a:endParaRPr lang="sl-SI" sz="2400" dirty="0">
            <a:solidFill>
              <a:srgbClr val="008000"/>
            </a:solidFill>
          </a:endParaRPr>
        </a:p>
      </dgm:t>
    </dgm:pt>
    <dgm:pt modelId="{68B159DA-D5A2-47E8-A7C9-F006C9034DD4}" type="parTrans" cxnId="{93B420F5-9727-40F3-BDF0-B7BB705793FB}">
      <dgm:prSet/>
      <dgm:spPr/>
      <dgm:t>
        <a:bodyPr/>
        <a:lstStyle/>
        <a:p>
          <a:endParaRPr lang="sl-SI"/>
        </a:p>
      </dgm:t>
    </dgm:pt>
    <dgm:pt modelId="{8C947795-EE96-467A-864B-233416EFC483}" type="sibTrans" cxnId="{93B420F5-9727-40F3-BDF0-B7BB705793FB}">
      <dgm:prSet/>
      <dgm:spPr/>
      <dgm:t>
        <a:bodyPr/>
        <a:lstStyle/>
        <a:p>
          <a:endParaRPr lang="sl-SI"/>
        </a:p>
      </dgm:t>
    </dgm:pt>
    <dgm:pt modelId="{0E9F817D-5E54-4F60-BE41-684149276E19}">
      <dgm:prSet phldrT="[besedilo]" custT="1"/>
      <dgm:spPr>
        <a:scene3d>
          <a:camera prst="orthographicFront">
            <a:rot lat="0" lon="0" rev="0"/>
          </a:camera>
          <a:lightRig rig="balanced" dir="t">
            <a:rot lat="0" lon="0" rev="8700000"/>
          </a:lightRig>
        </a:scene3d>
        <a:sp3d>
          <a:bevelT w="190500" h="38100"/>
        </a:sp3d>
      </dgm:spPr>
      <dgm:t>
        <a:bodyPr/>
        <a:lstStyle/>
        <a:p>
          <a:r>
            <a:rPr lang="sl-SI" sz="2400" b="1" dirty="0">
              <a:solidFill>
                <a:srgbClr val="0000FF"/>
              </a:solidFill>
              <a:latin typeface="Comic Sans MS" panose="030F0702030302020204" pitchFamily="66" charset="0"/>
            </a:rPr>
            <a:t>ali si redno zaposlen </a:t>
          </a:r>
        </a:p>
        <a:p>
          <a:r>
            <a:rPr lang="sl-SI" sz="2400" b="1" dirty="0">
              <a:solidFill>
                <a:srgbClr val="0000FF"/>
              </a:solidFill>
              <a:latin typeface="Comic Sans MS" panose="030F0702030302020204" pitchFamily="66" charset="0"/>
            </a:rPr>
            <a:t>ali </a:t>
          </a:r>
          <a:r>
            <a:rPr lang="it-IT" sz="2400" b="1" dirty="0">
              <a:solidFill>
                <a:srgbClr val="0000FF"/>
              </a:solidFill>
              <a:latin typeface="Comic Sans MS" panose="030F0702030302020204" pitchFamily="66" charset="0"/>
            </a:rPr>
            <a:t>opravljaš delo prek</a:t>
          </a:r>
          <a:r>
            <a:rPr lang="sl-SI" sz="2400" b="1" dirty="0">
              <a:solidFill>
                <a:srgbClr val="0000FF"/>
              </a:solidFill>
              <a:latin typeface="Comic Sans MS" panose="030F0702030302020204" pitchFamily="66" charset="0"/>
            </a:rPr>
            <a:t>o</a:t>
          </a:r>
          <a:r>
            <a:rPr lang="it-IT" sz="2400" b="1" dirty="0">
              <a:solidFill>
                <a:srgbClr val="0000FF"/>
              </a:solidFill>
              <a:latin typeface="Comic Sans MS" panose="030F0702030302020204" pitchFamily="66" charset="0"/>
            </a:rPr>
            <a:t> študentskega servisa </a:t>
          </a:r>
          <a:endParaRPr lang="sl-SI" sz="2400" b="1" dirty="0">
            <a:solidFill>
              <a:srgbClr val="0000FF"/>
            </a:solidFill>
            <a:latin typeface="Comic Sans MS" panose="030F0702030302020204" pitchFamily="66" charset="0"/>
          </a:endParaRPr>
        </a:p>
        <a:p>
          <a:r>
            <a:rPr lang="it-IT" sz="2400" b="1" dirty="0">
              <a:latin typeface="Comic Sans MS" panose="030F0702030302020204" pitchFamily="66" charset="0"/>
            </a:rPr>
            <a:t>ali </a:t>
          </a:r>
          <a:endParaRPr lang="sl-SI" sz="2400" b="1" dirty="0">
            <a:latin typeface="Comic Sans MS" panose="030F0702030302020204" pitchFamily="66" charset="0"/>
          </a:endParaRPr>
        </a:p>
        <a:p>
          <a:r>
            <a:rPr lang="it-IT" sz="2400" b="1" dirty="0">
              <a:solidFill>
                <a:srgbClr val="0000FF"/>
              </a:solidFill>
              <a:latin typeface="Comic Sans MS" panose="030F0702030302020204" pitchFamily="66" charset="0"/>
            </a:rPr>
            <a:t>si v delovni</a:t>
          </a:r>
          <a:r>
            <a:rPr lang="sl-SI" sz="2400" b="1" dirty="0">
              <a:solidFill>
                <a:srgbClr val="0000FF"/>
              </a:solidFill>
              <a:latin typeface="Comic Sans MS" panose="030F0702030302020204" pitchFamily="66" charset="0"/>
            </a:rPr>
            <a:t> </a:t>
          </a:r>
          <a:r>
            <a:rPr lang="es-ES" sz="2400" b="1" dirty="0">
              <a:solidFill>
                <a:srgbClr val="0000FF"/>
              </a:solidFill>
              <a:latin typeface="Comic Sans MS" panose="030F0702030302020204" pitchFamily="66" charset="0"/>
            </a:rPr>
            <a:t>proces vključen v času svojega izobraževanja. </a:t>
          </a:r>
          <a:endParaRPr lang="sl-SI" sz="2400" dirty="0">
            <a:solidFill>
              <a:srgbClr val="0000FF"/>
            </a:solidFill>
          </a:endParaRPr>
        </a:p>
      </dgm:t>
    </dgm:pt>
    <dgm:pt modelId="{061A201F-1376-4910-B750-EAFB5BE8FB49}" type="parTrans" cxnId="{68985690-F7BB-428E-9852-42B54DE800F0}">
      <dgm:prSet/>
      <dgm:spPr/>
      <dgm:t>
        <a:bodyPr/>
        <a:lstStyle/>
        <a:p>
          <a:endParaRPr lang="sl-SI"/>
        </a:p>
      </dgm:t>
    </dgm:pt>
    <dgm:pt modelId="{69B89645-4B2D-46B2-9215-DF4B6002A592}" type="sibTrans" cxnId="{68985690-F7BB-428E-9852-42B54DE800F0}">
      <dgm:prSet/>
      <dgm:spPr/>
      <dgm:t>
        <a:bodyPr/>
        <a:lstStyle/>
        <a:p>
          <a:endParaRPr lang="sl-SI"/>
        </a:p>
      </dgm:t>
    </dgm:pt>
    <dgm:pt modelId="{36C0007C-14B6-4804-BEEF-9C1AC8C2A945}">
      <dgm:prSet phldrT="[besedilo]" custT="1"/>
      <dgm:spPr>
        <a:scene3d>
          <a:camera prst="orthographicFront">
            <a:rot lat="0" lon="0" rev="0"/>
          </a:camera>
          <a:lightRig rig="balanced" dir="t">
            <a:rot lat="0" lon="0" rev="8700000"/>
          </a:lightRig>
        </a:scene3d>
        <a:sp3d>
          <a:bevelT w="190500" h="38100"/>
        </a:sp3d>
      </dgm:spPr>
      <dgm:t>
        <a:bodyPr/>
        <a:lstStyle/>
        <a:p>
          <a:r>
            <a:rPr lang="pl-PL" sz="2400" b="1">
              <a:solidFill>
                <a:srgbClr val="008000"/>
              </a:solidFill>
              <a:latin typeface="Comic Sans MS" panose="030F0702030302020204" pitchFamily="66" charset="0"/>
            </a:rPr>
            <a:t>Vsako delo je povezano z določenimi </a:t>
          </a:r>
          <a:r>
            <a:rPr lang="sl-SI" sz="2400" b="1">
              <a:solidFill>
                <a:srgbClr val="008000"/>
              </a:solidFill>
              <a:latin typeface="Comic Sans MS" panose="030F0702030302020204" pitchFamily="66" charset="0"/>
            </a:rPr>
            <a:t>nevarnostmi – če delaš v gradbeništvu ali trgovini, če pospravljaš ali če žagaš drva ... </a:t>
          </a:r>
          <a:endParaRPr lang="sl-SI" sz="2400" dirty="0">
            <a:solidFill>
              <a:srgbClr val="008000"/>
            </a:solidFill>
          </a:endParaRPr>
        </a:p>
      </dgm:t>
    </dgm:pt>
    <dgm:pt modelId="{1DFCC0AF-0148-4BE2-8336-46E8759B1032}" type="parTrans" cxnId="{4E572882-B54F-455E-86F4-803D083A652D}">
      <dgm:prSet/>
      <dgm:spPr/>
      <dgm:t>
        <a:bodyPr/>
        <a:lstStyle/>
        <a:p>
          <a:endParaRPr lang="sl-SI"/>
        </a:p>
      </dgm:t>
    </dgm:pt>
    <dgm:pt modelId="{5A136044-B1E3-455B-81F0-B43F6A7C045D}" type="sibTrans" cxnId="{4E572882-B54F-455E-86F4-803D083A652D}">
      <dgm:prSet/>
      <dgm:spPr/>
      <dgm:t>
        <a:bodyPr/>
        <a:lstStyle/>
        <a:p>
          <a:endParaRPr lang="sl-SI"/>
        </a:p>
      </dgm:t>
    </dgm:pt>
    <dgm:pt modelId="{B22B2DE0-98C3-45ED-9972-8CFB4DBF1690}">
      <dgm:prSet custT="1"/>
      <dgm:spPr>
        <a:scene3d>
          <a:camera prst="orthographicFront">
            <a:rot lat="0" lon="0" rev="0"/>
          </a:camera>
          <a:lightRig rig="balanced" dir="t">
            <a:rot lat="0" lon="0" rev="8700000"/>
          </a:lightRig>
        </a:scene3d>
        <a:sp3d>
          <a:bevelT w="190500" h="38100"/>
        </a:sp3d>
      </dgm:spPr>
      <dgm:t>
        <a:bodyPr/>
        <a:lstStyle/>
        <a:p>
          <a:r>
            <a:rPr lang="sl-SI" sz="2400" b="1" dirty="0">
              <a:solidFill>
                <a:srgbClr val="CC00FF"/>
              </a:solidFill>
              <a:latin typeface="Comic Sans MS" panose="030F0702030302020204" pitchFamily="66" charset="0"/>
            </a:rPr>
            <a:t>Želimo ti varno delo!</a:t>
          </a:r>
        </a:p>
      </dgm:t>
    </dgm:pt>
    <dgm:pt modelId="{F9229B12-7C34-4821-8B63-2BBCBEF64D78}" type="parTrans" cxnId="{F0E5C1F7-3817-426E-9AA8-70AD5F18F177}">
      <dgm:prSet/>
      <dgm:spPr/>
      <dgm:t>
        <a:bodyPr/>
        <a:lstStyle/>
        <a:p>
          <a:endParaRPr lang="sl-SI"/>
        </a:p>
      </dgm:t>
    </dgm:pt>
    <dgm:pt modelId="{E22D8544-F1B2-4B04-8F86-BE01E26D5F63}" type="sibTrans" cxnId="{F0E5C1F7-3817-426E-9AA8-70AD5F18F177}">
      <dgm:prSet/>
      <dgm:spPr/>
      <dgm:t>
        <a:bodyPr/>
        <a:lstStyle/>
        <a:p>
          <a:endParaRPr lang="sl-SI"/>
        </a:p>
      </dgm:t>
    </dgm:pt>
    <dgm:pt modelId="{67A3A357-CFA5-4C06-8903-78C35DBC7973}" type="pres">
      <dgm:prSet presAssocID="{BE8F235B-CCAE-4674-840F-60990195F72D}" presName="hierChild1" presStyleCnt="0">
        <dgm:presLayoutVars>
          <dgm:orgChart val="1"/>
          <dgm:chPref val="1"/>
          <dgm:dir/>
          <dgm:animOne val="branch"/>
          <dgm:animLvl val="lvl"/>
          <dgm:resizeHandles/>
        </dgm:presLayoutVars>
      </dgm:prSet>
      <dgm:spPr/>
    </dgm:pt>
    <dgm:pt modelId="{6BAB0917-BF52-499D-A979-657BD04F9445}" type="pres">
      <dgm:prSet presAssocID="{E792BF06-2A5B-48A5-8549-D7252AF01E64}" presName="hierRoot1" presStyleCnt="0">
        <dgm:presLayoutVars>
          <dgm:hierBranch val="init"/>
        </dgm:presLayoutVars>
      </dgm:prSet>
      <dgm:spPr/>
    </dgm:pt>
    <dgm:pt modelId="{0BEC45F0-5BD9-4EA8-AA53-404B3CDC481A}" type="pres">
      <dgm:prSet presAssocID="{E792BF06-2A5B-48A5-8549-D7252AF01E64}" presName="rootComposite1" presStyleCnt="0"/>
      <dgm:spPr/>
    </dgm:pt>
    <dgm:pt modelId="{6838A512-A993-4EC0-B993-963908AF242A}" type="pres">
      <dgm:prSet presAssocID="{E792BF06-2A5B-48A5-8549-D7252AF01E64}" presName="rootText1" presStyleLbl="node0" presStyleIdx="0" presStyleCnt="1" custScaleX="361741" custLinFactX="-42742" custLinFactNeighborX="-100000" custLinFactNeighborY="-27743">
        <dgm:presLayoutVars>
          <dgm:chPref val="3"/>
        </dgm:presLayoutVars>
      </dgm:prSet>
      <dgm:spPr/>
    </dgm:pt>
    <dgm:pt modelId="{CAFBBA3A-8D72-4A30-B562-E2002BBFF22E}" type="pres">
      <dgm:prSet presAssocID="{E792BF06-2A5B-48A5-8549-D7252AF01E64}" presName="rootConnector1" presStyleLbl="node1" presStyleIdx="0" presStyleCnt="0"/>
      <dgm:spPr/>
    </dgm:pt>
    <dgm:pt modelId="{BD92ADCC-3DA7-490C-B7F2-1A7D89F2F10C}" type="pres">
      <dgm:prSet presAssocID="{E792BF06-2A5B-48A5-8549-D7252AF01E64}" presName="hierChild2" presStyleCnt="0"/>
      <dgm:spPr/>
    </dgm:pt>
    <dgm:pt modelId="{9002D75B-5114-494A-873F-9122914937DE}" type="pres">
      <dgm:prSet presAssocID="{68B159DA-D5A2-47E8-A7C9-F006C9034DD4}" presName="Name37" presStyleLbl="parChTrans1D2" presStyleIdx="0" presStyleCnt="4"/>
      <dgm:spPr/>
    </dgm:pt>
    <dgm:pt modelId="{9300CDC0-A5EC-4797-A68E-609E623D9A09}" type="pres">
      <dgm:prSet presAssocID="{7D334864-D348-4B40-B230-62A9826E27F5}" presName="hierRoot2" presStyleCnt="0">
        <dgm:presLayoutVars>
          <dgm:hierBranch val="init"/>
        </dgm:presLayoutVars>
      </dgm:prSet>
      <dgm:spPr/>
    </dgm:pt>
    <dgm:pt modelId="{B69D809B-84F6-4F94-A9EA-6E1A61110D7C}" type="pres">
      <dgm:prSet presAssocID="{7D334864-D348-4B40-B230-62A9826E27F5}" presName="rootComposite" presStyleCnt="0"/>
      <dgm:spPr/>
    </dgm:pt>
    <dgm:pt modelId="{04C4B103-591F-4088-B8B4-1371AFF0BEAA}" type="pres">
      <dgm:prSet presAssocID="{7D334864-D348-4B40-B230-62A9826E27F5}" presName="rootText" presStyleLbl="node2" presStyleIdx="0" presStyleCnt="3" custScaleX="214059" custScaleY="641983" custLinFactY="-40118" custLinFactNeighborX="-7648" custLinFactNeighborY="-100000">
        <dgm:presLayoutVars>
          <dgm:chPref val="3"/>
        </dgm:presLayoutVars>
      </dgm:prSet>
      <dgm:spPr/>
    </dgm:pt>
    <dgm:pt modelId="{4A92E96A-D516-45E6-90A4-8AD71CCE3D10}" type="pres">
      <dgm:prSet presAssocID="{7D334864-D348-4B40-B230-62A9826E27F5}" presName="rootConnector" presStyleLbl="node2" presStyleIdx="0" presStyleCnt="3"/>
      <dgm:spPr/>
    </dgm:pt>
    <dgm:pt modelId="{1D00D52E-167B-4AFD-BB88-4530C91D5E3B}" type="pres">
      <dgm:prSet presAssocID="{7D334864-D348-4B40-B230-62A9826E27F5}" presName="hierChild4" presStyleCnt="0"/>
      <dgm:spPr/>
    </dgm:pt>
    <dgm:pt modelId="{FC814658-C318-4069-A6D7-25B494868A2C}" type="pres">
      <dgm:prSet presAssocID="{7D334864-D348-4B40-B230-62A9826E27F5}" presName="hierChild5" presStyleCnt="0"/>
      <dgm:spPr/>
    </dgm:pt>
    <dgm:pt modelId="{F3161735-B19E-4955-8882-D36C4B4B5228}" type="pres">
      <dgm:prSet presAssocID="{061A201F-1376-4910-B750-EAFB5BE8FB49}" presName="Name37" presStyleLbl="parChTrans1D2" presStyleIdx="1" presStyleCnt="4"/>
      <dgm:spPr/>
    </dgm:pt>
    <dgm:pt modelId="{CFB89617-3539-4314-8F56-5D3E291A3DD7}" type="pres">
      <dgm:prSet presAssocID="{0E9F817D-5E54-4F60-BE41-684149276E19}" presName="hierRoot2" presStyleCnt="0">
        <dgm:presLayoutVars>
          <dgm:hierBranch val="init"/>
        </dgm:presLayoutVars>
      </dgm:prSet>
      <dgm:spPr/>
    </dgm:pt>
    <dgm:pt modelId="{2B02915F-5409-4524-9381-92E98A6B35C2}" type="pres">
      <dgm:prSet presAssocID="{0E9F817D-5E54-4F60-BE41-684149276E19}" presName="rootComposite" presStyleCnt="0"/>
      <dgm:spPr/>
    </dgm:pt>
    <dgm:pt modelId="{626CA507-D848-4F6E-A45F-9AE9B84ED22A}" type="pres">
      <dgm:prSet presAssocID="{0E9F817D-5E54-4F60-BE41-684149276E19}" presName="rootText" presStyleLbl="node2" presStyleIdx="1" presStyleCnt="3" custScaleX="205344" custScaleY="764426" custLinFactNeighborX="-3691" custLinFactNeighborY="11492">
        <dgm:presLayoutVars>
          <dgm:chPref val="3"/>
        </dgm:presLayoutVars>
      </dgm:prSet>
      <dgm:spPr/>
    </dgm:pt>
    <dgm:pt modelId="{FDEDD033-A1AE-49A7-9A32-F55E55921F7F}" type="pres">
      <dgm:prSet presAssocID="{0E9F817D-5E54-4F60-BE41-684149276E19}" presName="rootConnector" presStyleLbl="node2" presStyleIdx="1" presStyleCnt="3"/>
      <dgm:spPr/>
    </dgm:pt>
    <dgm:pt modelId="{159211C7-1F4E-43A8-8129-E79ABC4A2F55}" type="pres">
      <dgm:prSet presAssocID="{0E9F817D-5E54-4F60-BE41-684149276E19}" presName="hierChild4" presStyleCnt="0"/>
      <dgm:spPr/>
    </dgm:pt>
    <dgm:pt modelId="{63A3D376-4E7F-47FE-8B39-FCF2B66F070A}" type="pres">
      <dgm:prSet presAssocID="{0E9F817D-5E54-4F60-BE41-684149276E19}" presName="hierChild5" presStyleCnt="0"/>
      <dgm:spPr/>
    </dgm:pt>
    <dgm:pt modelId="{1EE88E23-2C80-4B9A-B442-B96EDB596645}" type="pres">
      <dgm:prSet presAssocID="{1DFCC0AF-0148-4BE2-8336-46E8759B1032}" presName="Name37" presStyleLbl="parChTrans1D2" presStyleIdx="2" presStyleCnt="4"/>
      <dgm:spPr/>
    </dgm:pt>
    <dgm:pt modelId="{B5B70A3F-8782-46F3-B1F1-C909D852F1C4}" type="pres">
      <dgm:prSet presAssocID="{36C0007C-14B6-4804-BEEF-9C1AC8C2A945}" presName="hierRoot2" presStyleCnt="0">
        <dgm:presLayoutVars>
          <dgm:hierBranch val="init"/>
        </dgm:presLayoutVars>
      </dgm:prSet>
      <dgm:spPr/>
    </dgm:pt>
    <dgm:pt modelId="{B2B738FA-11FF-4D98-AD58-7E8BC1053743}" type="pres">
      <dgm:prSet presAssocID="{36C0007C-14B6-4804-BEEF-9C1AC8C2A945}" presName="rootComposite" presStyleCnt="0"/>
      <dgm:spPr/>
    </dgm:pt>
    <dgm:pt modelId="{D637B941-788C-4B81-BBF7-5A9AFB189A33}" type="pres">
      <dgm:prSet presAssocID="{36C0007C-14B6-4804-BEEF-9C1AC8C2A945}" presName="rootText" presStyleLbl="node2" presStyleIdx="2" presStyleCnt="3" custScaleX="253684" custScaleY="619629" custLinFactNeighborX="-2231" custLinFactNeighborY="-25450">
        <dgm:presLayoutVars>
          <dgm:chPref val="3"/>
        </dgm:presLayoutVars>
      </dgm:prSet>
      <dgm:spPr/>
    </dgm:pt>
    <dgm:pt modelId="{5516C18E-7B81-46C9-862F-95EBE13C0479}" type="pres">
      <dgm:prSet presAssocID="{36C0007C-14B6-4804-BEEF-9C1AC8C2A945}" presName="rootConnector" presStyleLbl="node2" presStyleIdx="2" presStyleCnt="3"/>
      <dgm:spPr/>
    </dgm:pt>
    <dgm:pt modelId="{2A02E5E9-FCCE-45BD-935B-861135EE459B}" type="pres">
      <dgm:prSet presAssocID="{36C0007C-14B6-4804-BEEF-9C1AC8C2A945}" presName="hierChild4" presStyleCnt="0"/>
      <dgm:spPr/>
    </dgm:pt>
    <dgm:pt modelId="{DD99E48D-976D-450D-B233-DEDB823C96A7}" type="pres">
      <dgm:prSet presAssocID="{F9229B12-7C34-4821-8B63-2BBCBEF64D78}" presName="Name37" presStyleLbl="parChTrans1D3" presStyleIdx="0" presStyleCnt="1"/>
      <dgm:spPr/>
    </dgm:pt>
    <dgm:pt modelId="{6682AF52-B0E6-4671-81B7-2F2F553F720F}" type="pres">
      <dgm:prSet presAssocID="{B22B2DE0-98C3-45ED-9972-8CFB4DBF1690}" presName="hierRoot2" presStyleCnt="0">
        <dgm:presLayoutVars>
          <dgm:hierBranch val="init"/>
        </dgm:presLayoutVars>
      </dgm:prSet>
      <dgm:spPr/>
    </dgm:pt>
    <dgm:pt modelId="{89FB9E64-FFFC-4494-A6B2-B6CE447D44EC}" type="pres">
      <dgm:prSet presAssocID="{B22B2DE0-98C3-45ED-9972-8CFB4DBF1690}" presName="rootComposite" presStyleCnt="0"/>
      <dgm:spPr/>
    </dgm:pt>
    <dgm:pt modelId="{69124637-C978-445C-B9AA-63F04DA78DCD}" type="pres">
      <dgm:prSet presAssocID="{B22B2DE0-98C3-45ED-9972-8CFB4DBF1690}" presName="rootText" presStyleLbl="node3" presStyleIdx="0" presStyleCnt="1" custScaleX="201558" custScaleY="137903" custLinFactY="63448" custLinFactNeighborX="6279" custLinFactNeighborY="100000">
        <dgm:presLayoutVars>
          <dgm:chPref val="3"/>
        </dgm:presLayoutVars>
      </dgm:prSet>
      <dgm:spPr/>
    </dgm:pt>
    <dgm:pt modelId="{1FBA007E-F427-4ED2-8434-5635E96FA351}" type="pres">
      <dgm:prSet presAssocID="{B22B2DE0-98C3-45ED-9972-8CFB4DBF1690}" presName="rootConnector" presStyleLbl="node3" presStyleIdx="0" presStyleCnt="1"/>
      <dgm:spPr/>
    </dgm:pt>
    <dgm:pt modelId="{015D6DCD-D528-4096-80BC-B034FD9D0F43}" type="pres">
      <dgm:prSet presAssocID="{B22B2DE0-98C3-45ED-9972-8CFB4DBF1690}" presName="hierChild4" presStyleCnt="0"/>
      <dgm:spPr/>
    </dgm:pt>
    <dgm:pt modelId="{A31B67B5-5DE3-49F9-A2EA-19A776369118}" type="pres">
      <dgm:prSet presAssocID="{B22B2DE0-98C3-45ED-9972-8CFB4DBF1690}" presName="hierChild5" presStyleCnt="0"/>
      <dgm:spPr/>
    </dgm:pt>
    <dgm:pt modelId="{FC1B9983-9827-4463-81FB-CE800E64727D}" type="pres">
      <dgm:prSet presAssocID="{36C0007C-14B6-4804-BEEF-9C1AC8C2A945}" presName="hierChild5" presStyleCnt="0"/>
      <dgm:spPr/>
    </dgm:pt>
    <dgm:pt modelId="{B3B54BE7-0C50-46A3-8EAF-E017AD55B783}" type="pres">
      <dgm:prSet presAssocID="{E792BF06-2A5B-48A5-8549-D7252AF01E64}" presName="hierChild3" presStyleCnt="0"/>
      <dgm:spPr/>
    </dgm:pt>
    <dgm:pt modelId="{840ED9FF-8CF6-4651-BAE0-524C75E6372F}" type="pres">
      <dgm:prSet presAssocID="{71F585D6-D23B-41D0-98E3-9B68C26E8D65}" presName="Name111" presStyleLbl="parChTrans1D2" presStyleIdx="3" presStyleCnt="4"/>
      <dgm:spPr/>
    </dgm:pt>
    <dgm:pt modelId="{C75E8E21-D2E1-47CA-BA3C-62EB1FA12A3B}" type="pres">
      <dgm:prSet presAssocID="{FBCC6482-32E5-4E8B-9E41-B44AB5C1D9AF}" presName="hierRoot3" presStyleCnt="0">
        <dgm:presLayoutVars>
          <dgm:hierBranch val="init"/>
        </dgm:presLayoutVars>
      </dgm:prSet>
      <dgm:spPr/>
    </dgm:pt>
    <dgm:pt modelId="{EF452489-DC3D-4620-A24B-06193FB9EA8C}" type="pres">
      <dgm:prSet presAssocID="{FBCC6482-32E5-4E8B-9E41-B44AB5C1D9AF}" presName="rootComposite3" presStyleCnt="0"/>
      <dgm:spPr/>
    </dgm:pt>
    <dgm:pt modelId="{C69C0537-FC84-4B97-9461-DC1BCA323DC1}" type="pres">
      <dgm:prSet presAssocID="{FBCC6482-32E5-4E8B-9E41-B44AB5C1D9AF}" presName="rootText3" presStyleLbl="asst1" presStyleIdx="0" presStyleCnt="1" custScaleX="195981" custLinFactX="128117" custLinFactY="-30678" custLinFactNeighborX="200000" custLinFactNeighborY="-100000">
        <dgm:presLayoutVars>
          <dgm:chPref val="3"/>
        </dgm:presLayoutVars>
      </dgm:prSet>
      <dgm:spPr/>
    </dgm:pt>
    <dgm:pt modelId="{23110A3E-B847-47BA-85F0-DEE9CECB6A93}" type="pres">
      <dgm:prSet presAssocID="{FBCC6482-32E5-4E8B-9E41-B44AB5C1D9AF}" presName="rootConnector3" presStyleLbl="asst1" presStyleIdx="0" presStyleCnt="1"/>
      <dgm:spPr/>
    </dgm:pt>
    <dgm:pt modelId="{70987D03-74F2-454D-B6D0-6CA0F7004171}" type="pres">
      <dgm:prSet presAssocID="{FBCC6482-32E5-4E8B-9E41-B44AB5C1D9AF}" presName="hierChild6" presStyleCnt="0"/>
      <dgm:spPr/>
    </dgm:pt>
    <dgm:pt modelId="{761C44DB-CD05-465A-98FB-B3EAE7582ED4}" type="pres">
      <dgm:prSet presAssocID="{FBCC6482-32E5-4E8B-9E41-B44AB5C1D9AF}" presName="hierChild7" presStyleCnt="0"/>
      <dgm:spPr/>
    </dgm:pt>
  </dgm:ptLst>
  <dgm:cxnLst>
    <dgm:cxn modelId="{C6A4CE09-ACC7-4343-9DF2-428228579648}" type="presOf" srcId="{7D334864-D348-4B40-B230-62A9826E27F5}" destId="{04C4B103-591F-4088-B8B4-1371AFF0BEAA}" srcOrd="0" destOrd="0" presId="urn:microsoft.com/office/officeart/2005/8/layout/orgChart1"/>
    <dgm:cxn modelId="{A854640C-5BEC-4DB8-A4C2-5B4587C2E736}" srcId="{E792BF06-2A5B-48A5-8549-D7252AF01E64}" destId="{FBCC6482-32E5-4E8B-9E41-B44AB5C1D9AF}" srcOrd="0" destOrd="0" parTransId="{71F585D6-D23B-41D0-98E3-9B68C26E8D65}" sibTransId="{973A1D39-A2C5-496D-9CC2-98F6D38E9A0D}"/>
    <dgm:cxn modelId="{545DA00D-4255-4D6D-B9F8-289702548F2A}" type="presOf" srcId="{0E9F817D-5E54-4F60-BE41-684149276E19}" destId="{626CA507-D848-4F6E-A45F-9AE9B84ED22A}" srcOrd="0" destOrd="0" presId="urn:microsoft.com/office/officeart/2005/8/layout/orgChart1"/>
    <dgm:cxn modelId="{DE11B32D-DBA7-4BC1-B309-313E8C5DD1EC}" type="presOf" srcId="{71F585D6-D23B-41D0-98E3-9B68C26E8D65}" destId="{840ED9FF-8CF6-4651-BAE0-524C75E6372F}" srcOrd="0" destOrd="0" presId="urn:microsoft.com/office/officeart/2005/8/layout/orgChart1"/>
    <dgm:cxn modelId="{760D4539-C9AE-4B75-8FFC-9A4058A712DD}" type="presOf" srcId="{BE8F235B-CCAE-4674-840F-60990195F72D}" destId="{67A3A357-CFA5-4C06-8903-78C35DBC7973}" srcOrd="0" destOrd="0" presId="urn:microsoft.com/office/officeart/2005/8/layout/orgChart1"/>
    <dgm:cxn modelId="{F098E25F-7894-4A77-895C-7D92863E9E5C}" type="presOf" srcId="{FBCC6482-32E5-4E8B-9E41-B44AB5C1D9AF}" destId="{23110A3E-B847-47BA-85F0-DEE9CECB6A93}" srcOrd="1" destOrd="0" presId="urn:microsoft.com/office/officeart/2005/8/layout/orgChart1"/>
    <dgm:cxn modelId="{89AB6644-2D5A-4702-90B3-269A0A187836}" type="presOf" srcId="{E792BF06-2A5B-48A5-8549-D7252AF01E64}" destId="{CAFBBA3A-8D72-4A30-B562-E2002BBFF22E}" srcOrd="1" destOrd="0" presId="urn:microsoft.com/office/officeart/2005/8/layout/orgChart1"/>
    <dgm:cxn modelId="{FD5B8F45-AE9F-4576-934E-48DEAC96CB15}" type="presOf" srcId="{36C0007C-14B6-4804-BEEF-9C1AC8C2A945}" destId="{D637B941-788C-4B81-BBF7-5A9AFB189A33}" srcOrd="0" destOrd="0" presId="urn:microsoft.com/office/officeart/2005/8/layout/orgChart1"/>
    <dgm:cxn modelId="{4EEC944A-7B0D-430D-89A6-50A61D2DBD51}" type="presOf" srcId="{7D334864-D348-4B40-B230-62A9826E27F5}" destId="{4A92E96A-D516-45E6-90A4-8AD71CCE3D10}" srcOrd="1" destOrd="0" presId="urn:microsoft.com/office/officeart/2005/8/layout/orgChart1"/>
    <dgm:cxn modelId="{5A9A2B53-5919-4EA2-825E-5F803D116488}" srcId="{BE8F235B-CCAE-4674-840F-60990195F72D}" destId="{E792BF06-2A5B-48A5-8549-D7252AF01E64}" srcOrd="0" destOrd="0" parTransId="{1392BB28-82A0-4043-9C63-40B74E469BC8}" sibTransId="{AF0671FD-BF55-4631-8DFD-75990C691112}"/>
    <dgm:cxn modelId="{91AF6C55-09C8-4419-A32A-40A17715C3C3}" type="presOf" srcId="{061A201F-1376-4910-B750-EAFB5BE8FB49}" destId="{F3161735-B19E-4955-8882-D36C4B4B5228}" srcOrd="0" destOrd="0" presId="urn:microsoft.com/office/officeart/2005/8/layout/orgChart1"/>
    <dgm:cxn modelId="{1C07E67B-9D60-41B8-9C86-8D585FBD860A}" type="presOf" srcId="{68B159DA-D5A2-47E8-A7C9-F006C9034DD4}" destId="{9002D75B-5114-494A-873F-9122914937DE}" srcOrd="0" destOrd="0" presId="urn:microsoft.com/office/officeart/2005/8/layout/orgChart1"/>
    <dgm:cxn modelId="{4E572882-B54F-455E-86F4-803D083A652D}" srcId="{E792BF06-2A5B-48A5-8549-D7252AF01E64}" destId="{36C0007C-14B6-4804-BEEF-9C1AC8C2A945}" srcOrd="3" destOrd="0" parTransId="{1DFCC0AF-0148-4BE2-8336-46E8759B1032}" sibTransId="{5A136044-B1E3-455B-81F0-B43F6A7C045D}"/>
    <dgm:cxn modelId="{E8CA5B86-459A-49B0-9E50-D27C87FC9090}" type="presOf" srcId="{E792BF06-2A5B-48A5-8549-D7252AF01E64}" destId="{6838A512-A993-4EC0-B993-963908AF242A}" srcOrd="0" destOrd="0" presId="urn:microsoft.com/office/officeart/2005/8/layout/orgChart1"/>
    <dgm:cxn modelId="{68985690-F7BB-428E-9852-42B54DE800F0}" srcId="{E792BF06-2A5B-48A5-8549-D7252AF01E64}" destId="{0E9F817D-5E54-4F60-BE41-684149276E19}" srcOrd="2" destOrd="0" parTransId="{061A201F-1376-4910-B750-EAFB5BE8FB49}" sibTransId="{69B89645-4B2D-46B2-9215-DF4B6002A592}"/>
    <dgm:cxn modelId="{650E8293-AAF6-4859-BD01-FC2ABF708688}" type="presOf" srcId="{B22B2DE0-98C3-45ED-9972-8CFB4DBF1690}" destId="{69124637-C978-445C-B9AA-63F04DA78DCD}" srcOrd="0" destOrd="0" presId="urn:microsoft.com/office/officeart/2005/8/layout/orgChart1"/>
    <dgm:cxn modelId="{A12FFF98-C0E5-4B45-A32C-1F8C2F29A062}" type="presOf" srcId="{36C0007C-14B6-4804-BEEF-9C1AC8C2A945}" destId="{5516C18E-7B81-46C9-862F-95EBE13C0479}" srcOrd="1" destOrd="0" presId="urn:microsoft.com/office/officeart/2005/8/layout/orgChart1"/>
    <dgm:cxn modelId="{F77472B3-852C-4987-B490-1B5BC08A6FDA}" type="presOf" srcId="{0E9F817D-5E54-4F60-BE41-684149276E19}" destId="{FDEDD033-A1AE-49A7-9A32-F55E55921F7F}" srcOrd="1" destOrd="0" presId="urn:microsoft.com/office/officeart/2005/8/layout/orgChart1"/>
    <dgm:cxn modelId="{DC5555B9-5D0F-4503-8976-D2C317B97DA4}" type="presOf" srcId="{FBCC6482-32E5-4E8B-9E41-B44AB5C1D9AF}" destId="{C69C0537-FC84-4B97-9461-DC1BCA323DC1}" srcOrd="0" destOrd="0" presId="urn:microsoft.com/office/officeart/2005/8/layout/orgChart1"/>
    <dgm:cxn modelId="{E24FD2C9-52AC-4580-8680-64578DB36F06}" type="presOf" srcId="{B22B2DE0-98C3-45ED-9972-8CFB4DBF1690}" destId="{1FBA007E-F427-4ED2-8434-5635E96FA351}" srcOrd="1" destOrd="0" presId="urn:microsoft.com/office/officeart/2005/8/layout/orgChart1"/>
    <dgm:cxn modelId="{45DA9DD0-C54E-48B8-B5F4-DA44333B9E29}" type="presOf" srcId="{1DFCC0AF-0148-4BE2-8336-46E8759B1032}" destId="{1EE88E23-2C80-4B9A-B442-B96EDB596645}" srcOrd="0" destOrd="0" presId="urn:microsoft.com/office/officeart/2005/8/layout/orgChart1"/>
    <dgm:cxn modelId="{93B420F5-9727-40F3-BDF0-B7BB705793FB}" srcId="{E792BF06-2A5B-48A5-8549-D7252AF01E64}" destId="{7D334864-D348-4B40-B230-62A9826E27F5}" srcOrd="1" destOrd="0" parTransId="{68B159DA-D5A2-47E8-A7C9-F006C9034DD4}" sibTransId="{8C947795-EE96-467A-864B-233416EFC483}"/>
    <dgm:cxn modelId="{F0E5C1F7-3817-426E-9AA8-70AD5F18F177}" srcId="{36C0007C-14B6-4804-BEEF-9C1AC8C2A945}" destId="{B22B2DE0-98C3-45ED-9972-8CFB4DBF1690}" srcOrd="0" destOrd="0" parTransId="{F9229B12-7C34-4821-8B63-2BBCBEF64D78}" sibTransId="{E22D8544-F1B2-4B04-8F86-BE01E26D5F63}"/>
    <dgm:cxn modelId="{CB278EFB-A7A6-44BC-AA2F-99FBEE0A114B}" type="presOf" srcId="{F9229B12-7C34-4821-8B63-2BBCBEF64D78}" destId="{DD99E48D-976D-450D-B233-DEDB823C96A7}" srcOrd="0" destOrd="0" presId="urn:microsoft.com/office/officeart/2005/8/layout/orgChart1"/>
    <dgm:cxn modelId="{1ED6D6F2-2A4E-489A-814C-12A7B12B63EE}" type="presParOf" srcId="{67A3A357-CFA5-4C06-8903-78C35DBC7973}" destId="{6BAB0917-BF52-499D-A979-657BD04F9445}" srcOrd="0" destOrd="0" presId="urn:microsoft.com/office/officeart/2005/8/layout/orgChart1"/>
    <dgm:cxn modelId="{09C0117E-F0F2-48A6-97D8-44EE930020E7}" type="presParOf" srcId="{6BAB0917-BF52-499D-A979-657BD04F9445}" destId="{0BEC45F0-5BD9-4EA8-AA53-404B3CDC481A}" srcOrd="0" destOrd="0" presId="urn:microsoft.com/office/officeart/2005/8/layout/orgChart1"/>
    <dgm:cxn modelId="{01896F92-34E8-4753-9C5A-105991801A6F}" type="presParOf" srcId="{0BEC45F0-5BD9-4EA8-AA53-404B3CDC481A}" destId="{6838A512-A993-4EC0-B993-963908AF242A}" srcOrd="0" destOrd="0" presId="urn:microsoft.com/office/officeart/2005/8/layout/orgChart1"/>
    <dgm:cxn modelId="{D58AA777-C1D1-4D5D-BDFB-F068E1183A88}" type="presParOf" srcId="{0BEC45F0-5BD9-4EA8-AA53-404B3CDC481A}" destId="{CAFBBA3A-8D72-4A30-B562-E2002BBFF22E}" srcOrd="1" destOrd="0" presId="urn:microsoft.com/office/officeart/2005/8/layout/orgChart1"/>
    <dgm:cxn modelId="{74D3A75E-8800-45FA-9F49-369F093124BD}" type="presParOf" srcId="{6BAB0917-BF52-499D-A979-657BD04F9445}" destId="{BD92ADCC-3DA7-490C-B7F2-1A7D89F2F10C}" srcOrd="1" destOrd="0" presId="urn:microsoft.com/office/officeart/2005/8/layout/orgChart1"/>
    <dgm:cxn modelId="{2552423A-1369-4051-B68D-25AC3CA0CE6F}" type="presParOf" srcId="{BD92ADCC-3DA7-490C-B7F2-1A7D89F2F10C}" destId="{9002D75B-5114-494A-873F-9122914937DE}" srcOrd="0" destOrd="0" presId="urn:microsoft.com/office/officeart/2005/8/layout/orgChart1"/>
    <dgm:cxn modelId="{136E0EA2-1FF4-4C84-AA81-E74D94AAE562}" type="presParOf" srcId="{BD92ADCC-3DA7-490C-B7F2-1A7D89F2F10C}" destId="{9300CDC0-A5EC-4797-A68E-609E623D9A09}" srcOrd="1" destOrd="0" presId="urn:microsoft.com/office/officeart/2005/8/layout/orgChart1"/>
    <dgm:cxn modelId="{368ACE8F-EED2-4466-AB1A-B34F5825EE4E}" type="presParOf" srcId="{9300CDC0-A5EC-4797-A68E-609E623D9A09}" destId="{B69D809B-84F6-4F94-A9EA-6E1A61110D7C}" srcOrd="0" destOrd="0" presId="urn:microsoft.com/office/officeart/2005/8/layout/orgChart1"/>
    <dgm:cxn modelId="{5AEF970D-B463-4A48-9E8A-296469EFE6D3}" type="presParOf" srcId="{B69D809B-84F6-4F94-A9EA-6E1A61110D7C}" destId="{04C4B103-591F-4088-B8B4-1371AFF0BEAA}" srcOrd="0" destOrd="0" presId="urn:microsoft.com/office/officeart/2005/8/layout/orgChart1"/>
    <dgm:cxn modelId="{E38A69F3-BB1F-45EE-8D77-AAF6D7EF1CF3}" type="presParOf" srcId="{B69D809B-84F6-4F94-A9EA-6E1A61110D7C}" destId="{4A92E96A-D516-45E6-90A4-8AD71CCE3D10}" srcOrd="1" destOrd="0" presId="urn:microsoft.com/office/officeart/2005/8/layout/orgChart1"/>
    <dgm:cxn modelId="{A53ECE2D-54B4-432A-A68B-A4124B8BB09F}" type="presParOf" srcId="{9300CDC0-A5EC-4797-A68E-609E623D9A09}" destId="{1D00D52E-167B-4AFD-BB88-4530C91D5E3B}" srcOrd="1" destOrd="0" presId="urn:microsoft.com/office/officeart/2005/8/layout/orgChart1"/>
    <dgm:cxn modelId="{2881A654-044C-4469-B05E-02D8082FA761}" type="presParOf" srcId="{9300CDC0-A5EC-4797-A68E-609E623D9A09}" destId="{FC814658-C318-4069-A6D7-25B494868A2C}" srcOrd="2" destOrd="0" presId="urn:microsoft.com/office/officeart/2005/8/layout/orgChart1"/>
    <dgm:cxn modelId="{A71E82D8-2453-4957-AB26-D985FFD6AB99}" type="presParOf" srcId="{BD92ADCC-3DA7-490C-B7F2-1A7D89F2F10C}" destId="{F3161735-B19E-4955-8882-D36C4B4B5228}" srcOrd="2" destOrd="0" presId="urn:microsoft.com/office/officeart/2005/8/layout/orgChart1"/>
    <dgm:cxn modelId="{017E58CA-C738-4915-91B8-458978353D2E}" type="presParOf" srcId="{BD92ADCC-3DA7-490C-B7F2-1A7D89F2F10C}" destId="{CFB89617-3539-4314-8F56-5D3E291A3DD7}" srcOrd="3" destOrd="0" presId="urn:microsoft.com/office/officeart/2005/8/layout/orgChart1"/>
    <dgm:cxn modelId="{D29C05A1-D8F6-4A14-AA23-9AC1C76EB902}" type="presParOf" srcId="{CFB89617-3539-4314-8F56-5D3E291A3DD7}" destId="{2B02915F-5409-4524-9381-92E98A6B35C2}" srcOrd="0" destOrd="0" presId="urn:microsoft.com/office/officeart/2005/8/layout/orgChart1"/>
    <dgm:cxn modelId="{4BFD867C-9A5E-4D91-82E9-40BE5B4B8D2C}" type="presParOf" srcId="{2B02915F-5409-4524-9381-92E98A6B35C2}" destId="{626CA507-D848-4F6E-A45F-9AE9B84ED22A}" srcOrd="0" destOrd="0" presId="urn:microsoft.com/office/officeart/2005/8/layout/orgChart1"/>
    <dgm:cxn modelId="{CE1FC506-C210-41A9-ADDC-2402A8A50ABE}" type="presParOf" srcId="{2B02915F-5409-4524-9381-92E98A6B35C2}" destId="{FDEDD033-A1AE-49A7-9A32-F55E55921F7F}" srcOrd="1" destOrd="0" presId="urn:microsoft.com/office/officeart/2005/8/layout/orgChart1"/>
    <dgm:cxn modelId="{FAD9FA3D-042A-4679-A7F0-A5663E9D0816}" type="presParOf" srcId="{CFB89617-3539-4314-8F56-5D3E291A3DD7}" destId="{159211C7-1F4E-43A8-8129-E79ABC4A2F55}" srcOrd="1" destOrd="0" presId="urn:microsoft.com/office/officeart/2005/8/layout/orgChart1"/>
    <dgm:cxn modelId="{EC849960-D959-4F07-98AE-9C15834D92AB}" type="presParOf" srcId="{CFB89617-3539-4314-8F56-5D3E291A3DD7}" destId="{63A3D376-4E7F-47FE-8B39-FCF2B66F070A}" srcOrd="2" destOrd="0" presId="urn:microsoft.com/office/officeart/2005/8/layout/orgChart1"/>
    <dgm:cxn modelId="{3D3D4C4E-262B-498C-B7C9-BB900DAB4F5B}" type="presParOf" srcId="{BD92ADCC-3DA7-490C-B7F2-1A7D89F2F10C}" destId="{1EE88E23-2C80-4B9A-B442-B96EDB596645}" srcOrd="4" destOrd="0" presId="urn:microsoft.com/office/officeart/2005/8/layout/orgChart1"/>
    <dgm:cxn modelId="{EAC94F51-E2C6-4B20-A826-67BCA4223356}" type="presParOf" srcId="{BD92ADCC-3DA7-490C-B7F2-1A7D89F2F10C}" destId="{B5B70A3F-8782-46F3-B1F1-C909D852F1C4}" srcOrd="5" destOrd="0" presId="urn:microsoft.com/office/officeart/2005/8/layout/orgChart1"/>
    <dgm:cxn modelId="{D6C4AE25-3974-4FB4-AC07-7091EA58FD74}" type="presParOf" srcId="{B5B70A3F-8782-46F3-B1F1-C909D852F1C4}" destId="{B2B738FA-11FF-4D98-AD58-7E8BC1053743}" srcOrd="0" destOrd="0" presId="urn:microsoft.com/office/officeart/2005/8/layout/orgChart1"/>
    <dgm:cxn modelId="{CA593AE9-E86C-4A9A-8348-070B1B8D4F92}" type="presParOf" srcId="{B2B738FA-11FF-4D98-AD58-7E8BC1053743}" destId="{D637B941-788C-4B81-BBF7-5A9AFB189A33}" srcOrd="0" destOrd="0" presId="urn:microsoft.com/office/officeart/2005/8/layout/orgChart1"/>
    <dgm:cxn modelId="{3860F2FC-FF09-4567-8421-35170D4F9EF3}" type="presParOf" srcId="{B2B738FA-11FF-4D98-AD58-7E8BC1053743}" destId="{5516C18E-7B81-46C9-862F-95EBE13C0479}" srcOrd="1" destOrd="0" presId="urn:microsoft.com/office/officeart/2005/8/layout/orgChart1"/>
    <dgm:cxn modelId="{86144022-B188-4BDF-ABCE-A5498A5C9CF7}" type="presParOf" srcId="{B5B70A3F-8782-46F3-B1F1-C909D852F1C4}" destId="{2A02E5E9-FCCE-45BD-935B-861135EE459B}" srcOrd="1" destOrd="0" presId="urn:microsoft.com/office/officeart/2005/8/layout/orgChart1"/>
    <dgm:cxn modelId="{204D957E-EC60-436B-A72C-F4BE27A2A50B}" type="presParOf" srcId="{2A02E5E9-FCCE-45BD-935B-861135EE459B}" destId="{DD99E48D-976D-450D-B233-DEDB823C96A7}" srcOrd="0" destOrd="0" presId="urn:microsoft.com/office/officeart/2005/8/layout/orgChart1"/>
    <dgm:cxn modelId="{C00E3E29-DDDA-4C16-AC99-3E3BFD5F10F2}" type="presParOf" srcId="{2A02E5E9-FCCE-45BD-935B-861135EE459B}" destId="{6682AF52-B0E6-4671-81B7-2F2F553F720F}" srcOrd="1" destOrd="0" presId="urn:microsoft.com/office/officeart/2005/8/layout/orgChart1"/>
    <dgm:cxn modelId="{9AA7A9E4-0D07-486B-AF4B-2924A6B84B40}" type="presParOf" srcId="{6682AF52-B0E6-4671-81B7-2F2F553F720F}" destId="{89FB9E64-FFFC-4494-A6B2-B6CE447D44EC}" srcOrd="0" destOrd="0" presId="urn:microsoft.com/office/officeart/2005/8/layout/orgChart1"/>
    <dgm:cxn modelId="{FC53D4D9-0CBD-48BB-8081-F049FDC52760}" type="presParOf" srcId="{89FB9E64-FFFC-4494-A6B2-B6CE447D44EC}" destId="{69124637-C978-445C-B9AA-63F04DA78DCD}" srcOrd="0" destOrd="0" presId="urn:microsoft.com/office/officeart/2005/8/layout/orgChart1"/>
    <dgm:cxn modelId="{97373882-404E-4D00-A73C-8EF5D1D5BF3C}" type="presParOf" srcId="{89FB9E64-FFFC-4494-A6B2-B6CE447D44EC}" destId="{1FBA007E-F427-4ED2-8434-5635E96FA351}" srcOrd="1" destOrd="0" presId="urn:microsoft.com/office/officeart/2005/8/layout/orgChart1"/>
    <dgm:cxn modelId="{79C6C6E2-8D2A-43E3-96A7-91013736069D}" type="presParOf" srcId="{6682AF52-B0E6-4671-81B7-2F2F553F720F}" destId="{015D6DCD-D528-4096-80BC-B034FD9D0F43}" srcOrd="1" destOrd="0" presId="urn:microsoft.com/office/officeart/2005/8/layout/orgChart1"/>
    <dgm:cxn modelId="{044542B5-2182-4347-A51F-C26AFAE70F61}" type="presParOf" srcId="{6682AF52-B0E6-4671-81B7-2F2F553F720F}" destId="{A31B67B5-5DE3-49F9-A2EA-19A776369118}" srcOrd="2" destOrd="0" presId="urn:microsoft.com/office/officeart/2005/8/layout/orgChart1"/>
    <dgm:cxn modelId="{60F59E43-F1D4-49D8-BC59-5E1AFEF298DF}" type="presParOf" srcId="{B5B70A3F-8782-46F3-B1F1-C909D852F1C4}" destId="{FC1B9983-9827-4463-81FB-CE800E64727D}" srcOrd="2" destOrd="0" presId="urn:microsoft.com/office/officeart/2005/8/layout/orgChart1"/>
    <dgm:cxn modelId="{671F8B0B-5E88-4A19-8C9D-23C323BA1ED5}" type="presParOf" srcId="{6BAB0917-BF52-499D-A979-657BD04F9445}" destId="{B3B54BE7-0C50-46A3-8EAF-E017AD55B783}" srcOrd="2" destOrd="0" presId="urn:microsoft.com/office/officeart/2005/8/layout/orgChart1"/>
    <dgm:cxn modelId="{4A479C71-27B4-4FB1-B85F-B004872CFA4E}" type="presParOf" srcId="{B3B54BE7-0C50-46A3-8EAF-E017AD55B783}" destId="{840ED9FF-8CF6-4651-BAE0-524C75E6372F}" srcOrd="0" destOrd="0" presId="urn:microsoft.com/office/officeart/2005/8/layout/orgChart1"/>
    <dgm:cxn modelId="{A894A3A3-907E-4646-BCDE-1A323EB1FBAC}" type="presParOf" srcId="{B3B54BE7-0C50-46A3-8EAF-E017AD55B783}" destId="{C75E8E21-D2E1-47CA-BA3C-62EB1FA12A3B}" srcOrd="1" destOrd="0" presId="urn:microsoft.com/office/officeart/2005/8/layout/orgChart1"/>
    <dgm:cxn modelId="{A6B8371B-2D3E-4E30-B2E2-6D9AA236FEB7}" type="presParOf" srcId="{C75E8E21-D2E1-47CA-BA3C-62EB1FA12A3B}" destId="{EF452489-DC3D-4620-A24B-06193FB9EA8C}" srcOrd="0" destOrd="0" presId="urn:microsoft.com/office/officeart/2005/8/layout/orgChart1"/>
    <dgm:cxn modelId="{EDC84AD1-0B1C-4A9A-AE58-CE086F5F7DC7}" type="presParOf" srcId="{EF452489-DC3D-4620-A24B-06193FB9EA8C}" destId="{C69C0537-FC84-4B97-9461-DC1BCA323DC1}" srcOrd="0" destOrd="0" presId="urn:microsoft.com/office/officeart/2005/8/layout/orgChart1"/>
    <dgm:cxn modelId="{BFD6D295-1CE6-4CD5-8403-46AA24C45E91}" type="presParOf" srcId="{EF452489-DC3D-4620-A24B-06193FB9EA8C}" destId="{23110A3E-B847-47BA-85F0-DEE9CECB6A93}" srcOrd="1" destOrd="0" presId="urn:microsoft.com/office/officeart/2005/8/layout/orgChart1"/>
    <dgm:cxn modelId="{824A1A27-E2C9-479D-893B-40C3888708AF}" type="presParOf" srcId="{C75E8E21-D2E1-47CA-BA3C-62EB1FA12A3B}" destId="{70987D03-74F2-454D-B6D0-6CA0F7004171}" srcOrd="1" destOrd="0" presId="urn:microsoft.com/office/officeart/2005/8/layout/orgChart1"/>
    <dgm:cxn modelId="{8C813658-73F3-4839-A621-BD150FC2F8B2}" type="presParOf" srcId="{C75E8E21-D2E1-47CA-BA3C-62EB1FA12A3B}" destId="{761C44DB-CD05-465A-98FB-B3EAE7582ED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435B282-AA50-4FFB-BDF2-5705158FFAB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l-SI"/>
        </a:p>
      </dgm:t>
    </dgm:pt>
    <dgm:pt modelId="{2783CD38-5B65-4DFD-9AD1-D9F3C7F022D6}">
      <dgm:prSet phldrT="[Text]" custT="1">
        <dgm:style>
          <a:lnRef idx="1">
            <a:schemeClr val="accent3"/>
          </a:lnRef>
          <a:fillRef idx="2">
            <a:schemeClr val="accent3"/>
          </a:fillRef>
          <a:effectRef idx="1">
            <a:schemeClr val="accent3"/>
          </a:effectRef>
          <a:fontRef idx="minor">
            <a:schemeClr val="dk1"/>
          </a:fontRef>
        </dgm:style>
      </dgm:prSet>
      <dgm:spPr/>
      <dgm:t>
        <a:bodyPr/>
        <a:lstStyle/>
        <a:p>
          <a:pPr algn="ctr"/>
          <a:r>
            <a:rPr lang="sl-SI" sz="2400" b="1" dirty="0">
              <a:solidFill>
                <a:srgbClr val="CC00FF"/>
              </a:solidFill>
              <a:latin typeface="Comic Sans MS" pitchFamily="66" charset="0"/>
            </a:rPr>
            <a:t>Obveznosti delavcev na področju VZPD ne vplivajo na načelo odgovornosti delodajalca. </a:t>
          </a:r>
          <a:endParaRPr lang="sl-SI" sz="2400" dirty="0">
            <a:solidFill>
              <a:srgbClr val="CC00FF"/>
            </a:solidFill>
          </a:endParaRPr>
        </a:p>
      </dgm:t>
    </dgm:pt>
    <dgm:pt modelId="{148FB226-A035-40DA-A3DB-C5020BE8B659}" type="parTrans" cxnId="{CADAFEF4-41A4-4720-A14F-BBB1E757EB37}">
      <dgm:prSet/>
      <dgm:spPr/>
      <dgm:t>
        <a:bodyPr/>
        <a:lstStyle/>
        <a:p>
          <a:endParaRPr lang="sl-SI"/>
        </a:p>
      </dgm:t>
    </dgm:pt>
    <dgm:pt modelId="{7AE4410B-C059-4946-8599-2BD30AC4E23F}" type="sibTrans" cxnId="{CADAFEF4-41A4-4720-A14F-BBB1E757EB37}">
      <dgm:prSet/>
      <dgm:spPr/>
      <dgm:t>
        <a:bodyPr/>
        <a:lstStyle/>
        <a:p>
          <a:endParaRPr lang="sl-SI"/>
        </a:p>
      </dgm:t>
    </dgm:pt>
    <dgm:pt modelId="{27F5CAED-0FFB-4260-AB3B-822B4DDC1C58}">
      <dgm:prSet>
        <dgm:style>
          <a:lnRef idx="1">
            <a:schemeClr val="accent3"/>
          </a:lnRef>
          <a:fillRef idx="2">
            <a:schemeClr val="accent3"/>
          </a:fillRef>
          <a:effectRef idx="1">
            <a:schemeClr val="accent3"/>
          </a:effectRef>
          <a:fontRef idx="minor">
            <a:schemeClr val="dk1"/>
          </a:fontRef>
        </dgm:style>
      </dgm:prSet>
      <dgm:spPr/>
      <dgm:t>
        <a:bodyPr/>
        <a:lstStyle/>
        <a:p>
          <a:pPr algn="ctr"/>
          <a:r>
            <a:rPr lang="sl-SI" b="1" dirty="0">
              <a:solidFill>
                <a:schemeClr val="tx1"/>
              </a:solidFill>
              <a:latin typeface="Comic Sans MS" pitchFamily="66" charset="0"/>
            </a:rPr>
            <a:t>Delodajalec izvaja ukrepe, tako da pri tem upošteva naslednja temeljna načela.</a:t>
          </a:r>
        </a:p>
      </dgm:t>
    </dgm:pt>
    <dgm:pt modelId="{478BBDD9-7B13-49D6-A520-FFB981C64AEB}" type="parTrans" cxnId="{7D11FF00-0DD1-43F6-9D12-2FA5F743DB4C}">
      <dgm:prSet/>
      <dgm:spPr/>
      <dgm:t>
        <a:bodyPr/>
        <a:lstStyle/>
        <a:p>
          <a:endParaRPr lang="sl-SI"/>
        </a:p>
      </dgm:t>
    </dgm:pt>
    <dgm:pt modelId="{FB0A86B8-E4FA-459B-A877-4E30D230622D}" type="sibTrans" cxnId="{7D11FF00-0DD1-43F6-9D12-2FA5F743DB4C}">
      <dgm:prSet/>
      <dgm:spPr/>
      <dgm:t>
        <a:bodyPr/>
        <a:lstStyle/>
        <a:p>
          <a:endParaRPr lang="sl-SI"/>
        </a:p>
      </dgm:t>
    </dgm:pt>
    <dgm:pt modelId="{B229E6CE-0D70-4AEC-B0F6-12C1C0CC7ADA}" type="pres">
      <dgm:prSet presAssocID="{4435B282-AA50-4FFB-BDF2-5705158FFABB}" presName="linear" presStyleCnt="0">
        <dgm:presLayoutVars>
          <dgm:animLvl val="lvl"/>
          <dgm:resizeHandles val="exact"/>
        </dgm:presLayoutVars>
      </dgm:prSet>
      <dgm:spPr/>
    </dgm:pt>
    <dgm:pt modelId="{BEEF4AFF-C4F7-400B-BFDD-BC319C1D37B2}" type="pres">
      <dgm:prSet presAssocID="{2783CD38-5B65-4DFD-9AD1-D9F3C7F022D6}" presName="parentText" presStyleLbl="node1" presStyleIdx="0" presStyleCnt="2" custScaleX="95995" custScaleY="20736" custLinFactY="-10455" custLinFactNeighborY="-100000">
        <dgm:presLayoutVars>
          <dgm:chMax val="0"/>
          <dgm:bulletEnabled val="1"/>
        </dgm:presLayoutVars>
      </dgm:prSet>
      <dgm:spPr/>
    </dgm:pt>
    <dgm:pt modelId="{554B73A9-59DB-4075-95D6-45DB79681957}" type="pres">
      <dgm:prSet presAssocID="{7AE4410B-C059-4946-8599-2BD30AC4E23F}" presName="spacer" presStyleCnt="0"/>
      <dgm:spPr/>
    </dgm:pt>
    <dgm:pt modelId="{433625B9-7A79-46D7-96C0-AB34602993DA}" type="pres">
      <dgm:prSet presAssocID="{27F5CAED-0FFB-4260-AB3B-822B4DDC1C58}" presName="parentText" presStyleLbl="node1" presStyleIdx="1" presStyleCnt="2" custScaleX="34133" custScaleY="91166" custLinFactNeighborX="-31327" custLinFactNeighborY="-88253">
        <dgm:presLayoutVars>
          <dgm:chMax val="0"/>
          <dgm:bulletEnabled val="1"/>
        </dgm:presLayoutVars>
      </dgm:prSet>
      <dgm:spPr/>
    </dgm:pt>
  </dgm:ptLst>
  <dgm:cxnLst>
    <dgm:cxn modelId="{7D11FF00-0DD1-43F6-9D12-2FA5F743DB4C}" srcId="{4435B282-AA50-4FFB-BDF2-5705158FFABB}" destId="{27F5CAED-0FFB-4260-AB3B-822B4DDC1C58}" srcOrd="1" destOrd="0" parTransId="{478BBDD9-7B13-49D6-A520-FFB981C64AEB}" sibTransId="{FB0A86B8-E4FA-459B-A877-4E30D230622D}"/>
    <dgm:cxn modelId="{A67E7821-F334-4A24-A327-84D8BCB350BD}" type="presOf" srcId="{27F5CAED-0FFB-4260-AB3B-822B4DDC1C58}" destId="{433625B9-7A79-46D7-96C0-AB34602993DA}" srcOrd="0" destOrd="0" presId="urn:microsoft.com/office/officeart/2005/8/layout/vList2"/>
    <dgm:cxn modelId="{C5E5092A-22D2-445A-AA58-0BDF25D1510C}" type="presOf" srcId="{2783CD38-5B65-4DFD-9AD1-D9F3C7F022D6}" destId="{BEEF4AFF-C4F7-400B-BFDD-BC319C1D37B2}" srcOrd="0" destOrd="0" presId="urn:microsoft.com/office/officeart/2005/8/layout/vList2"/>
    <dgm:cxn modelId="{E8F3A07A-ECCB-4920-974A-2823998D04E7}" type="presOf" srcId="{4435B282-AA50-4FFB-BDF2-5705158FFABB}" destId="{B229E6CE-0D70-4AEC-B0F6-12C1C0CC7ADA}" srcOrd="0" destOrd="0" presId="urn:microsoft.com/office/officeart/2005/8/layout/vList2"/>
    <dgm:cxn modelId="{CADAFEF4-41A4-4720-A14F-BBB1E757EB37}" srcId="{4435B282-AA50-4FFB-BDF2-5705158FFABB}" destId="{2783CD38-5B65-4DFD-9AD1-D9F3C7F022D6}" srcOrd="0" destOrd="0" parTransId="{148FB226-A035-40DA-A3DB-C5020BE8B659}" sibTransId="{7AE4410B-C059-4946-8599-2BD30AC4E23F}"/>
    <dgm:cxn modelId="{196CEF14-BDD0-443C-B6F5-5D0D01F656C5}" type="presParOf" srcId="{B229E6CE-0D70-4AEC-B0F6-12C1C0CC7ADA}" destId="{BEEF4AFF-C4F7-400B-BFDD-BC319C1D37B2}" srcOrd="0" destOrd="0" presId="urn:microsoft.com/office/officeart/2005/8/layout/vList2"/>
    <dgm:cxn modelId="{28440957-62E2-49DB-84CE-EF22DD30BEB5}" type="presParOf" srcId="{B229E6CE-0D70-4AEC-B0F6-12C1C0CC7ADA}" destId="{554B73A9-59DB-4075-95D6-45DB79681957}" srcOrd="1" destOrd="0" presId="urn:microsoft.com/office/officeart/2005/8/layout/vList2"/>
    <dgm:cxn modelId="{F137C15A-6AFF-4175-B44D-85A886A3192D}" type="presParOf" srcId="{B229E6CE-0D70-4AEC-B0F6-12C1C0CC7ADA}" destId="{433625B9-7A79-46D7-96C0-AB34602993D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1CCE558-7ACA-4B8A-A11C-0DE610C732DE}"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sl-SI"/>
        </a:p>
      </dgm:t>
    </dgm:pt>
    <dgm:pt modelId="{E079539F-FC05-42D9-8C3D-DCA8A72D495F}">
      <dgm:prSet phldrT="[Text]">
        <dgm:style>
          <a:lnRef idx="1">
            <a:schemeClr val="accent6"/>
          </a:lnRef>
          <a:fillRef idx="2">
            <a:schemeClr val="accent6"/>
          </a:fillRef>
          <a:effectRef idx="1">
            <a:schemeClr val="accent6"/>
          </a:effectRef>
          <a:fontRef idx="minor">
            <a:schemeClr val="dk1"/>
          </a:fontRef>
        </dgm:style>
      </dgm:prSet>
      <dgm:spPr/>
      <dgm:t>
        <a:bodyPr/>
        <a:lstStyle/>
        <a:p>
          <a:r>
            <a:rPr lang="sl-SI" b="1" dirty="0">
              <a:solidFill>
                <a:srgbClr val="009900"/>
              </a:solidFill>
              <a:latin typeface="Comic Sans MS" pitchFamily="66" charset="0"/>
            </a:rPr>
            <a:t>Pri načrtovanju in izvajanju ukrepov VZPD je potrebno upoštevati: </a:t>
          </a:r>
          <a:endParaRPr lang="sl-SI" dirty="0"/>
        </a:p>
      </dgm:t>
    </dgm:pt>
    <dgm:pt modelId="{43B5025C-91DB-4E21-B70B-267EADD76160}" type="parTrans" cxnId="{617DB8FA-9316-4DED-A7AD-734098E4F153}">
      <dgm:prSet/>
      <dgm:spPr/>
      <dgm:t>
        <a:bodyPr/>
        <a:lstStyle/>
        <a:p>
          <a:endParaRPr lang="sl-SI"/>
        </a:p>
      </dgm:t>
    </dgm:pt>
    <dgm:pt modelId="{05E225D0-2AF6-4D44-85E8-A7F8CFFB1BE2}" type="sibTrans" cxnId="{617DB8FA-9316-4DED-A7AD-734098E4F153}">
      <dgm:prSet/>
      <dgm:spPr/>
      <dgm:t>
        <a:bodyPr/>
        <a:lstStyle/>
        <a:p>
          <a:endParaRPr lang="sl-SI"/>
        </a:p>
      </dgm:t>
    </dgm:pt>
    <dgm:pt modelId="{0D08D3A1-A4D7-45DF-B2CC-14FB4B1F0D66}">
      <dgm:prSet>
        <dgm:style>
          <a:lnRef idx="1">
            <a:schemeClr val="accent1"/>
          </a:lnRef>
          <a:fillRef idx="2">
            <a:schemeClr val="accent1"/>
          </a:fillRef>
          <a:effectRef idx="1">
            <a:schemeClr val="accent1"/>
          </a:effectRef>
          <a:fontRef idx="minor">
            <a:schemeClr val="dk1"/>
          </a:fontRef>
        </dgm:style>
      </dgm:prSet>
      <dgm:spPr/>
      <dgm:t>
        <a:bodyPr/>
        <a:lstStyle/>
        <a:p>
          <a:r>
            <a:rPr lang="sl-SI" b="1" dirty="0">
              <a:solidFill>
                <a:srgbClr val="0000FF"/>
              </a:solidFill>
              <a:latin typeface="Comic Sans MS" pitchFamily="66" charset="0"/>
            </a:rPr>
            <a:t>predpise </a:t>
          </a:r>
        </a:p>
      </dgm:t>
    </dgm:pt>
    <dgm:pt modelId="{FC165FCE-D379-42B8-9F4D-CE8FB8D3F63F}" type="parTrans" cxnId="{935084FA-EE2D-4298-96F8-759EC5CD8B9C}">
      <dgm:prSet>
        <dgm:style>
          <a:lnRef idx="3">
            <a:schemeClr val="lt1"/>
          </a:lnRef>
          <a:fillRef idx="1">
            <a:schemeClr val="accent1"/>
          </a:fillRef>
          <a:effectRef idx="1">
            <a:schemeClr val="accent1"/>
          </a:effectRef>
          <a:fontRef idx="minor">
            <a:schemeClr val="lt1"/>
          </a:fontRef>
        </dgm:style>
      </dgm:prSet>
      <dgm:spPr/>
      <dgm:t>
        <a:bodyPr/>
        <a:lstStyle/>
        <a:p>
          <a:endParaRPr lang="sl-SI" dirty="0"/>
        </a:p>
      </dgm:t>
    </dgm:pt>
    <dgm:pt modelId="{94F57932-F179-4BD5-8416-4B1EBE0A0F21}" type="sibTrans" cxnId="{935084FA-EE2D-4298-96F8-759EC5CD8B9C}">
      <dgm:prSet/>
      <dgm:spPr/>
      <dgm:t>
        <a:bodyPr/>
        <a:lstStyle/>
        <a:p>
          <a:endParaRPr lang="sl-SI"/>
        </a:p>
      </dgm:t>
    </dgm:pt>
    <dgm:pt modelId="{2893DCBA-05EC-4EF3-B585-2FE4FBB2A12F}">
      <dgm:prSet>
        <dgm:style>
          <a:lnRef idx="1">
            <a:schemeClr val="accent2"/>
          </a:lnRef>
          <a:fillRef idx="2">
            <a:schemeClr val="accent2"/>
          </a:fillRef>
          <a:effectRef idx="1">
            <a:schemeClr val="accent2"/>
          </a:effectRef>
          <a:fontRef idx="minor">
            <a:schemeClr val="dk1"/>
          </a:fontRef>
        </dgm:style>
      </dgm:prSet>
      <dgm:spPr/>
      <dgm:t>
        <a:bodyPr/>
        <a:lstStyle/>
        <a:p>
          <a:r>
            <a:rPr lang="sl-SI" b="1" dirty="0">
              <a:solidFill>
                <a:srgbClr val="0000FF"/>
              </a:solidFill>
              <a:latin typeface="Comic Sans MS" pitchFamily="66" charset="0"/>
            </a:rPr>
            <a:t>standarde </a:t>
          </a:r>
        </a:p>
      </dgm:t>
    </dgm:pt>
    <dgm:pt modelId="{9C19EBDC-B77A-48D5-941F-F5C7691633E2}" type="parTrans" cxnId="{0F394E57-7421-41CA-BA13-21073EAD0668}">
      <dgm:prSet>
        <dgm:style>
          <a:lnRef idx="3">
            <a:schemeClr val="lt1"/>
          </a:lnRef>
          <a:fillRef idx="1">
            <a:schemeClr val="accent2"/>
          </a:fillRef>
          <a:effectRef idx="1">
            <a:schemeClr val="accent2"/>
          </a:effectRef>
          <a:fontRef idx="minor">
            <a:schemeClr val="lt1"/>
          </a:fontRef>
        </dgm:style>
      </dgm:prSet>
      <dgm:spPr/>
      <dgm:t>
        <a:bodyPr/>
        <a:lstStyle/>
        <a:p>
          <a:endParaRPr lang="sl-SI" dirty="0"/>
        </a:p>
      </dgm:t>
    </dgm:pt>
    <dgm:pt modelId="{D12CE4E0-BDE0-41DD-B712-F9B8303301AB}" type="sibTrans" cxnId="{0F394E57-7421-41CA-BA13-21073EAD0668}">
      <dgm:prSet/>
      <dgm:spPr/>
      <dgm:t>
        <a:bodyPr/>
        <a:lstStyle/>
        <a:p>
          <a:endParaRPr lang="sl-SI"/>
        </a:p>
      </dgm:t>
    </dgm:pt>
    <dgm:pt modelId="{4112BB8C-BEDD-4F80-B006-755CBD9E9B0C}">
      <dgm:prSet>
        <dgm:style>
          <a:lnRef idx="1">
            <a:schemeClr val="accent5"/>
          </a:lnRef>
          <a:fillRef idx="2">
            <a:schemeClr val="accent5"/>
          </a:fillRef>
          <a:effectRef idx="1">
            <a:schemeClr val="accent5"/>
          </a:effectRef>
          <a:fontRef idx="minor">
            <a:schemeClr val="dk1"/>
          </a:fontRef>
        </dgm:style>
      </dgm:prSet>
      <dgm:spPr/>
      <dgm:t>
        <a:bodyPr/>
        <a:lstStyle/>
        <a:p>
          <a:r>
            <a:rPr lang="sl-SI" b="1" dirty="0">
              <a:solidFill>
                <a:srgbClr val="0000FF"/>
              </a:solidFill>
              <a:latin typeface="Comic Sans MS" pitchFamily="66" charset="0"/>
            </a:rPr>
            <a:t>normative </a:t>
          </a:r>
        </a:p>
      </dgm:t>
    </dgm:pt>
    <dgm:pt modelId="{9926272E-23C5-48B0-8497-EE7EEEEA98D0}" type="parTrans" cxnId="{CDF1ECFE-C8EC-44FA-928B-5D9BFAE6DE79}">
      <dgm:prSet>
        <dgm:style>
          <a:lnRef idx="3">
            <a:schemeClr val="lt1"/>
          </a:lnRef>
          <a:fillRef idx="1">
            <a:schemeClr val="accent5"/>
          </a:fillRef>
          <a:effectRef idx="1">
            <a:schemeClr val="accent5"/>
          </a:effectRef>
          <a:fontRef idx="minor">
            <a:schemeClr val="lt1"/>
          </a:fontRef>
        </dgm:style>
      </dgm:prSet>
      <dgm:spPr/>
      <dgm:t>
        <a:bodyPr/>
        <a:lstStyle/>
        <a:p>
          <a:endParaRPr lang="sl-SI" dirty="0"/>
        </a:p>
      </dgm:t>
    </dgm:pt>
    <dgm:pt modelId="{A7180334-2447-4215-B131-A652C5BD5787}" type="sibTrans" cxnId="{CDF1ECFE-C8EC-44FA-928B-5D9BFAE6DE79}">
      <dgm:prSet/>
      <dgm:spPr/>
      <dgm:t>
        <a:bodyPr/>
        <a:lstStyle/>
        <a:p>
          <a:endParaRPr lang="sl-SI"/>
        </a:p>
      </dgm:t>
    </dgm:pt>
    <dgm:pt modelId="{AF909060-97ED-4E5A-B436-62EC4F0329F8}">
      <dgm:prSet>
        <dgm:style>
          <a:lnRef idx="1">
            <a:schemeClr val="accent4"/>
          </a:lnRef>
          <a:fillRef idx="2">
            <a:schemeClr val="accent4"/>
          </a:fillRef>
          <a:effectRef idx="1">
            <a:schemeClr val="accent4"/>
          </a:effectRef>
          <a:fontRef idx="minor">
            <a:schemeClr val="dk1"/>
          </a:fontRef>
        </dgm:style>
      </dgm:prSet>
      <dgm:spPr/>
      <dgm:t>
        <a:bodyPr/>
        <a:lstStyle/>
        <a:p>
          <a:r>
            <a:rPr lang="sl-SI" b="1" dirty="0">
              <a:solidFill>
                <a:srgbClr val="0000FF"/>
              </a:solidFill>
              <a:latin typeface="Comic Sans MS" pitchFamily="66" charset="0"/>
            </a:rPr>
            <a:t>priporočila </a:t>
          </a:r>
        </a:p>
      </dgm:t>
    </dgm:pt>
    <dgm:pt modelId="{BD9AA11C-3B3A-4CDC-AF7A-A514826686A9}" type="parTrans" cxnId="{5D64D4BE-BD7F-47FA-9013-EAE1B9953DEC}">
      <dgm:prSet>
        <dgm:style>
          <a:lnRef idx="3">
            <a:schemeClr val="lt1"/>
          </a:lnRef>
          <a:fillRef idx="1">
            <a:schemeClr val="accent4"/>
          </a:fillRef>
          <a:effectRef idx="1">
            <a:schemeClr val="accent4"/>
          </a:effectRef>
          <a:fontRef idx="minor">
            <a:schemeClr val="lt1"/>
          </a:fontRef>
        </dgm:style>
      </dgm:prSet>
      <dgm:spPr/>
      <dgm:t>
        <a:bodyPr/>
        <a:lstStyle/>
        <a:p>
          <a:endParaRPr lang="sl-SI" dirty="0"/>
        </a:p>
      </dgm:t>
    </dgm:pt>
    <dgm:pt modelId="{EBED8100-FDB0-40C9-BEB0-07C55A3BDC60}" type="sibTrans" cxnId="{5D64D4BE-BD7F-47FA-9013-EAE1B9953DEC}">
      <dgm:prSet/>
      <dgm:spPr/>
      <dgm:t>
        <a:bodyPr/>
        <a:lstStyle/>
        <a:p>
          <a:endParaRPr lang="sl-SI"/>
        </a:p>
      </dgm:t>
    </dgm:pt>
    <dgm:pt modelId="{0A7AFFC5-1215-49F7-9680-8F592437C22C}">
      <dgm:prSet>
        <dgm:style>
          <a:lnRef idx="1">
            <a:schemeClr val="accent3"/>
          </a:lnRef>
          <a:fillRef idx="2">
            <a:schemeClr val="accent3"/>
          </a:fillRef>
          <a:effectRef idx="1">
            <a:schemeClr val="accent3"/>
          </a:effectRef>
          <a:fontRef idx="minor">
            <a:schemeClr val="dk1"/>
          </a:fontRef>
        </dgm:style>
      </dgm:prSet>
      <dgm:spPr/>
      <dgm:t>
        <a:bodyPr/>
        <a:lstStyle/>
        <a:p>
          <a:r>
            <a:rPr lang="sl-SI" b="1" dirty="0">
              <a:solidFill>
                <a:srgbClr val="0000FF"/>
              </a:solidFill>
              <a:latin typeface="Comic Sans MS" pitchFamily="66" charset="0"/>
            </a:rPr>
            <a:t>dobro prakso </a:t>
          </a:r>
        </a:p>
      </dgm:t>
    </dgm:pt>
    <dgm:pt modelId="{A6F28B3D-D3CC-45B8-96A3-BB166908BF34}" type="parTrans" cxnId="{7A70E280-AEB0-4FF5-BED5-64B10B118780}">
      <dgm:prSet>
        <dgm:style>
          <a:lnRef idx="3">
            <a:schemeClr val="lt1"/>
          </a:lnRef>
          <a:fillRef idx="1">
            <a:schemeClr val="accent3"/>
          </a:fillRef>
          <a:effectRef idx="1">
            <a:schemeClr val="accent3"/>
          </a:effectRef>
          <a:fontRef idx="minor">
            <a:schemeClr val="lt1"/>
          </a:fontRef>
        </dgm:style>
      </dgm:prSet>
      <dgm:spPr/>
      <dgm:t>
        <a:bodyPr/>
        <a:lstStyle/>
        <a:p>
          <a:endParaRPr lang="sl-SI" dirty="0"/>
        </a:p>
      </dgm:t>
    </dgm:pt>
    <dgm:pt modelId="{AC675D9F-982F-4138-B820-0258FDA038AD}" type="sibTrans" cxnId="{7A70E280-AEB0-4FF5-BED5-64B10B118780}">
      <dgm:prSet/>
      <dgm:spPr/>
      <dgm:t>
        <a:bodyPr/>
        <a:lstStyle/>
        <a:p>
          <a:endParaRPr lang="sl-SI"/>
        </a:p>
      </dgm:t>
    </dgm:pt>
    <dgm:pt modelId="{29687FBC-59DA-4A50-90C8-FE9A157A0665}">
      <dgm:prSet>
        <dgm:style>
          <a:lnRef idx="1">
            <a:schemeClr val="accent6"/>
          </a:lnRef>
          <a:fillRef idx="2">
            <a:schemeClr val="accent6"/>
          </a:fillRef>
          <a:effectRef idx="1">
            <a:schemeClr val="accent6"/>
          </a:effectRef>
          <a:fontRef idx="minor">
            <a:schemeClr val="dk1"/>
          </a:fontRef>
        </dgm:style>
      </dgm:prSet>
      <dgm:spPr/>
      <dgm:t>
        <a:bodyPr/>
        <a:lstStyle/>
        <a:p>
          <a:r>
            <a:rPr lang="sl-SI" b="1" dirty="0">
              <a:solidFill>
                <a:srgbClr val="0000FF"/>
              </a:solidFill>
              <a:latin typeface="Comic Sans MS" pitchFamily="66" charset="0"/>
            </a:rPr>
            <a:t>navodila, ipd. </a:t>
          </a:r>
        </a:p>
      </dgm:t>
    </dgm:pt>
    <dgm:pt modelId="{462DE786-7635-432D-B67F-F49EC39257D5}" type="parTrans" cxnId="{863311C6-9C91-4075-8AFD-1D68BF88B031}">
      <dgm:prSet>
        <dgm:style>
          <a:lnRef idx="3">
            <a:schemeClr val="lt1"/>
          </a:lnRef>
          <a:fillRef idx="1">
            <a:schemeClr val="accent6"/>
          </a:fillRef>
          <a:effectRef idx="1">
            <a:schemeClr val="accent6"/>
          </a:effectRef>
          <a:fontRef idx="minor">
            <a:schemeClr val="lt1"/>
          </a:fontRef>
        </dgm:style>
      </dgm:prSet>
      <dgm:spPr/>
      <dgm:t>
        <a:bodyPr/>
        <a:lstStyle/>
        <a:p>
          <a:endParaRPr lang="sl-SI" dirty="0"/>
        </a:p>
      </dgm:t>
    </dgm:pt>
    <dgm:pt modelId="{D3FBDC9A-F410-4BB2-A2EA-E9C98ACF21FB}" type="sibTrans" cxnId="{863311C6-9C91-4075-8AFD-1D68BF88B031}">
      <dgm:prSet/>
      <dgm:spPr/>
      <dgm:t>
        <a:bodyPr/>
        <a:lstStyle/>
        <a:p>
          <a:endParaRPr lang="sl-SI"/>
        </a:p>
      </dgm:t>
    </dgm:pt>
    <dgm:pt modelId="{F1195932-FE2C-4028-937C-93E93026637E}" type="pres">
      <dgm:prSet presAssocID="{01CCE558-7ACA-4B8A-A11C-0DE610C732DE}" presName="Name0" presStyleCnt="0">
        <dgm:presLayoutVars>
          <dgm:chMax val="1"/>
          <dgm:dir/>
          <dgm:animLvl val="ctr"/>
          <dgm:resizeHandles val="exact"/>
        </dgm:presLayoutVars>
      </dgm:prSet>
      <dgm:spPr/>
    </dgm:pt>
    <dgm:pt modelId="{37D8C731-69CC-4759-847B-70359067A2E9}" type="pres">
      <dgm:prSet presAssocID="{E079539F-FC05-42D9-8C3D-DCA8A72D495F}" presName="centerShape" presStyleLbl="node0" presStyleIdx="0" presStyleCnt="1" custScaleX="155855" custScaleY="128828" custLinFactNeighborX="10350" custLinFactNeighborY="-50373"/>
      <dgm:spPr>
        <a:prstGeom prst="roundRect">
          <a:avLst/>
        </a:prstGeom>
      </dgm:spPr>
    </dgm:pt>
    <dgm:pt modelId="{8819CEAD-3F6E-47EC-9865-99C30991918E}" type="pres">
      <dgm:prSet presAssocID="{FC165FCE-D379-42B8-9F4D-CE8FB8D3F63F}" presName="parTrans" presStyleLbl="sibTrans2D1" presStyleIdx="0" presStyleCnt="6" custLinFactNeighborX="17079" custLinFactNeighborY="3037"/>
      <dgm:spPr/>
    </dgm:pt>
    <dgm:pt modelId="{C9900B48-15E4-4F6C-8F63-75E3E5FBDD47}" type="pres">
      <dgm:prSet presAssocID="{FC165FCE-D379-42B8-9F4D-CE8FB8D3F63F}" presName="connectorText" presStyleLbl="sibTrans2D1" presStyleIdx="0" presStyleCnt="6"/>
      <dgm:spPr/>
    </dgm:pt>
    <dgm:pt modelId="{AEE37D37-9D4F-49A0-841B-7B4F49BE1103}" type="pres">
      <dgm:prSet presAssocID="{0D08D3A1-A4D7-45DF-B2CC-14FB4B1F0D66}" presName="node" presStyleLbl="node1" presStyleIdx="0" presStyleCnt="6" custScaleX="127813" custScaleY="37837" custRadScaleRad="157251" custRadScaleInc="-134883">
        <dgm:presLayoutVars>
          <dgm:bulletEnabled val="1"/>
        </dgm:presLayoutVars>
      </dgm:prSet>
      <dgm:spPr>
        <a:prstGeom prst="roundRect">
          <a:avLst/>
        </a:prstGeom>
      </dgm:spPr>
    </dgm:pt>
    <dgm:pt modelId="{31F50FE1-B302-486F-A07E-266C1B06BCB1}" type="pres">
      <dgm:prSet presAssocID="{9C19EBDC-B77A-48D5-941F-F5C7691633E2}" presName="parTrans" presStyleLbl="sibTrans2D1" presStyleIdx="1" presStyleCnt="6" custLinFactNeighborX="19430" custLinFactNeighborY="6330"/>
      <dgm:spPr/>
    </dgm:pt>
    <dgm:pt modelId="{72DF3D63-36CB-492A-A783-7BFB9386D793}" type="pres">
      <dgm:prSet presAssocID="{9C19EBDC-B77A-48D5-941F-F5C7691633E2}" presName="connectorText" presStyleLbl="sibTrans2D1" presStyleIdx="1" presStyleCnt="6"/>
      <dgm:spPr/>
    </dgm:pt>
    <dgm:pt modelId="{674AC313-74E2-42C4-8366-0F6B15427122}" type="pres">
      <dgm:prSet presAssocID="{2893DCBA-05EC-4EF3-B585-2FE4FBB2A12F}" presName="node" presStyleLbl="node1" presStyleIdx="1" presStyleCnt="6" custScaleY="35925" custRadScaleRad="136100" custRadScaleInc="-384547">
        <dgm:presLayoutVars>
          <dgm:bulletEnabled val="1"/>
        </dgm:presLayoutVars>
      </dgm:prSet>
      <dgm:spPr>
        <a:prstGeom prst="roundRect">
          <a:avLst/>
        </a:prstGeom>
      </dgm:spPr>
    </dgm:pt>
    <dgm:pt modelId="{EE5446E0-7BEA-4835-BE4B-1202E643E264}" type="pres">
      <dgm:prSet presAssocID="{9926272E-23C5-48B0-8497-EE7EEEEA98D0}" presName="parTrans" presStyleLbl="sibTrans2D1" presStyleIdx="2" presStyleCnt="6" custLinFactNeighborX="15409" custLinFactNeighborY="75566"/>
      <dgm:spPr/>
    </dgm:pt>
    <dgm:pt modelId="{078D878A-FA3D-4070-9D1C-422F7BA19040}" type="pres">
      <dgm:prSet presAssocID="{9926272E-23C5-48B0-8497-EE7EEEEA98D0}" presName="connectorText" presStyleLbl="sibTrans2D1" presStyleIdx="2" presStyleCnt="6"/>
      <dgm:spPr/>
    </dgm:pt>
    <dgm:pt modelId="{08B68DE2-A303-4057-B876-BF98B2B11E60}" type="pres">
      <dgm:prSet presAssocID="{4112BB8C-BEDD-4F80-B006-755CBD9E9B0C}" presName="node" presStyleLbl="node1" presStyleIdx="2" presStyleCnt="6" custScaleY="32882" custRadScaleRad="123200" custRadScaleInc="417860">
        <dgm:presLayoutVars>
          <dgm:bulletEnabled val="1"/>
        </dgm:presLayoutVars>
      </dgm:prSet>
      <dgm:spPr>
        <a:prstGeom prst="roundRect">
          <a:avLst/>
        </a:prstGeom>
      </dgm:spPr>
    </dgm:pt>
    <dgm:pt modelId="{C8D6A468-F04F-433C-8134-8D1D0B1D1E83}" type="pres">
      <dgm:prSet presAssocID="{BD9AA11C-3B3A-4CDC-AF7A-A514826686A9}" presName="parTrans" presStyleLbl="sibTrans2D1" presStyleIdx="3" presStyleCnt="6" custLinFactNeighborX="8147" custLinFactNeighborY="44949"/>
      <dgm:spPr/>
    </dgm:pt>
    <dgm:pt modelId="{BA3C4DFC-D0F0-4AA5-A125-E06F7074D963}" type="pres">
      <dgm:prSet presAssocID="{BD9AA11C-3B3A-4CDC-AF7A-A514826686A9}" presName="connectorText" presStyleLbl="sibTrans2D1" presStyleIdx="3" presStyleCnt="6"/>
      <dgm:spPr/>
    </dgm:pt>
    <dgm:pt modelId="{BB980A1B-47E5-429A-8874-5175872B5430}" type="pres">
      <dgm:prSet presAssocID="{AF909060-97ED-4E5A-B436-62EC4F0329F8}" presName="node" presStyleLbl="node1" presStyleIdx="3" presStyleCnt="6" custScaleY="36036" custRadScaleRad="112284" custRadScaleInc="285938">
        <dgm:presLayoutVars>
          <dgm:bulletEnabled val="1"/>
        </dgm:presLayoutVars>
      </dgm:prSet>
      <dgm:spPr>
        <a:prstGeom prst="roundRect">
          <a:avLst/>
        </a:prstGeom>
      </dgm:spPr>
    </dgm:pt>
    <dgm:pt modelId="{10665871-A9BD-4DB7-8C73-F6E8E2B19221}" type="pres">
      <dgm:prSet presAssocID="{A6F28B3D-D3CC-45B8-96A3-BB166908BF34}" presName="parTrans" presStyleLbl="sibTrans2D1" presStyleIdx="4" presStyleCnt="6" custLinFactNeighborX="8095" custLinFactNeighborY="32924"/>
      <dgm:spPr/>
    </dgm:pt>
    <dgm:pt modelId="{2FCA56D3-D5B4-4774-9393-CA812FEAE0BC}" type="pres">
      <dgm:prSet presAssocID="{A6F28B3D-D3CC-45B8-96A3-BB166908BF34}" presName="connectorText" presStyleLbl="sibTrans2D1" presStyleIdx="4" presStyleCnt="6"/>
      <dgm:spPr/>
    </dgm:pt>
    <dgm:pt modelId="{555764D6-490D-4C8E-B208-1020AF5E1F80}" type="pres">
      <dgm:prSet presAssocID="{0A7AFFC5-1215-49F7-9680-8F592437C22C}" presName="node" presStyleLbl="node1" presStyleIdx="4" presStyleCnt="6" custScaleY="52026" custRadScaleRad="118061" custRadScaleInc="161563">
        <dgm:presLayoutVars>
          <dgm:bulletEnabled val="1"/>
        </dgm:presLayoutVars>
      </dgm:prSet>
      <dgm:spPr>
        <a:prstGeom prst="roundRect">
          <a:avLst/>
        </a:prstGeom>
      </dgm:spPr>
    </dgm:pt>
    <dgm:pt modelId="{5EDB7186-B5E6-4F12-9F40-A660844BD3B2}" type="pres">
      <dgm:prSet presAssocID="{462DE786-7635-432D-B67F-F49EC39257D5}" presName="parTrans" presStyleLbl="sibTrans2D1" presStyleIdx="5" presStyleCnt="6" custLinFactY="82095" custLinFactNeighborX="13829" custLinFactNeighborY="100000"/>
      <dgm:spPr/>
    </dgm:pt>
    <dgm:pt modelId="{EBADD324-65E1-4B61-A3BD-46A8368D65B0}" type="pres">
      <dgm:prSet presAssocID="{462DE786-7635-432D-B67F-F49EC39257D5}" presName="connectorText" presStyleLbl="sibTrans2D1" presStyleIdx="5" presStyleCnt="6"/>
      <dgm:spPr/>
    </dgm:pt>
    <dgm:pt modelId="{412EBAB4-AE82-49DB-BF6E-319F8B255D1D}" type="pres">
      <dgm:prSet presAssocID="{29687FBC-59DA-4A50-90C8-FE9A157A0665}" presName="node" presStyleLbl="node1" presStyleIdx="5" presStyleCnt="6" custScaleY="52028" custRadScaleRad="145210" custRadScaleInc="-231806">
        <dgm:presLayoutVars>
          <dgm:bulletEnabled val="1"/>
        </dgm:presLayoutVars>
      </dgm:prSet>
      <dgm:spPr>
        <a:prstGeom prst="roundRect">
          <a:avLst/>
        </a:prstGeom>
      </dgm:spPr>
    </dgm:pt>
  </dgm:ptLst>
  <dgm:cxnLst>
    <dgm:cxn modelId="{FFC94107-5AC8-4D39-B3EC-C68968B2DCD2}" type="presOf" srcId="{FC165FCE-D379-42B8-9F4D-CE8FB8D3F63F}" destId="{8819CEAD-3F6E-47EC-9865-99C30991918E}" srcOrd="0" destOrd="0" presId="urn:microsoft.com/office/officeart/2005/8/layout/radial5"/>
    <dgm:cxn modelId="{462F4C27-E119-4248-8048-B6D37BEF5FED}" type="presOf" srcId="{29687FBC-59DA-4A50-90C8-FE9A157A0665}" destId="{412EBAB4-AE82-49DB-BF6E-319F8B255D1D}" srcOrd="0" destOrd="0" presId="urn:microsoft.com/office/officeart/2005/8/layout/radial5"/>
    <dgm:cxn modelId="{8E0B5F5E-0972-469A-9A9B-DF5F98AFC677}" type="presOf" srcId="{462DE786-7635-432D-B67F-F49EC39257D5}" destId="{5EDB7186-B5E6-4F12-9F40-A660844BD3B2}" srcOrd="0" destOrd="0" presId="urn:microsoft.com/office/officeart/2005/8/layout/radial5"/>
    <dgm:cxn modelId="{2B624C69-6ACB-4A7F-8FED-BA0299919499}" type="presOf" srcId="{A6F28B3D-D3CC-45B8-96A3-BB166908BF34}" destId="{10665871-A9BD-4DB7-8C73-F6E8E2B19221}" srcOrd="0" destOrd="0" presId="urn:microsoft.com/office/officeart/2005/8/layout/radial5"/>
    <dgm:cxn modelId="{E877A353-76D4-44BF-AC87-E64A69569D2C}" type="presOf" srcId="{AF909060-97ED-4E5A-B436-62EC4F0329F8}" destId="{BB980A1B-47E5-429A-8874-5175872B5430}" srcOrd="0" destOrd="0" presId="urn:microsoft.com/office/officeart/2005/8/layout/radial5"/>
    <dgm:cxn modelId="{460AC474-F128-48BB-AFAB-BF4C4A85564C}" type="presOf" srcId="{4112BB8C-BEDD-4F80-B006-755CBD9E9B0C}" destId="{08B68DE2-A303-4057-B876-BF98B2B11E60}" srcOrd="0" destOrd="0" presId="urn:microsoft.com/office/officeart/2005/8/layout/radial5"/>
    <dgm:cxn modelId="{0F394E57-7421-41CA-BA13-21073EAD0668}" srcId="{E079539F-FC05-42D9-8C3D-DCA8A72D495F}" destId="{2893DCBA-05EC-4EF3-B585-2FE4FBB2A12F}" srcOrd="1" destOrd="0" parTransId="{9C19EBDC-B77A-48D5-941F-F5C7691633E2}" sibTransId="{D12CE4E0-BDE0-41DD-B712-F9B8303301AB}"/>
    <dgm:cxn modelId="{3C952859-7972-4AD2-B523-7C955E57026A}" type="presOf" srcId="{9C19EBDC-B77A-48D5-941F-F5C7691633E2}" destId="{72DF3D63-36CB-492A-A783-7BFB9386D793}" srcOrd="1" destOrd="0" presId="urn:microsoft.com/office/officeart/2005/8/layout/radial5"/>
    <dgm:cxn modelId="{BA727F59-01F6-462A-BC3F-545F935FD394}" type="presOf" srcId="{A6F28B3D-D3CC-45B8-96A3-BB166908BF34}" destId="{2FCA56D3-D5B4-4774-9393-CA812FEAE0BC}" srcOrd="1" destOrd="0" presId="urn:microsoft.com/office/officeart/2005/8/layout/radial5"/>
    <dgm:cxn modelId="{7A70E280-AEB0-4FF5-BED5-64B10B118780}" srcId="{E079539F-FC05-42D9-8C3D-DCA8A72D495F}" destId="{0A7AFFC5-1215-49F7-9680-8F592437C22C}" srcOrd="4" destOrd="0" parTransId="{A6F28B3D-D3CC-45B8-96A3-BB166908BF34}" sibTransId="{AC675D9F-982F-4138-B820-0258FDA038AD}"/>
    <dgm:cxn modelId="{FFCBA381-C63F-4588-8FF1-5473EA562906}" type="presOf" srcId="{BD9AA11C-3B3A-4CDC-AF7A-A514826686A9}" destId="{C8D6A468-F04F-433C-8134-8D1D0B1D1E83}" srcOrd="0" destOrd="0" presId="urn:microsoft.com/office/officeart/2005/8/layout/radial5"/>
    <dgm:cxn modelId="{264E9490-8FDE-41EC-ABFA-D6AAE6D70E27}" type="presOf" srcId="{462DE786-7635-432D-B67F-F49EC39257D5}" destId="{EBADD324-65E1-4B61-A3BD-46A8368D65B0}" srcOrd="1" destOrd="0" presId="urn:microsoft.com/office/officeart/2005/8/layout/radial5"/>
    <dgm:cxn modelId="{337C0692-A85B-4032-AD66-2B6A945E46DF}" type="presOf" srcId="{BD9AA11C-3B3A-4CDC-AF7A-A514826686A9}" destId="{BA3C4DFC-D0F0-4AA5-A125-E06F7074D963}" srcOrd="1" destOrd="0" presId="urn:microsoft.com/office/officeart/2005/8/layout/radial5"/>
    <dgm:cxn modelId="{3DE46CA4-7065-49D2-8395-16CE6B4F7AE9}" type="presOf" srcId="{2893DCBA-05EC-4EF3-B585-2FE4FBB2A12F}" destId="{674AC313-74E2-42C4-8366-0F6B15427122}" srcOrd="0" destOrd="0" presId="urn:microsoft.com/office/officeart/2005/8/layout/radial5"/>
    <dgm:cxn modelId="{F5E3DAA9-EE92-4DFF-8088-49871E718260}" type="presOf" srcId="{FC165FCE-D379-42B8-9F4D-CE8FB8D3F63F}" destId="{C9900B48-15E4-4F6C-8F63-75E3E5FBDD47}" srcOrd="1" destOrd="0" presId="urn:microsoft.com/office/officeart/2005/8/layout/radial5"/>
    <dgm:cxn modelId="{3EF58DB3-D4D4-4CFD-94E2-4745CB28C342}" type="presOf" srcId="{9C19EBDC-B77A-48D5-941F-F5C7691633E2}" destId="{31F50FE1-B302-486F-A07E-266C1B06BCB1}" srcOrd="0" destOrd="0" presId="urn:microsoft.com/office/officeart/2005/8/layout/radial5"/>
    <dgm:cxn modelId="{94EA8AB4-9D2A-486C-8A38-211215FE7495}" type="presOf" srcId="{9926272E-23C5-48B0-8497-EE7EEEEA98D0}" destId="{EE5446E0-7BEA-4835-BE4B-1202E643E264}" srcOrd="0" destOrd="0" presId="urn:microsoft.com/office/officeart/2005/8/layout/radial5"/>
    <dgm:cxn modelId="{4F0BA2B6-62DC-4C53-B21D-46CB021E7380}" type="presOf" srcId="{01CCE558-7ACA-4B8A-A11C-0DE610C732DE}" destId="{F1195932-FE2C-4028-937C-93E93026637E}" srcOrd="0" destOrd="0" presId="urn:microsoft.com/office/officeart/2005/8/layout/radial5"/>
    <dgm:cxn modelId="{AEF9BBB8-DC09-44C2-9675-8B7DF59212BE}" type="presOf" srcId="{9926272E-23C5-48B0-8497-EE7EEEEA98D0}" destId="{078D878A-FA3D-4070-9D1C-422F7BA19040}" srcOrd="1" destOrd="0" presId="urn:microsoft.com/office/officeart/2005/8/layout/radial5"/>
    <dgm:cxn modelId="{A660BFB9-8F90-485B-9F95-5B8759E9BB45}" type="presOf" srcId="{E079539F-FC05-42D9-8C3D-DCA8A72D495F}" destId="{37D8C731-69CC-4759-847B-70359067A2E9}" srcOrd="0" destOrd="0" presId="urn:microsoft.com/office/officeart/2005/8/layout/radial5"/>
    <dgm:cxn modelId="{5D64D4BE-BD7F-47FA-9013-EAE1B9953DEC}" srcId="{E079539F-FC05-42D9-8C3D-DCA8A72D495F}" destId="{AF909060-97ED-4E5A-B436-62EC4F0329F8}" srcOrd="3" destOrd="0" parTransId="{BD9AA11C-3B3A-4CDC-AF7A-A514826686A9}" sibTransId="{EBED8100-FDB0-40C9-BEB0-07C55A3BDC60}"/>
    <dgm:cxn modelId="{863311C6-9C91-4075-8AFD-1D68BF88B031}" srcId="{E079539F-FC05-42D9-8C3D-DCA8A72D495F}" destId="{29687FBC-59DA-4A50-90C8-FE9A157A0665}" srcOrd="5" destOrd="0" parTransId="{462DE786-7635-432D-B67F-F49EC39257D5}" sibTransId="{D3FBDC9A-F410-4BB2-A2EA-E9C98ACF21FB}"/>
    <dgm:cxn modelId="{BFF577EF-2DEE-4DE4-99A2-2727DD0F3AC6}" type="presOf" srcId="{0D08D3A1-A4D7-45DF-B2CC-14FB4B1F0D66}" destId="{AEE37D37-9D4F-49A0-841B-7B4F49BE1103}" srcOrd="0" destOrd="0" presId="urn:microsoft.com/office/officeart/2005/8/layout/radial5"/>
    <dgm:cxn modelId="{935084FA-EE2D-4298-96F8-759EC5CD8B9C}" srcId="{E079539F-FC05-42D9-8C3D-DCA8A72D495F}" destId="{0D08D3A1-A4D7-45DF-B2CC-14FB4B1F0D66}" srcOrd="0" destOrd="0" parTransId="{FC165FCE-D379-42B8-9F4D-CE8FB8D3F63F}" sibTransId="{94F57932-F179-4BD5-8416-4B1EBE0A0F21}"/>
    <dgm:cxn modelId="{617DB8FA-9316-4DED-A7AD-734098E4F153}" srcId="{01CCE558-7ACA-4B8A-A11C-0DE610C732DE}" destId="{E079539F-FC05-42D9-8C3D-DCA8A72D495F}" srcOrd="0" destOrd="0" parTransId="{43B5025C-91DB-4E21-B70B-267EADD76160}" sibTransId="{05E225D0-2AF6-4D44-85E8-A7F8CFFB1BE2}"/>
    <dgm:cxn modelId="{FEC558FC-12CC-4087-8160-7BA125DED940}" type="presOf" srcId="{0A7AFFC5-1215-49F7-9680-8F592437C22C}" destId="{555764D6-490D-4C8E-B208-1020AF5E1F80}" srcOrd="0" destOrd="0" presId="urn:microsoft.com/office/officeart/2005/8/layout/radial5"/>
    <dgm:cxn modelId="{CDF1ECFE-C8EC-44FA-928B-5D9BFAE6DE79}" srcId="{E079539F-FC05-42D9-8C3D-DCA8A72D495F}" destId="{4112BB8C-BEDD-4F80-B006-755CBD9E9B0C}" srcOrd="2" destOrd="0" parTransId="{9926272E-23C5-48B0-8497-EE7EEEEA98D0}" sibTransId="{A7180334-2447-4215-B131-A652C5BD5787}"/>
    <dgm:cxn modelId="{38CF6443-C31D-4119-A859-E8FE503ECB7F}" type="presParOf" srcId="{F1195932-FE2C-4028-937C-93E93026637E}" destId="{37D8C731-69CC-4759-847B-70359067A2E9}" srcOrd="0" destOrd="0" presId="urn:microsoft.com/office/officeart/2005/8/layout/radial5"/>
    <dgm:cxn modelId="{75FB633D-34B1-453F-9B2B-F05209003DAD}" type="presParOf" srcId="{F1195932-FE2C-4028-937C-93E93026637E}" destId="{8819CEAD-3F6E-47EC-9865-99C30991918E}" srcOrd="1" destOrd="0" presId="urn:microsoft.com/office/officeart/2005/8/layout/radial5"/>
    <dgm:cxn modelId="{3DEE7D36-C5BD-444A-BA0F-2CF58E248ACB}" type="presParOf" srcId="{8819CEAD-3F6E-47EC-9865-99C30991918E}" destId="{C9900B48-15E4-4F6C-8F63-75E3E5FBDD47}" srcOrd="0" destOrd="0" presId="urn:microsoft.com/office/officeart/2005/8/layout/radial5"/>
    <dgm:cxn modelId="{1DB93126-75DF-484F-B082-BED583417A8A}" type="presParOf" srcId="{F1195932-FE2C-4028-937C-93E93026637E}" destId="{AEE37D37-9D4F-49A0-841B-7B4F49BE1103}" srcOrd="2" destOrd="0" presId="urn:microsoft.com/office/officeart/2005/8/layout/radial5"/>
    <dgm:cxn modelId="{1CA21624-26CA-427E-AA10-778C7D317ED6}" type="presParOf" srcId="{F1195932-FE2C-4028-937C-93E93026637E}" destId="{31F50FE1-B302-486F-A07E-266C1B06BCB1}" srcOrd="3" destOrd="0" presId="urn:microsoft.com/office/officeart/2005/8/layout/radial5"/>
    <dgm:cxn modelId="{02850D93-58CA-4B59-8E99-DDDD3650E401}" type="presParOf" srcId="{31F50FE1-B302-486F-A07E-266C1B06BCB1}" destId="{72DF3D63-36CB-492A-A783-7BFB9386D793}" srcOrd="0" destOrd="0" presId="urn:microsoft.com/office/officeart/2005/8/layout/radial5"/>
    <dgm:cxn modelId="{BC235F5B-FFF2-468A-A60E-57344E61B2AA}" type="presParOf" srcId="{F1195932-FE2C-4028-937C-93E93026637E}" destId="{674AC313-74E2-42C4-8366-0F6B15427122}" srcOrd="4" destOrd="0" presId="urn:microsoft.com/office/officeart/2005/8/layout/radial5"/>
    <dgm:cxn modelId="{E88226D4-7F13-4273-941A-EBA62F229B66}" type="presParOf" srcId="{F1195932-FE2C-4028-937C-93E93026637E}" destId="{EE5446E0-7BEA-4835-BE4B-1202E643E264}" srcOrd="5" destOrd="0" presId="urn:microsoft.com/office/officeart/2005/8/layout/radial5"/>
    <dgm:cxn modelId="{CF936DE4-E931-43C7-8426-85227B418A91}" type="presParOf" srcId="{EE5446E0-7BEA-4835-BE4B-1202E643E264}" destId="{078D878A-FA3D-4070-9D1C-422F7BA19040}" srcOrd="0" destOrd="0" presId="urn:microsoft.com/office/officeart/2005/8/layout/radial5"/>
    <dgm:cxn modelId="{D6B6F153-0FD7-4BB5-AE98-641337F18C9F}" type="presParOf" srcId="{F1195932-FE2C-4028-937C-93E93026637E}" destId="{08B68DE2-A303-4057-B876-BF98B2B11E60}" srcOrd="6" destOrd="0" presId="urn:microsoft.com/office/officeart/2005/8/layout/radial5"/>
    <dgm:cxn modelId="{27F91715-7C35-4A8C-833B-9E17C3F7BB5E}" type="presParOf" srcId="{F1195932-FE2C-4028-937C-93E93026637E}" destId="{C8D6A468-F04F-433C-8134-8D1D0B1D1E83}" srcOrd="7" destOrd="0" presId="urn:microsoft.com/office/officeart/2005/8/layout/radial5"/>
    <dgm:cxn modelId="{25441FE1-35AC-43B8-8829-CCDF3E03E283}" type="presParOf" srcId="{C8D6A468-F04F-433C-8134-8D1D0B1D1E83}" destId="{BA3C4DFC-D0F0-4AA5-A125-E06F7074D963}" srcOrd="0" destOrd="0" presId="urn:microsoft.com/office/officeart/2005/8/layout/radial5"/>
    <dgm:cxn modelId="{2C909515-9FBD-4859-8FCB-DCABD726E8E1}" type="presParOf" srcId="{F1195932-FE2C-4028-937C-93E93026637E}" destId="{BB980A1B-47E5-429A-8874-5175872B5430}" srcOrd="8" destOrd="0" presId="urn:microsoft.com/office/officeart/2005/8/layout/radial5"/>
    <dgm:cxn modelId="{5989939B-090F-463F-8111-3E059365DB31}" type="presParOf" srcId="{F1195932-FE2C-4028-937C-93E93026637E}" destId="{10665871-A9BD-4DB7-8C73-F6E8E2B19221}" srcOrd="9" destOrd="0" presId="urn:microsoft.com/office/officeart/2005/8/layout/radial5"/>
    <dgm:cxn modelId="{85C6463B-0882-4849-A5D6-92BBA5AAC4DB}" type="presParOf" srcId="{10665871-A9BD-4DB7-8C73-F6E8E2B19221}" destId="{2FCA56D3-D5B4-4774-9393-CA812FEAE0BC}" srcOrd="0" destOrd="0" presId="urn:microsoft.com/office/officeart/2005/8/layout/radial5"/>
    <dgm:cxn modelId="{73F92648-8667-4AA1-86F2-B60EF9B51677}" type="presParOf" srcId="{F1195932-FE2C-4028-937C-93E93026637E}" destId="{555764D6-490D-4C8E-B208-1020AF5E1F80}" srcOrd="10" destOrd="0" presId="urn:microsoft.com/office/officeart/2005/8/layout/radial5"/>
    <dgm:cxn modelId="{4A335B7D-C04E-4B7A-A84E-E24B39D335C9}" type="presParOf" srcId="{F1195932-FE2C-4028-937C-93E93026637E}" destId="{5EDB7186-B5E6-4F12-9F40-A660844BD3B2}" srcOrd="11" destOrd="0" presId="urn:microsoft.com/office/officeart/2005/8/layout/radial5"/>
    <dgm:cxn modelId="{C2E03015-03B6-4DE6-AC5C-5CD6532FC13C}" type="presParOf" srcId="{5EDB7186-B5E6-4F12-9F40-A660844BD3B2}" destId="{EBADD324-65E1-4B61-A3BD-46A8368D65B0}" srcOrd="0" destOrd="0" presId="urn:microsoft.com/office/officeart/2005/8/layout/radial5"/>
    <dgm:cxn modelId="{6DEF9A02-82E2-41DF-A2C3-1BCF1E9C21F7}" type="presParOf" srcId="{F1195932-FE2C-4028-937C-93E93026637E}" destId="{412EBAB4-AE82-49DB-BF6E-319F8B255D1D}" srcOrd="12"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803A52A-C9D1-42E1-BED5-9A4021B6A169}" type="doc">
      <dgm:prSet loTypeId="urn:microsoft.com/office/officeart/2005/8/layout/vList2" loCatId="list" qsTypeId="urn:microsoft.com/office/officeart/2005/8/quickstyle/simple3" qsCatId="simple" csTypeId="urn:microsoft.com/office/officeart/2005/8/colors/colorful5" csCatId="colorful" phldr="1"/>
      <dgm:spPr/>
      <dgm:t>
        <a:bodyPr/>
        <a:lstStyle/>
        <a:p>
          <a:endParaRPr lang="sl-SI"/>
        </a:p>
      </dgm:t>
    </dgm:pt>
    <dgm:pt modelId="{81A030FC-DDAE-4B0A-A178-B3E3C4E9EC2F}">
      <dgm:prSet phldrT="[Text]" custT="1"/>
      <dgm:spPr/>
      <dgm:t>
        <a:bodyPr/>
        <a:lstStyle/>
        <a:p>
          <a:pPr algn="ctr"/>
          <a:r>
            <a:rPr lang="sl-SI" sz="3200" b="1" dirty="0">
              <a:latin typeface="Comic Sans MS" pitchFamily="66" charset="0"/>
            </a:rPr>
            <a:t>Delodajalec mora zagotoviti varnost in zdravje delavcev v zvezi z delom v vseh pogledih:</a:t>
          </a:r>
          <a:endParaRPr lang="sl-SI" sz="3200" dirty="0"/>
        </a:p>
      </dgm:t>
    </dgm:pt>
    <dgm:pt modelId="{60F8941A-6EDF-4973-B786-AA185A4A27C6}" type="parTrans" cxnId="{C4DA2EBD-401E-46AE-A1F7-8A6885F0EBC0}">
      <dgm:prSet/>
      <dgm:spPr/>
      <dgm:t>
        <a:bodyPr/>
        <a:lstStyle/>
        <a:p>
          <a:pPr algn="ctr"/>
          <a:endParaRPr lang="sl-SI"/>
        </a:p>
      </dgm:t>
    </dgm:pt>
    <dgm:pt modelId="{0314B72E-D207-4483-82F5-EC4B770CE788}" type="sibTrans" cxnId="{C4DA2EBD-401E-46AE-A1F7-8A6885F0EBC0}">
      <dgm:prSet/>
      <dgm:spPr/>
      <dgm:t>
        <a:bodyPr/>
        <a:lstStyle/>
        <a:p>
          <a:pPr algn="ctr"/>
          <a:endParaRPr lang="sl-SI"/>
        </a:p>
      </dgm:t>
    </dgm:pt>
    <dgm:pt modelId="{BA400661-0454-4A25-A033-50B83FFA14CD}">
      <dgm:prSet custT="1"/>
      <dgm:spPr/>
      <dgm:t>
        <a:bodyPr/>
        <a:lstStyle/>
        <a:p>
          <a:pPr algn="ctr"/>
          <a:r>
            <a:rPr lang="sl-SI" sz="3200" b="1" dirty="0">
              <a:latin typeface="Comic Sans MS" pitchFamily="66" charset="0"/>
            </a:rPr>
            <a:t>vključno s preprečevanjem tveganj pri delu, </a:t>
          </a:r>
        </a:p>
      </dgm:t>
    </dgm:pt>
    <dgm:pt modelId="{0091098F-C56C-45CD-954C-F16CA7B33E80}" type="parTrans" cxnId="{7BDF8673-67C6-440E-9ABF-89DB608E4D10}">
      <dgm:prSet/>
      <dgm:spPr/>
      <dgm:t>
        <a:bodyPr/>
        <a:lstStyle/>
        <a:p>
          <a:pPr algn="ctr"/>
          <a:endParaRPr lang="sl-SI"/>
        </a:p>
      </dgm:t>
    </dgm:pt>
    <dgm:pt modelId="{0657362F-0E77-4D15-81EC-57C8BBCBC6AD}" type="sibTrans" cxnId="{7BDF8673-67C6-440E-9ABF-89DB608E4D10}">
      <dgm:prSet/>
      <dgm:spPr/>
      <dgm:t>
        <a:bodyPr/>
        <a:lstStyle/>
        <a:p>
          <a:pPr algn="ctr"/>
          <a:endParaRPr lang="sl-SI"/>
        </a:p>
      </dgm:t>
    </dgm:pt>
    <dgm:pt modelId="{59BECD77-F80F-481C-A59A-D9B7E64C3719}">
      <dgm:prSet custT="1"/>
      <dgm:spPr/>
      <dgm:t>
        <a:bodyPr/>
        <a:lstStyle/>
        <a:p>
          <a:pPr algn="ctr"/>
          <a:r>
            <a:rPr lang="sl-SI" sz="3200" b="1" dirty="0">
              <a:latin typeface="Comic Sans MS" pitchFamily="66" charset="0"/>
            </a:rPr>
            <a:t>opozarjanjem in usposabljanjem delavcev (teoretično in praktično), </a:t>
          </a:r>
        </a:p>
      </dgm:t>
    </dgm:pt>
    <dgm:pt modelId="{358CC739-7C8A-4C6F-ACC3-05745BD6D839}" type="parTrans" cxnId="{50B9C4F0-B3F7-40ED-81C0-D2E95E5AB842}">
      <dgm:prSet/>
      <dgm:spPr/>
      <dgm:t>
        <a:bodyPr/>
        <a:lstStyle/>
        <a:p>
          <a:pPr algn="ctr"/>
          <a:endParaRPr lang="sl-SI"/>
        </a:p>
      </dgm:t>
    </dgm:pt>
    <dgm:pt modelId="{87E20E55-E823-41DB-8CA8-268831554117}" type="sibTrans" cxnId="{50B9C4F0-B3F7-40ED-81C0-D2E95E5AB842}">
      <dgm:prSet/>
      <dgm:spPr/>
      <dgm:t>
        <a:bodyPr/>
        <a:lstStyle/>
        <a:p>
          <a:pPr algn="ctr"/>
          <a:endParaRPr lang="sl-SI"/>
        </a:p>
      </dgm:t>
    </dgm:pt>
    <dgm:pt modelId="{9E4154C3-5D6A-4C0B-8E5B-4E47CF77F9DF}">
      <dgm:prSet custT="1"/>
      <dgm:spPr/>
      <dgm:t>
        <a:bodyPr/>
        <a:lstStyle/>
        <a:p>
          <a:pPr algn="ctr"/>
          <a:r>
            <a:rPr lang="sl-SI" sz="3200" b="1" dirty="0">
              <a:latin typeface="Comic Sans MS" pitchFamily="66" charset="0"/>
            </a:rPr>
            <a:t>potrebno organizacijo in sredstvi. </a:t>
          </a:r>
        </a:p>
      </dgm:t>
    </dgm:pt>
    <dgm:pt modelId="{09C25D1E-B737-48C9-ADCE-8028EB3AF7B0}" type="parTrans" cxnId="{883E6B3C-C4C9-475C-ABEE-B8534668F899}">
      <dgm:prSet/>
      <dgm:spPr/>
      <dgm:t>
        <a:bodyPr/>
        <a:lstStyle/>
        <a:p>
          <a:pPr algn="ctr"/>
          <a:endParaRPr lang="sl-SI"/>
        </a:p>
      </dgm:t>
    </dgm:pt>
    <dgm:pt modelId="{4CFE0D33-A3E4-4D0B-AE4D-85DCC3D86148}" type="sibTrans" cxnId="{883E6B3C-C4C9-475C-ABEE-B8534668F899}">
      <dgm:prSet/>
      <dgm:spPr/>
      <dgm:t>
        <a:bodyPr/>
        <a:lstStyle/>
        <a:p>
          <a:pPr algn="ctr"/>
          <a:endParaRPr lang="sl-SI"/>
        </a:p>
      </dgm:t>
    </dgm:pt>
    <dgm:pt modelId="{EB16C256-7D84-4F00-A267-F56A9E0C31D4}" type="pres">
      <dgm:prSet presAssocID="{E803A52A-C9D1-42E1-BED5-9A4021B6A169}" presName="linear" presStyleCnt="0">
        <dgm:presLayoutVars>
          <dgm:animLvl val="lvl"/>
          <dgm:resizeHandles val="exact"/>
        </dgm:presLayoutVars>
      </dgm:prSet>
      <dgm:spPr/>
    </dgm:pt>
    <dgm:pt modelId="{BCDBFBEE-948E-464F-BCF4-24B5348CB57B}" type="pres">
      <dgm:prSet presAssocID="{81A030FC-DDAE-4B0A-A178-B3E3C4E9EC2F}" presName="parentText" presStyleLbl="node1" presStyleIdx="0" presStyleCnt="4" custScaleY="146569" custLinFactY="-54365" custLinFactNeighborY="-100000">
        <dgm:presLayoutVars>
          <dgm:chMax val="0"/>
          <dgm:bulletEnabled val="1"/>
        </dgm:presLayoutVars>
      </dgm:prSet>
      <dgm:spPr/>
    </dgm:pt>
    <dgm:pt modelId="{3D7CB331-EB25-41AC-9BDA-4F7E44B61B68}" type="pres">
      <dgm:prSet presAssocID="{0314B72E-D207-4483-82F5-EC4B770CE788}" presName="spacer" presStyleCnt="0"/>
      <dgm:spPr/>
    </dgm:pt>
    <dgm:pt modelId="{514411DF-88D5-4E26-85B2-22B54D28AC0C}" type="pres">
      <dgm:prSet presAssocID="{BA400661-0454-4A25-A033-50B83FFA14CD}" presName="parentText" presStyleLbl="node1" presStyleIdx="1" presStyleCnt="4" custScaleY="62093" custLinFactY="-7637" custLinFactNeighborX="-605" custLinFactNeighborY="-100000">
        <dgm:presLayoutVars>
          <dgm:chMax val="0"/>
          <dgm:bulletEnabled val="1"/>
        </dgm:presLayoutVars>
      </dgm:prSet>
      <dgm:spPr/>
    </dgm:pt>
    <dgm:pt modelId="{6C9BF62A-2978-460F-A0B4-A3E373DBD2D0}" type="pres">
      <dgm:prSet presAssocID="{0657362F-0E77-4D15-81EC-57C8BBCBC6AD}" presName="spacer" presStyleCnt="0"/>
      <dgm:spPr/>
    </dgm:pt>
    <dgm:pt modelId="{47E1E889-664E-4064-9986-AF57F0AB213F}" type="pres">
      <dgm:prSet presAssocID="{59BECD77-F80F-481C-A59A-D9B7E64C3719}" presName="parentText" presStyleLbl="node1" presStyleIdx="2" presStyleCnt="4" custScaleY="68302" custLinFactNeighborX="-605" custLinFactNeighborY="-71784">
        <dgm:presLayoutVars>
          <dgm:chMax val="0"/>
          <dgm:bulletEnabled val="1"/>
        </dgm:presLayoutVars>
      </dgm:prSet>
      <dgm:spPr/>
    </dgm:pt>
    <dgm:pt modelId="{FDBC43BC-8892-4DE3-827E-35BD9D0AB25E}" type="pres">
      <dgm:prSet presAssocID="{87E20E55-E823-41DB-8CA8-268831554117}" presName="spacer" presStyleCnt="0"/>
      <dgm:spPr/>
    </dgm:pt>
    <dgm:pt modelId="{6645A90F-913B-47E2-B25D-575D068D3ED9}" type="pres">
      <dgm:prSet presAssocID="{9E4154C3-5D6A-4C0B-8E5B-4E47CF77F9DF}" presName="parentText" presStyleLbl="node1" presStyleIdx="3" presStyleCnt="4" custScaleY="62093">
        <dgm:presLayoutVars>
          <dgm:chMax val="0"/>
          <dgm:bulletEnabled val="1"/>
        </dgm:presLayoutVars>
      </dgm:prSet>
      <dgm:spPr/>
    </dgm:pt>
  </dgm:ptLst>
  <dgm:cxnLst>
    <dgm:cxn modelId="{2FCD372F-CB91-4276-8610-5E080AB47502}" type="presOf" srcId="{E803A52A-C9D1-42E1-BED5-9A4021B6A169}" destId="{EB16C256-7D84-4F00-A267-F56A9E0C31D4}" srcOrd="0" destOrd="0" presId="urn:microsoft.com/office/officeart/2005/8/layout/vList2"/>
    <dgm:cxn modelId="{883E6B3C-C4C9-475C-ABEE-B8534668F899}" srcId="{E803A52A-C9D1-42E1-BED5-9A4021B6A169}" destId="{9E4154C3-5D6A-4C0B-8E5B-4E47CF77F9DF}" srcOrd="3" destOrd="0" parTransId="{09C25D1E-B737-48C9-ADCE-8028EB3AF7B0}" sibTransId="{4CFE0D33-A3E4-4D0B-AE4D-85DCC3D86148}"/>
    <dgm:cxn modelId="{097F6350-F3A0-408C-B335-D86EBC007EE0}" type="presOf" srcId="{BA400661-0454-4A25-A033-50B83FFA14CD}" destId="{514411DF-88D5-4E26-85B2-22B54D28AC0C}" srcOrd="0" destOrd="0" presId="urn:microsoft.com/office/officeart/2005/8/layout/vList2"/>
    <dgm:cxn modelId="{7BDF8673-67C6-440E-9ABF-89DB608E4D10}" srcId="{E803A52A-C9D1-42E1-BED5-9A4021B6A169}" destId="{BA400661-0454-4A25-A033-50B83FFA14CD}" srcOrd="1" destOrd="0" parTransId="{0091098F-C56C-45CD-954C-F16CA7B33E80}" sibTransId="{0657362F-0E77-4D15-81EC-57C8BBCBC6AD}"/>
    <dgm:cxn modelId="{47344254-44A0-4C5E-B00A-ABB457906DC1}" type="presOf" srcId="{59BECD77-F80F-481C-A59A-D9B7E64C3719}" destId="{47E1E889-664E-4064-9986-AF57F0AB213F}" srcOrd="0" destOrd="0" presId="urn:microsoft.com/office/officeart/2005/8/layout/vList2"/>
    <dgm:cxn modelId="{7864F67A-DD80-434F-B7BC-514E08A59FBE}" type="presOf" srcId="{9E4154C3-5D6A-4C0B-8E5B-4E47CF77F9DF}" destId="{6645A90F-913B-47E2-B25D-575D068D3ED9}" srcOrd="0" destOrd="0" presId="urn:microsoft.com/office/officeart/2005/8/layout/vList2"/>
    <dgm:cxn modelId="{852B1098-054A-46F6-8155-04982FCD4B49}" type="presOf" srcId="{81A030FC-DDAE-4B0A-A178-B3E3C4E9EC2F}" destId="{BCDBFBEE-948E-464F-BCF4-24B5348CB57B}" srcOrd="0" destOrd="0" presId="urn:microsoft.com/office/officeart/2005/8/layout/vList2"/>
    <dgm:cxn modelId="{C4DA2EBD-401E-46AE-A1F7-8A6885F0EBC0}" srcId="{E803A52A-C9D1-42E1-BED5-9A4021B6A169}" destId="{81A030FC-DDAE-4B0A-A178-B3E3C4E9EC2F}" srcOrd="0" destOrd="0" parTransId="{60F8941A-6EDF-4973-B786-AA185A4A27C6}" sibTransId="{0314B72E-D207-4483-82F5-EC4B770CE788}"/>
    <dgm:cxn modelId="{50B9C4F0-B3F7-40ED-81C0-D2E95E5AB842}" srcId="{E803A52A-C9D1-42E1-BED5-9A4021B6A169}" destId="{59BECD77-F80F-481C-A59A-D9B7E64C3719}" srcOrd="2" destOrd="0" parTransId="{358CC739-7C8A-4C6F-ACC3-05745BD6D839}" sibTransId="{87E20E55-E823-41DB-8CA8-268831554117}"/>
    <dgm:cxn modelId="{D8E6EB59-78F9-4D31-AC15-E9835C5DEF41}" type="presParOf" srcId="{EB16C256-7D84-4F00-A267-F56A9E0C31D4}" destId="{BCDBFBEE-948E-464F-BCF4-24B5348CB57B}" srcOrd="0" destOrd="0" presId="urn:microsoft.com/office/officeart/2005/8/layout/vList2"/>
    <dgm:cxn modelId="{48F186CB-C524-411F-8230-36E94E06FA36}" type="presParOf" srcId="{EB16C256-7D84-4F00-A267-F56A9E0C31D4}" destId="{3D7CB331-EB25-41AC-9BDA-4F7E44B61B68}" srcOrd="1" destOrd="0" presId="urn:microsoft.com/office/officeart/2005/8/layout/vList2"/>
    <dgm:cxn modelId="{A3440E13-BCAC-4B37-A549-910D7D6E8F31}" type="presParOf" srcId="{EB16C256-7D84-4F00-A267-F56A9E0C31D4}" destId="{514411DF-88D5-4E26-85B2-22B54D28AC0C}" srcOrd="2" destOrd="0" presId="urn:microsoft.com/office/officeart/2005/8/layout/vList2"/>
    <dgm:cxn modelId="{62663FDE-8D3B-4BD5-9134-70D0205EC463}" type="presParOf" srcId="{EB16C256-7D84-4F00-A267-F56A9E0C31D4}" destId="{6C9BF62A-2978-460F-A0B4-A3E373DBD2D0}" srcOrd="3" destOrd="0" presId="urn:microsoft.com/office/officeart/2005/8/layout/vList2"/>
    <dgm:cxn modelId="{435B3B20-B014-46DB-B047-5852B91DF362}" type="presParOf" srcId="{EB16C256-7D84-4F00-A267-F56A9E0C31D4}" destId="{47E1E889-664E-4064-9986-AF57F0AB213F}" srcOrd="4" destOrd="0" presId="urn:microsoft.com/office/officeart/2005/8/layout/vList2"/>
    <dgm:cxn modelId="{7073B671-0A80-4806-99D0-FFBD83E9818B}" type="presParOf" srcId="{EB16C256-7D84-4F00-A267-F56A9E0C31D4}" destId="{FDBC43BC-8892-4DE3-827E-35BD9D0AB25E}" srcOrd="5" destOrd="0" presId="urn:microsoft.com/office/officeart/2005/8/layout/vList2"/>
    <dgm:cxn modelId="{18A9DB26-2E16-4E2C-BA60-36F90AE66197}" type="presParOf" srcId="{EB16C256-7D84-4F00-A267-F56A9E0C31D4}" destId="{6645A90F-913B-47E2-B25D-575D068D3ED9}"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E63C62E-F2DF-4A90-8A19-D70A592AAD1D}" type="doc">
      <dgm:prSet loTypeId="urn:microsoft.com/office/officeart/2005/8/layout/vList2" loCatId="list" qsTypeId="urn:microsoft.com/office/officeart/2005/8/quickstyle/simple3" qsCatId="simple" csTypeId="urn:microsoft.com/office/officeart/2005/8/colors/colorful3" csCatId="colorful" phldr="1"/>
      <dgm:spPr/>
      <dgm:t>
        <a:bodyPr/>
        <a:lstStyle/>
        <a:p>
          <a:endParaRPr lang="sl-SI"/>
        </a:p>
      </dgm:t>
    </dgm:pt>
    <dgm:pt modelId="{0E093177-780B-4201-8FFE-ACA495C99D7D}">
      <dgm:prSet phldrT="[Text]" custT="1"/>
      <dgm:spPr/>
      <dgm:t>
        <a:bodyPr/>
        <a:lstStyle/>
        <a:p>
          <a:pPr algn="ctr"/>
          <a:r>
            <a:rPr lang="sl-SI" sz="2800" b="1" dirty="0">
              <a:latin typeface="Comic Sans MS" pitchFamily="66" charset="0"/>
            </a:rPr>
            <a:t>poveri opravljanje nalog varnosti pri delu strokovnemu delavcu, </a:t>
          </a:r>
          <a:endParaRPr lang="sl-SI" sz="2800" dirty="0"/>
        </a:p>
      </dgm:t>
    </dgm:pt>
    <dgm:pt modelId="{EBE6B460-7994-492C-A95D-8C59F14F2162}" type="parTrans" cxnId="{6A7CD067-8CC1-457A-8193-35DA111AB2AC}">
      <dgm:prSet/>
      <dgm:spPr/>
      <dgm:t>
        <a:bodyPr/>
        <a:lstStyle/>
        <a:p>
          <a:endParaRPr lang="sl-SI" sz="2800"/>
        </a:p>
      </dgm:t>
    </dgm:pt>
    <dgm:pt modelId="{4F64D930-706E-4F7B-936F-671C57EBDF64}" type="sibTrans" cxnId="{6A7CD067-8CC1-457A-8193-35DA111AB2AC}">
      <dgm:prSet/>
      <dgm:spPr/>
      <dgm:t>
        <a:bodyPr/>
        <a:lstStyle/>
        <a:p>
          <a:endParaRPr lang="sl-SI" sz="2800"/>
        </a:p>
      </dgm:t>
    </dgm:pt>
    <dgm:pt modelId="{A301CBB7-8C67-452F-B8FB-E01964BAFC4C}">
      <dgm:prSet custT="1"/>
      <dgm:spPr/>
      <dgm:t>
        <a:bodyPr/>
        <a:lstStyle/>
        <a:p>
          <a:pPr algn="ctr"/>
          <a:r>
            <a:rPr lang="sl-SI" sz="2800" b="1">
              <a:latin typeface="Comic Sans MS" pitchFamily="66" charset="0"/>
            </a:rPr>
            <a:t>naloge varovanja zdravja pri delu pa pooblaščenemu zdravniku. </a:t>
          </a:r>
          <a:endParaRPr lang="sl-SI" sz="2800" b="1" dirty="0">
            <a:latin typeface="Comic Sans MS" pitchFamily="66" charset="0"/>
          </a:endParaRPr>
        </a:p>
      </dgm:t>
    </dgm:pt>
    <dgm:pt modelId="{961B62E2-2143-40F8-900C-CE4D9922D5E6}" type="parTrans" cxnId="{1E4DE8AD-277A-46D0-A3E5-FDF377749D4C}">
      <dgm:prSet/>
      <dgm:spPr/>
      <dgm:t>
        <a:bodyPr/>
        <a:lstStyle/>
        <a:p>
          <a:endParaRPr lang="sl-SI" sz="2800"/>
        </a:p>
      </dgm:t>
    </dgm:pt>
    <dgm:pt modelId="{F7F21400-04C9-4D06-89E3-884F19A818E3}" type="sibTrans" cxnId="{1E4DE8AD-277A-46D0-A3E5-FDF377749D4C}">
      <dgm:prSet/>
      <dgm:spPr/>
      <dgm:t>
        <a:bodyPr/>
        <a:lstStyle/>
        <a:p>
          <a:endParaRPr lang="sl-SI" sz="2800"/>
        </a:p>
      </dgm:t>
    </dgm:pt>
    <dgm:pt modelId="{B79B872B-D26F-4402-80E2-7247D9483C16}">
      <dgm:prSet custT="1"/>
      <dgm:spPr/>
      <dgm:t>
        <a:bodyPr/>
        <a:lstStyle/>
        <a:p>
          <a:pPr algn="ctr"/>
          <a:r>
            <a:rPr lang="sl-SI" sz="2800" b="1">
              <a:latin typeface="Comic Sans MS" pitchFamily="66" charset="0"/>
            </a:rPr>
            <a:t>mora izdelati in sprejeti izjavo o varnosti v pisni obliki, </a:t>
          </a:r>
          <a:endParaRPr lang="sl-SI" sz="2800" b="1" dirty="0">
            <a:latin typeface="Comic Sans MS" pitchFamily="66" charset="0"/>
          </a:endParaRPr>
        </a:p>
      </dgm:t>
    </dgm:pt>
    <dgm:pt modelId="{97E7A546-F43E-4477-94FA-C82BC882A5C0}" type="parTrans" cxnId="{1A7A1080-B8CC-4405-9208-4CA5F1866614}">
      <dgm:prSet/>
      <dgm:spPr/>
      <dgm:t>
        <a:bodyPr/>
        <a:lstStyle/>
        <a:p>
          <a:endParaRPr lang="sl-SI" sz="2800"/>
        </a:p>
      </dgm:t>
    </dgm:pt>
    <dgm:pt modelId="{29B08862-5A38-42B8-8E85-72C15822ED44}" type="sibTrans" cxnId="{1A7A1080-B8CC-4405-9208-4CA5F1866614}">
      <dgm:prSet/>
      <dgm:spPr/>
      <dgm:t>
        <a:bodyPr/>
        <a:lstStyle/>
        <a:p>
          <a:endParaRPr lang="sl-SI" sz="2800"/>
        </a:p>
      </dgm:t>
    </dgm:pt>
    <dgm:pt modelId="{57253CD5-D815-4907-9925-CCCBAD9883DF}">
      <dgm:prSet custT="1"/>
      <dgm:spPr/>
      <dgm:t>
        <a:bodyPr/>
        <a:lstStyle/>
        <a:p>
          <a:pPr algn="ctr"/>
          <a:r>
            <a:rPr lang="sl-SI" sz="2800" b="1">
              <a:latin typeface="Comic Sans MS" pitchFamily="66" charset="0"/>
            </a:rPr>
            <a:t>Izjava o varnosti temelji na ugotovitvi možnih vrst nevarnosti in škodljivosti na delovnem mestu in v delovnem okolju ter oceni tveganja za nastanek poškodb in zdravstvenih okvar. </a:t>
          </a:r>
          <a:r>
            <a:rPr lang="it-IT" sz="2800" b="1">
              <a:latin typeface="Comic Sans MS" pitchFamily="66" charset="0"/>
            </a:rPr>
            <a:t> </a:t>
          </a:r>
          <a:endParaRPr lang="sl-SI" sz="2800" b="1" dirty="0">
            <a:latin typeface="Comic Sans MS" pitchFamily="66" charset="0"/>
          </a:endParaRPr>
        </a:p>
      </dgm:t>
    </dgm:pt>
    <dgm:pt modelId="{5849A38E-974B-4297-A1F0-98D354F749B7}" type="parTrans" cxnId="{F4B2B86D-F369-495B-AF2B-FE0737969A1A}">
      <dgm:prSet/>
      <dgm:spPr/>
      <dgm:t>
        <a:bodyPr/>
        <a:lstStyle/>
        <a:p>
          <a:endParaRPr lang="sl-SI" sz="2800"/>
        </a:p>
      </dgm:t>
    </dgm:pt>
    <dgm:pt modelId="{389E5692-6DDF-4605-82EE-31870ADC65C7}" type="sibTrans" cxnId="{F4B2B86D-F369-495B-AF2B-FE0737969A1A}">
      <dgm:prSet/>
      <dgm:spPr/>
      <dgm:t>
        <a:bodyPr/>
        <a:lstStyle/>
        <a:p>
          <a:endParaRPr lang="sl-SI" sz="2800"/>
        </a:p>
      </dgm:t>
    </dgm:pt>
    <dgm:pt modelId="{4EDF38DD-8F03-44F2-8BE3-91ECE307A193}" type="pres">
      <dgm:prSet presAssocID="{4E63C62E-F2DF-4A90-8A19-D70A592AAD1D}" presName="linear" presStyleCnt="0">
        <dgm:presLayoutVars>
          <dgm:animLvl val="lvl"/>
          <dgm:resizeHandles val="exact"/>
        </dgm:presLayoutVars>
      </dgm:prSet>
      <dgm:spPr/>
    </dgm:pt>
    <dgm:pt modelId="{709187C8-29D6-4BAC-89FF-FC53F61043BF}" type="pres">
      <dgm:prSet presAssocID="{0E093177-780B-4201-8FFE-ACA495C99D7D}" presName="parentText" presStyleLbl="node1" presStyleIdx="0" presStyleCnt="4" custScaleY="51316">
        <dgm:presLayoutVars>
          <dgm:chMax val="0"/>
          <dgm:bulletEnabled val="1"/>
        </dgm:presLayoutVars>
      </dgm:prSet>
      <dgm:spPr/>
    </dgm:pt>
    <dgm:pt modelId="{DDE73E8A-5C1B-4201-83E9-6A7468E3A1C0}" type="pres">
      <dgm:prSet presAssocID="{4F64D930-706E-4F7B-936F-671C57EBDF64}" presName="spacer" presStyleCnt="0"/>
      <dgm:spPr/>
    </dgm:pt>
    <dgm:pt modelId="{60C92A70-F0D5-4247-B6C3-4DD964A7216B}" type="pres">
      <dgm:prSet presAssocID="{A301CBB7-8C67-452F-B8FB-E01964BAFC4C}" presName="parentText" presStyleLbl="node1" presStyleIdx="1" presStyleCnt="4" custScaleY="51316">
        <dgm:presLayoutVars>
          <dgm:chMax val="0"/>
          <dgm:bulletEnabled val="1"/>
        </dgm:presLayoutVars>
      </dgm:prSet>
      <dgm:spPr/>
    </dgm:pt>
    <dgm:pt modelId="{2D70A1F6-58DC-483E-9B92-786A35ADC724}" type="pres">
      <dgm:prSet presAssocID="{F7F21400-04C9-4D06-89E3-884F19A818E3}" presName="spacer" presStyleCnt="0"/>
      <dgm:spPr/>
    </dgm:pt>
    <dgm:pt modelId="{07F6D557-5F95-402E-BC43-691FD8C1A5C3}" type="pres">
      <dgm:prSet presAssocID="{B79B872B-D26F-4402-80E2-7247D9483C16}" presName="parentText" presStyleLbl="node1" presStyleIdx="2" presStyleCnt="4" custScaleY="46651">
        <dgm:presLayoutVars>
          <dgm:chMax val="0"/>
          <dgm:bulletEnabled val="1"/>
        </dgm:presLayoutVars>
      </dgm:prSet>
      <dgm:spPr/>
    </dgm:pt>
    <dgm:pt modelId="{83291CB2-1F0B-4802-B454-9757D44D62FF}" type="pres">
      <dgm:prSet presAssocID="{29B08862-5A38-42B8-8E85-72C15822ED44}" presName="spacer" presStyleCnt="0"/>
      <dgm:spPr/>
    </dgm:pt>
    <dgm:pt modelId="{F27AFDBF-EA69-4086-8F47-8194DC0C8AAA}" type="pres">
      <dgm:prSet presAssocID="{57253CD5-D815-4907-9925-CCCBAD9883DF}" presName="parentText" presStyleLbl="node1" presStyleIdx="3" presStyleCnt="4">
        <dgm:presLayoutVars>
          <dgm:chMax val="0"/>
          <dgm:bulletEnabled val="1"/>
        </dgm:presLayoutVars>
      </dgm:prSet>
      <dgm:spPr/>
    </dgm:pt>
  </dgm:ptLst>
  <dgm:cxnLst>
    <dgm:cxn modelId="{67E6560C-E222-478F-B028-9500E086CF7A}" type="presOf" srcId="{A301CBB7-8C67-452F-B8FB-E01964BAFC4C}" destId="{60C92A70-F0D5-4247-B6C3-4DD964A7216B}" srcOrd="0" destOrd="0" presId="urn:microsoft.com/office/officeart/2005/8/layout/vList2"/>
    <dgm:cxn modelId="{47650617-5886-49DD-96A2-67CEB95D9E47}" type="presOf" srcId="{0E093177-780B-4201-8FFE-ACA495C99D7D}" destId="{709187C8-29D6-4BAC-89FF-FC53F61043BF}" srcOrd="0" destOrd="0" presId="urn:microsoft.com/office/officeart/2005/8/layout/vList2"/>
    <dgm:cxn modelId="{6A7CD067-8CC1-457A-8193-35DA111AB2AC}" srcId="{4E63C62E-F2DF-4A90-8A19-D70A592AAD1D}" destId="{0E093177-780B-4201-8FFE-ACA495C99D7D}" srcOrd="0" destOrd="0" parTransId="{EBE6B460-7994-492C-A95D-8C59F14F2162}" sibTransId="{4F64D930-706E-4F7B-936F-671C57EBDF64}"/>
    <dgm:cxn modelId="{F4B2B86D-F369-495B-AF2B-FE0737969A1A}" srcId="{4E63C62E-F2DF-4A90-8A19-D70A592AAD1D}" destId="{57253CD5-D815-4907-9925-CCCBAD9883DF}" srcOrd="3" destOrd="0" parTransId="{5849A38E-974B-4297-A1F0-98D354F749B7}" sibTransId="{389E5692-6DDF-4605-82EE-31870ADC65C7}"/>
    <dgm:cxn modelId="{1A7A1080-B8CC-4405-9208-4CA5F1866614}" srcId="{4E63C62E-F2DF-4A90-8A19-D70A592AAD1D}" destId="{B79B872B-D26F-4402-80E2-7247D9483C16}" srcOrd="2" destOrd="0" parTransId="{97E7A546-F43E-4477-94FA-C82BC882A5C0}" sibTransId="{29B08862-5A38-42B8-8E85-72C15822ED44}"/>
    <dgm:cxn modelId="{41DDC093-6749-4B83-8C86-71A50ADE8392}" type="presOf" srcId="{4E63C62E-F2DF-4A90-8A19-D70A592AAD1D}" destId="{4EDF38DD-8F03-44F2-8BE3-91ECE307A193}" srcOrd="0" destOrd="0" presId="urn:microsoft.com/office/officeart/2005/8/layout/vList2"/>
    <dgm:cxn modelId="{0FA258A2-F5F4-41C0-A5D8-28BB33E0FC3B}" type="presOf" srcId="{57253CD5-D815-4907-9925-CCCBAD9883DF}" destId="{F27AFDBF-EA69-4086-8F47-8194DC0C8AAA}" srcOrd="0" destOrd="0" presId="urn:microsoft.com/office/officeart/2005/8/layout/vList2"/>
    <dgm:cxn modelId="{1E4DE8AD-277A-46D0-A3E5-FDF377749D4C}" srcId="{4E63C62E-F2DF-4A90-8A19-D70A592AAD1D}" destId="{A301CBB7-8C67-452F-B8FB-E01964BAFC4C}" srcOrd="1" destOrd="0" parTransId="{961B62E2-2143-40F8-900C-CE4D9922D5E6}" sibTransId="{F7F21400-04C9-4D06-89E3-884F19A818E3}"/>
    <dgm:cxn modelId="{BA4A2FFE-AF48-40A3-A403-E068AA7C24A4}" type="presOf" srcId="{B79B872B-D26F-4402-80E2-7247D9483C16}" destId="{07F6D557-5F95-402E-BC43-691FD8C1A5C3}" srcOrd="0" destOrd="0" presId="urn:microsoft.com/office/officeart/2005/8/layout/vList2"/>
    <dgm:cxn modelId="{133F5F8B-4BD7-43CB-990D-860B70B7E8CC}" type="presParOf" srcId="{4EDF38DD-8F03-44F2-8BE3-91ECE307A193}" destId="{709187C8-29D6-4BAC-89FF-FC53F61043BF}" srcOrd="0" destOrd="0" presId="urn:microsoft.com/office/officeart/2005/8/layout/vList2"/>
    <dgm:cxn modelId="{6BF019AE-EF1F-40D4-B00E-719FAD2B6B1C}" type="presParOf" srcId="{4EDF38DD-8F03-44F2-8BE3-91ECE307A193}" destId="{DDE73E8A-5C1B-4201-83E9-6A7468E3A1C0}" srcOrd="1" destOrd="0" presId="urn:microsoft.com/office/officeart/2005/8/layout/vList2"/>
    <dgm:cxn modelId="{CEDA2800-61DC-4F2D-902C-499AF607F8DE}" type="presParOf" srcId="{4EDF38DD-8F03-44F2-8BE3-91ECE307A193}" destId="{60C92A70-F0D5-4247-B6C3-4DD964A7216B}" srcOrd="2" destOrd="0" presId="urn:microsoft.com/office/officeart/2005/8/layout/vList2"/>
    <dgm:cxn modelId="{59CE0074-D473-4FEC-9000-864C75AE252B}" type="presParOf" srcId="{4EDF38DD-8F03-44F2-8BE3-91ECE307A193}" destId="{2D70A1F6-58DC-483E-9B92-786A35ADC724}" srcOrd="3" destOrd="0" presId="urn:microsoft.com/office/officeart/2005/8/layout/vList2"/>
    <dgm:cxn modelId="{05A2460E-8407-443E-94BC-ADC0C4D5CBEF}" type="presParOf" srcId="{4EDF38DD-8F03-44F2-8BE3-91ECE307A193}" destId="{07F6D557-5F95-402E-BC43-691FD8C1A5C3}" srcOrd="4" destOrd="0" presId="urn:microsoft.com/office/officeart/2005/8/layout/vList2"/>
    <dgm:cxn modelId="{900CA745-18B6-4E2F-A251-06075F29259F}" type="presParOf" srcId="{4EDF38DD-8F03-44F2-8BE3-91ECE307A193}" destId="{83291CB2-1F0B-4802-B454-9757D44D62FF}" srcOrd="5" destOrd="0" presId="urn:microsoft.com/office/officeart/2005/8/layout/vList2"/>
    <dgm:cxn modelId="{819F2F5C-6AD7-4F55-B800-026485A99C6A}" type="presParOf" srcId="{4EDF38DD-8F03-44F2-8BE3-91ECE307A193}" destId="{F27AFDBF-EA69-4086-8F47-8194DC0C8AAA}"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11DB0FAC-984D-4670-B71B-24E959958D34}" type="doc">
      <dgm:prSet loTypeId="urn:microsoft.com/office/officeart/2008/layout/VerticalCurvedList" loCatId="list" qsTypeId="urn:microsoft.com/office/officeart/2005/8/quickstyle/simple3" qsCatId="simple" csTypeId="urn:microsoft.com/office/officeart/2005/8/colors/colorful2" csCatId="colorful" phldr="1"/>
      <dgm:spPr/>
      <dgm:t>
        <a:bodyPr/>
        <a:lstStyle/>
        <a:p>
          <a:endParaRPr lang="sl-SI"/>
        </a:p>
      </dgm:t>
    </dgm:pt>
    <dgm:pt modelId="{4DC5E165-8B0D-41ED-940F-16F5A3549850}">
      <dgm:prSet phldrT="[Text]" custT="1"/>
      <dgm:spPr/>
      <dgm:t>
        <a:bodyPr/>
        <a:lstStyle/>
        <a:p>
          <a:pPr algn="ctr"/>
          <a:r>
            <a:rPr lang="sl-SI" sz="2200" b="1" dirty="0">
              <a:latin typeface="Comic Sans MS" pitchFamily="66" charset="0"/>
            </a:rPr>
            <a:t>Delavec ima pravico do dela in delovnega okolja, ki mu zagotavlja varnost in zdravje pri delu. </a:t>
          </a:r>
          <a:endParaRPr lang="sl-SI" sz="2200" dirty="0"/>
        </a:p>
      </dgm:t>
    </dgm:pt>
    <dgm:pt modelId="{56233730-8379-4739-A85D-E531718A979B}" type="parTrans" cxnId="{DAD92E4C-4126-4857-A4D7-8C720E8EB88C}">
      <dgm:prSet/>
      <dgm:spPr/>
      <dgm:t>
        <a:bodyPr/>
        <a:lstStyle/>
        <a:p>
          <a:pPr algn="ctr"/>
          <a:endParaRPr lang="sl-SI"/>
        </a:p>
      </dgm:t>
    </dgm:pt>
    <dgm:pt modelId="{3F2B3357-AB07-44E1-9311-E46FC031E04D}" type="sibTrans" cxnId="{DAD92E4C-4126-4857-A4D7-8C720E8EB88C}">
      <dgm:prSet/>
      <dgm:spPr/>
      <dgm:t>
        <a:bodyPr/>
        <a:lstStyle/>
        <a:p>
          <a:pPr algn="ctr"/>
          <a:endParaRPr lang="sl-SI"/>
        </a:p>
      </dgm:t>
    </dgm:pt>
    <dgm:pt modelId="{69D977D9-7C5C-4475-8ED1-54CBF50E8B4F}">
      <dgm:prSet custT="1"/>
      <dgm:spPr/>
      <dgm:t>
        <a:bodyPr/>
        <a:lstStyle/>
        <a:p>
          <a:pPr algn="ctr"/>
          <a:r>
            <a:rPr lang="sl-SI" sz="2200" b="1" dirty="0">
              <a:latin typeface="Comic Sans MS" pitchFamily="66" charset="0"/>
            </a:rPr>
            <a:t>Delovni proces mora biti prilagojen delavčevim telesnim in duševnim zmožnostim, delovno okolje in sredstva za delo pa mu morajo zagotavljati varnost in ne smejo ogrožati njegovega zdravja. </a:t>
          </a:r>
        </a:p>
      </dgm:t>
    </dgm:pt>
    <dgm:pt modelId="{BC3D83BA-484F-4AD6-8A04-7337CC7FEC1B}" type="parTrans" cxnId="{BCF60FB8-1C36-4254-B0FE-DEE2EECD9991}">
      <dgm:prSet/>
      <dgm:spPr/>
      <dgm:t>
        <a:bodyPr/>
        <a:lstStyle/>
        <a:p>
          <a:pPr algn="ctr"/>
          <a:endParaRPr lang="sl-SI"/>
        </a:p>
      </dgm:t>
    </dgm:pt>
    <dgm:pt modelId="{2B94D5DB-3F1B-44FC-937C-44E2A271E4DE}" type="sibTrans" cxnId="{BCF60FB8-1C36-4254-B0FE-DEE2EECD9991}">
      <dgm:prSet/>
      <dgm:spPr/>
      <dgm:t>
        <a:bodyPr/>
        <a:lstStyle/>
        <a:p>
          <a:pPr algn="ctr"/>
          <a:endParaRPr lang="sl-SI"/>
        </a:p>
      </dgm:t>
    </dgm:pt>
    <dgm:pt modelId="{21AF6210-57CF-4542-883E-62314A52B090}">
      <dgm:prSet custT="1"/>
      <dgm:spPr/>
      <dgm:t>
        <a:bodyPr/>
        <a:lstStyle/>
        <a:p>
          <a:pPr algn="ctr"/>
          <a:r>
            <a:rPr lang="sl-SI" sz="2200" b="1" dirty="0">
              <a:latin typeface="Comic Sans MS" pitchFamily="66" charset="0"/>
            </a:rPr>
            <a:t>Delavec mora spoštovati in izvajati ukrepe za zagotavljanje VZPD.</a:t>
          </a:r>
        </a:p>
      </dgm:t>
    </dgm:pt>
    <dgm:pt modelId="{433F0330-34E9-46C7-A44B-5F673DF93552}" type="parTrans" cxnId="{8E2E7156-8B39-4B40-B80B-3024CE2903BF}">
      <dgm:prSet/>
      <dgm:spPr/>
      <dgm:t>
        <a:bodyPr/>
        <a:lstStyle/>
        <a:p>
          <a:pPr algn="ctr"/>
          <a:endParaRPr lang="sl-SI"/>
        </a:p>
      </dgm:t>
    </dgm:pt>
    <dgm:pt modelId="{7487F613-E240-4000-A6C9-7CB748305A83}" type="sibTrans" cxnId="{8E2E7156-8B39-4B40-B80B-3024CE2903BF}">
      <dgm:prSet/>
      <dgm:spPr/>
      <dgm:t>
        <a:bodyPr/>
        <a:lstStyle/>
        <a:p>
          <a:pPr algn="ctr"/>
          <a:endParaRPr lang="sl-SI"/>
        </a:p>
      </dgm:t>
    </dgm:pt>
    <dgm:pt modelId="{25D17033-4973-4EDC-B4D8-D263B2F29310}">
      <dgm:prSet custT="1"/>
      <dgm:spPr/>
      <dgm:t>
        <a:bodyPr/>
        <a:lstStyle/>
        <a:p>
          <a:pPr algn="ctr"/>
          <a:r>
            <a:rPr lang="sl-SI" sz="2200" b="1" dirty="0">
              <a:latin typeface="Comic Sans MS" pitchFamily="66" charset="0"/>
            </a:rPr>
            <a:t>Delo mora opravljati s tolikšno pazljivostjo, da s tem varuje svoje življenje in zdravje ter življenje in zdravje drugih oseb.</a:t>
          </a:r>
        </a:p>
      </dgm:t>
    </dgm:pt>
    <dgm:pt modelId="{BD33E11F-6E2C-4530-AD83-BEE2C92AF10E}" type="parTrans" cxnId="{21855A04-A266-4CCA-AC17-CE258D5F702F}">
      <dgm:prSet/>
      <dgm:spPr/>
      <dgm:t>
        <a:bodyPr/>
        <a:lstStyle/>
        <a:p>
          <a:pPr algn="ctr"/>
          <a:endParaRPr lang="sl-SI"/>
        </a:p>
      </dgm:t>
    </dgm:pt>
    <dgm:pt modelId="{BD99E7D5-2D56-4BE4-B908-95745A75B701}" type="sibTrans" cxnId="{21855A04-A266-4CCA-AC17-CE258D5F702F}">
      <dgm:prSet/>
      <dgm:spPr/>
      <dgm:t>
        <a:bodyPr/>
        <a:lstStyle/>
        <a:p>
          <a:pPr algn="ctr"/>
          <a:endParaRPr lang="sl-SI"/>
        </a:p>
      </dgm:t>
    </dgm:pt>
    <dgm:pt modelId="{15663230-5347-4658-AFD6-9E28BA319947}" type="pres">
      <dgm:prSet presAssocID="{11DB0FAC-984D-4670-B71B-24E959958D34}" presName="Name0" presStyleCnt="0">
        <dgm:presLayoutVars>
          <dgm:chMax val="7"/>
          <dgm:chPref val="7"/>
          <dgm:dir/>
        </dgm:presLayoutVars>
      </dgm:prSet>
      <dgm:spPr/>
    </dgm:pt>
    <dgm:pt modelId="{4639FCEB-6942-4479-84D7-86FF11E313A8}" type="pres">
      <dgm:prSet presAssocID="{11DB0FAC-984D-4670-B71B-24E959958D34}" presName="Name1" presStyleCnt="0"/>
      <dgm:spPr/>
    </dgm:pt>
    <dgm:pt modelId="{6F11268D-FB0B-45D7-A66F-F0950EE034B0}" type="pres">
      <dgm:prSet presAssocID="{11DB0FAC-984D-4670-B71B-24E959958D34}" presName="cycle" presStyleCnt="0"/>
      <dgm:spPr/>
    </dgm:pt>
    <dgm:pt modelId="{F511B2CA-A5F3-4A3B-A302-286EE24599E8}" type="pres">
      <dgm:prSet presAssocID="{11DB0FAC-984D-4670-B71B-24E959958D34}" presName="srcNode" presStyleLbl="node1" presStyleIdx="0" presStyleCnt="4"/>
      <dgm:spPr/>
    </dgm:pt>
    <dgm:pt modelId="{3A81C1A9-C6D9-4767-9008-9279B05A35DE}" type="pres">
      <dgm:prSet presAssocID="{11DB0FAC-984D-4670-B71B-24E959958D34}" presName="conn" presStyleLbl="parChTrans1D2" presStyleIdx="0" presStyleCnt="1"/>
      <dgm:spPr/>
    </dgm:pt>
    <dgm:pt modelId="{8CC25C85-7A1A-4F80-9ED3-951820F0846A}" type="pres">
      <dgm:prSet presAssocID="{11DB0FAC-984D-4670-B71B-24E959958D34}" presName="extraNode" presStyleLbl="node1" presStyleIdx="0" presStyleCnt="4"/>
      <dgm:spPr/>
    </dgm:pt>
    <dgm:pt modelId="{6EED4307-0442-483B-BFCC-E67C47C7DED8}" type="pres">
      <dgm:prSet presAssocID="{11DB0FAC-984D-4670-B71B-24E959958D34}" presName="dstNode" presStyleLbl="node1" presStyleIdx="0" presStyleCnt="4"/>
      <dgm:spPr/>
    </dgm:pt>
    <dgm:pt modelId="{0D4F895C-2040-49BC-A4D4-B3F674A3B399}" type="pres">
      <dgm:prSet presAssocID="{4DC5E165-8B0D-41ED-940F-16F5A3549850}" presName="text_1" presStyleLbl="node1" presStyleIdx="0" presStyleCnt="4" custLinFactNeighborX="599" custLinFactNeighborY="-34311">
        <dgm:presLayoutVars>
          <dgm:bulletEnabled val="1"/>
        </dgm:presLayoutVars>
      </dgm:prSet>
      <dgm:spPr/>
    </dgm:pt>
    <dgm:pt modelId="{9D41E76C-D246-4744-A180-3FA5A5DBD09B}" type="pres">
      <dgm:prSet presAssocID="{4DC5E165-8B0D-41ED-940F-16F5A3549850}" presName="accent_1" presStyleCnt="0"/>
      <dgm:spPr/>
    </dgm:pt>
    <dgm:pt modelId="{4366AA6C-D54C-4C1E-85DD-0A53F3BF8ACB}" type="pres">
      <dgm:prSet presAssocID="{4DC5E165-8B0D-41ED-940F-16F5A3549850}" presName="accentRepeatNode" presStyleLbl="solidFgAcc1" presStyleIdx="0" presStyleCnt="4" custLinFactNeighborX="4022" custLinFactNeighborY="-23714"/>
      <dgm:spPr/>
    </dgm:pt>
    <dgm:pt modelId="{F9064010-2230-4DC7-8C59-5F86E87B9D50}" type="pres">
      <dgm:prSet presAssocID="{69D977D9-7C5C-4475-8ED1-54CBF50E8B4F}" presName="text_2" presStyleLbl="node1" presStyleIdx="1" presStyleCnt="4" custScaleY="155408">
        <dgm:presLayoutVars>
          <dgm:bulletEnabled val="1"/>
        </dgm:presLayoutVars>
      </dgm:prSet>
      <dgm:spPr/>
    </dgm:pt>
    <dgm:pt modelId="{9270BF1D-F5E9-4BCD-8BAF-D37CF364DF10}" type="pres">
      <dgm:prSet presAssocID="{69D977D9-7C5C-4475-8ED1-54CBF50E8B4F}" presName="accent_2" presStyleCnt="0"/>
      <dgm:spPr/>
    </dgm:pt>
    <dgm:pt modelId="{259C2498-5046-4CC8-A97F-31FA1169291A}" type="pres">
      <dgm:prSet presAssocID="{69D977D9-7C5C-4475-8ED1-54CBF50E8B4F}" presName="accentRepeatNode" presStyleLbl="solidFgAcc1" presStyleIdx="1" presStyleCnt="4"/>
      <dgm:spPr/>
    </dgm:pt>
    <dgm:pt modelId="{A1A427EF-C8AA-418B-B6E3-624FF1FAE803}" type="pres">
      <dgm:prSet presAssocID="{21AF6210-57CF-4542-883E-62314A52B090}" presName="text_3" presStyleLbl="node1" presStyleIdx="2" presStyleCnt="4">
        <dgm:presLayoutVars>
          <dgm:bulletEnabled val="1"/>
        </dgm:presLayoutVars>
      </dgm:prSet>
      <dgm:spPr/>
    </dgm:pt>
    <dgm:pt modelId="{EC1B867D-84D4-4005-9D3C-6C8BEF65118E}" type="pres">
      <dgm:prSet presAssocID="{21AF6210-57CF-4542-883E-62314A52B090}" presName="accent_3" presStyleCnt="0"/>
      <dgm:spPr/>
    </dgm:pt>
    <dgm:pt modelId="{8EFC888C-078B-464C-A36D-CE2640820799}" type="pres">
      <dgm:prSet presAssocID="{21AF6210-57CF-4542-883E-62314A52B090}" presName="accentRepeatNode" presStyleLbl="solidFgAcc1" presStyleIdx="2" presStyleCnt="4"/>
      <dgm:spPr/>
    </dgm:pt>
    <dgm:pt modelId="{DBB3E929-957C-4C3E-886E-407521033279}" type="pres">
      <dgm:prSet presAssocID="{25D17033-4973-4EDC-B4D8-D263B2F29310}" presName="text_4" presStyleLbl="node1" presStyleIdx="3" presStyleCnt="4" custScaleY="152959">
        <dgm:presLayoutVars>
          <dgm:bulletEnabled val="1"/>
        </dgm:presLayoutVars>
      </dgm:prSet>
      <dgm:spPr/>
    </dgm:pt>
    <dgm:pt modelId="{8F905DD7-AC2B-4EA2-AE5B-06427469D4D2}" type="pres">
      <dgm:prSet presAssocID="{25D17033-4973-4EDC-B4D8-D263B2F29310}" presName="accent_4" presStyleCnt="0"/>
      <dgm:spPr/>
    </dgm:pt>
    <dgm:pt modelId="{7019B5EF-2A3F-4D79-A2DE-1FFB8DAA15D2}" type="pres">
      <dgm:prSet presAssocID="{25D17033-4973-4EDC-B4D8-D263B2F29310}" presName="accentRepeatNode" presStyleLbl="solidFgAcc1" presStyleIdx="3" presStyleCnt="4"/>
      <dgm:spPr/>
    </dgm:pt>
  </dgm:ptLst>
  <dgm:cxnLst>
    <dgm:cxn modelId="{21855A04-A266-4CCA-AC17-CE258D5F702F}" srcId="{11DB0FAC-984D-4670-B71B-24E959958D34}" destId="{25D17033-4973-4EDC-B4D8-D263B2F29310}" srcOrd="3" destOrd="0" parTransId="{BD33E11F-6E2C-4530-AD83-BEE2C92AF10E}" sibTransId="{BD99E7D5-2D56-4BE4-B908-95745A75B701}"/>
    <dgm:cxn modelId="{AFAFE40B-E203-469F-B36F-39D275A10617}" type="presOf" srcId="{69D977D9-7C5C-4475-8ED1-54CBF50E8B4F}" destId="{F9064010-2230-4DC7-8C59-5F86E87B9D50}" srcOrd="0" destOrd="0" presId="urn:microsoft.com/office/officeart/2008/layout/VerticalCurvedList"/>
    <dgm:cxn modelId="{9D1C8123-69BC-433E-9C12-DE287B643D8D}" type="presOf" srcId="{4DC5E165-8B0D-41ED-940F-16F5A3549850}" destId="{0D4F895C-2040-49BC-A4D4-B3F674A3B399}" srcOrd="0" destOrd="0" presId="urn:microsoft.com/office/officeart/2008/layout/VerticalCurvedList"/>
    <dgm:cxn modelId="{2599656A-6A31-4BD4-9F6A-EF4E5D73BB24}" type="presOf" srcId="{25D17033-4973-4EDC-B4D8-D263B2F29310}" destId="{DBB3E929-957C-4C3E-886E-407521033279}" srcOrd="0" destOrd="0" presId="urn:microsoft.com/office/officeart/2008/layout/VerticalCurvedList"/>
    <dgm:cxn modelId="{DAD92E4C-4126-4857-A4D7-8C720E8EB88C}" srcId="{11DB0FAC-984D-4670-B71B-24E959958D34}" destId="{4DC5E165-8B0D-41ED-940F-16F5A3549850}" srcOrd="0" destOrd="0" parTransId="{56233730-8379-4739-A85D-E531718A979B}" sibTransId="{3F2B3357-AB07-44E1-9311-E46FC031E04D}"/>
    <dgm:cxn modelId="{8E2E7156-8B39-4B40-B80B-3024CE2903BF}" srcId="{11DB0FAC-984D-4670-B71B-24E959958D34}" destId="{21AF6210-57CF-4542-883E-62314A52B090}" srcOrd="2" destOrd="0" parTransId="{433F0330-34E9-46C7-A44B-5F673DF93552}" sibTransId="{7487F613-E240-4000-A6C9-7CB748305A83}"/>
    <dgm:cxn modelId="{BCF60FB8-1C36-4254-B0FE-DEE2EECD9991}" srcId="{11DB0FAC-984D-4670-B71B-24E959958D34}" destId="{69D977D9-7C5C-4475-8ED1-54CBF50E8B4F}" srcOrd="1" destOrd="0" parTransId="{BC3D83BA-484F-4AD6-8A04-7337CC7FEC1B}" sibTransId="{2B94D5DB-3F1B-44FC-937C-44E2A271E4DE}"/>
    <dgm:cxn modelId="{C9393CE4-A6EF-4C81-A138-8870FE55E612}" type="presOf" srcId="{21AF6210-57CF-4542-883E-62314A52B090}" destId="{A1A427EF-C8AA-418B-B6E3-624FF1FAE803}" srcOrd="0" destOrd="0" presId="urn:microsoft.com/office/officeart/2008/layout/VerticalCurvedList"/>
    <dgm:cxn modelId="{F60E1EE9-0A89-42FE-BBF4-54AEC9F531F2}" type="presOf" srcId="{11DB0FAC-984D-4670-B71B-24E959958D34}" destId="{15663230-5347-4658-AFD6-9E28BA319947}" srcOrd="0" destOrd="0" presId="urn:microsoft.com/office/officeart/2008/layout/VerticalCurvedList"/>
    <dgm:cxn modelId="{35A742ED-BCFC-4751-A534-798CBBAE943E}" type="presOf" srcId="{3F2B3357-AB07-44E1-9311-E46FC031E04D}" destId="{3A81C1A9-C6D9-4767-9008-9279B05A35DE}" srcOrd="0" destOrd="0" presId="urn:microsoft.com/office/officeart/2008/layout/VerticalCurvedList"/>
    <dgm:cxn modelId="{290B74D7-E6E0-4D57-A772-8516C5C96EBF}" type="presParOf" srcId="{15663230-5347-4658-AFD6-9E28BA319947}" destId="{4639FCEB-6942-4479-84D7-86FF11E313A8}" srcOrd="0" destOrd="0" presId="urn:microsoft.com/office/officeart/2008/layout/VerticalCurvedList"/>
    <dgm:cxn modelId="{B25B301F-82C8-4BFC-B554-1D49E87052DB}" type="presParOf" srcId="{4639FCEB-6942-4479-84D7-86FF11E313A8}" destId="{6F11268D-FB0B-45D7-A66F-F0950EE034B0}" srcOrd="0" destOrd="0" presId="urn:microsoft.com/office/officeart/2008/layout/VerticalCurvedList"/>
    <dgm:cxn modelId="{FD737DE0-55E9-4940-9F41-552589EC8133}" type="presParOf" srcId="{6F11268D-FB0B-45D7-A66F-F0950EE034B0}" destId="{F511B2CA-A5F3-4A3B-A302-286EE24599E8}" srcOrd="0" destOrd="0" presId="urn:microsoft.com/office/officeart/2008/layout/VerticalCurvedList"/>
    <dgm:cxn modelId="{6032423D-D2AF-48E4-977B-9A15A9B19366}" type="presParOf" srcId="{6F11268D-FB0B-45D7-A66F-F0950EE034B0}" destId="{3A81C1A9-C6D9-4767-9008-9279B05A35DE}" srcOrd="1" destOrd="0" presId="urn:microsoft.com/office/officeart/2008/layout/VerticalCurvedList"/>
    <dgm:cxn modelId="{3957A381-817F-4283-8F1C-3A893D31C050}" type="presParOf" srcId="{6F11268D-FB0B-45D7-A66F-F0950EE034B0}" destId="{8CC25C85-7A1A-4F80-9ED3-951820F0846A}" srcOrd="2" destOrd="0" presId="urn:microsoft.com/office/officeart/2008/layout/VerticalCurvedList"/>
    <dgm:cxn modelId="{78B9D691-2B38-4B3C-BA80-18F1DE19EF7B}" type="presParOf" srcId="{6F11268D-FB0B-45D7-A66F-F0950EE034B0}" destId="{6EED4307-0442-483B-BFCC-E67C47C7DED8}" srcOrd="3" destOrd="0" presId="urn:microsoft.com/office/officeart/2008/layout/VerticalCurvedList"/>
    <dgm:cxn modelId="{27EBD43B-CD72-4A24-93F5-F8E5CA2F43A1}" type="presParOf" srcId="{4639FCEB-6942-4479-84D7-86FF11E313A8}" destId="{0D4F895C-2040-49BC-A4D4-B3F674A3B399}" srcOrd="1" destOrd="0" presId="urn:microsoft.com/office/officeart/2008/layout/VerticalCurvedList"/>
    <dgm:cxn modelId="{41774A0F-F4E1-457B-9FB0-FE5C716EC3A2}" type="presParOf" srcId="{4639FCEB-6942-4479-84D7-86FF11E313A8}" destId="{9D41E76C-D246-4744-A180-3FA5A5DBD09B}" srcOrd="2" destOrd="0" presId="urn:microsoft.com/office/officeart/2008/layout/VerticalCurvedList"/>
    <dgm:cxn modelId="{ABDB1DD7-F7E2-4B7D-8DCB-63C726406D8E}" type="presParOf" srcId="{9D41E76C-D246-4744-A180-3FA5A5DBD09B}" destId="{4366AA6C-D54C-4C1E-85DD-0A53F3BF8ACB}" srcOrd="0" destOrd="0" presId="urn:microsoft.com/office/officeart/2008/layout/VerticalCurvedList"/>
    <dgm:cxn modelId="{4DC1F094-87DF-4DB6-B650-4342BB348C33}" type="presParOf" srcId="{4639FCEB-6942-4479-84D7-86FF11E313A8}" destId="{F9064010-2230-4DC7-8C59-5F86E87B9D50}" srcOrd="3" destOrd="0" presId="urn:microsoft.com/office/officeart/2008/layout/VerticalCurvedList"/>
    <dgm:cxn modelId="{71C0D765-45CF-4F2D-8E03-17AE1801273B}" type="presParOf" srcId="{4639FCEB-6942-4479-84D7-86FF11E313A8}" destId="{9270BF1D-F5E9-4BCD-8BAF-D37CF364DF10}" srcOrd="4" destOrd="0" presId="urn:microsoft.com/office/officeart/2008/layout/VerticalCurvedList"/>
    <dgm:cxn modelId="{F30614F5-3A83-4E35-8816-AB439981941A}" type="presParOf" srcId="{9270BF1D-F5E9-4BCD-8BAF-D37CF364DF10}" destId="{259C2498-5046-4CC8-A97F-31FA1169291A}" srcOrd="0" destOrd="0" presId="urn:microsoft.com/office/officeart/2008/layout/VerticalCurvedList"/>
    <dgm:cxn modelId="{41BAA7AB-48A7-4F1D-AFA8-B86D6C7BE0ED}" type="presParOf" srcId="{4639FCEB-6942-4479-84D7-86FF11E313A8}" destId="{A1A427EF-C8AA-418B-B6E3-624FF1FAE803}" srcOrd="5" destOrd="0" presId="urn:microsoft.com/office/officeart/2008/layout/VerticalCurvedList"/>
    <dgm:cxn modelId="{3AD71795-FC63-4C60-906E-863D2D9D2D88}" type="presParOf" srcId="{4639FCEB-6942-4479-84D7-86FF11E313A8}" destId="{EC1B867D-84D4-4005-9D3C-6C8BEF65118E}" srcOrd="6" destOrd="0" presId="urn:microsoft.com/office/officeart/2008/layout/VerticalCurvedList"/>
    <dgm:cxn modelId="{2C52C9F7-96BB-4DAC-9DF8-3D664CF27331}" type="presParOf" srcId="{EC1B867D-84D4-4005-9D3C-6C8BEF65118E}" destId="{8EFC888C-078B-464C-A36D-CE2640820799}" srcOrd="0" destOrd="0" presId="urn:microsoft.com/office/officeart/2008/layout/VerticalCurvedList"/>
    <dgm:cxn modelId="{0B51B402-0FD3-4C64-BC38-90153028067F}" type="presParOf" srcId="{4639FCEB-6942-4479-84D7-86FF11E313A8}" destId="{DBB3E929-957C-4C3E-886E-407521033279}" srcOrd="7" destOrd="0" presId="urn:microsoft.com/office/officeart/2008/layout/VerticalCurvedList"/>
    <dgm:cxn modelId="{C645983B-EBB6-4D75-AC3A-71BF20828D18}" type="presParOf" srcId="{4639FCEB-6942-4479-84D7-86FF11E313A8}" destId="{8F905DD7-AC2B-4EA2-AE5B-06427469D4D2}" srcOrd="8" destOrd="0" presId="urn:microsoft.com/office/officeart/2008/layout/VerticalCurvedList"/>
    <dgm:cxn modelId="{3581B98D-F4CC-49DE-A3B7-F77D82308AC3}" type="presParOf" srcId="{8F905DD7-AC2B-4EA2-AE5B-06427469D4D2}" destId="{7019B5EF-2A3F-4D79-A2DE-1FFB8DAA15D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0BB4418-AC77-4B81-8D12-F49E560D719B}" type="doc">
      <dgm:prSet loTypeId="urn:microsoft.com/office/officeart/2005/8/layout/target3" loCatId="list" qsTypeId="urn:microsoft.com/office/officeart/2005/8/quickstyle/simple1" qsCatId="simple" csTypeId="urn:microsoft.com/office/officeart/2005/8/colors/colorful2" csCatId="colorful" phldr="1"/>
      <dgm:spPr>
        <a:scene3d>
          <a:camera prst="orthographicFront">
            <a:rot lat="0" lon="0" rev="0"/>
          </a:camera>
          <a:lightRig rig="balanced" dir="t">
            <a:rot lat="0" lon="0" rev="8700000"/>
          </a:lightRig>
        </a:scene3d>
      </dgm:spPr>
      <dgm:t>
        <a:bodyPr/>
        <a:lstStyle/>
        <a:p>
          <a:endParaRPr lang="sl-SI"/>
        </a:p>
      </dgm:t>
    </dgm:pt>
    <dgm:pt modelId="{693DBC27-C490-477A-90F5-8E54683675B4}">
      <dgm:prSet custT="1">
        <dgm:style>
          <a:lnRef idx="1">
            <a:schemeClr val="accent3"/>
          </a:lnRef>
          <a:fillRef idx="2">
            <a:schemeClr val="accent3"/>
          </a:fillRef>
          <a:effectRef idx="1">
            <a:schemeClr val="accent3"/>
          </a:effectRef>
          <a:fontRef idx="minor">
            <a:schemeClr val="dk1"/>
          </a:fontRef>
        </dgm:style>
      </dgm:prSet>
      <dgm:spPr>
        <a:ln/>
      </dgm:spPr>
      <dgm:t>
        <a:bodyPr/>
        <a:lstStyle/>
        <a:p>
          <a:r>
            <a:rPr lang="sl-SI" sz="2400" b="1" dirty="0">
              <a:solidFill>
                <a:srgbClr val="CC00FF"/>
              </a:solidFill>
              <a:latin typeface="Comic Sans MS" pitchFamily="66" charset="0"/>
            </a:rPr>
            <a:t>Njegova pravica in dolžnost je, da daje strokovnemu delavcu in pooblaščenemu zdravniku predloge, pripombe in obvestila o vprašanjih VZPD.</a:t>
          </a:r>
          <a:endParaRPr lang="sl-SI" sz="2400" dirty="0"/>
        </a:p>
      </dgm:t>
    </dgm:pt>
    <dgm:pt modelId="{2455DB55-2A5D-41BA-8DC3-99E92BF901D0}" type="sibTrans" cxnId="{B2F9C004-A94D-4BA7-9EE9-7F937A235D8E}">
      <dgm:prSet/>
      <dgm:spPr/>
      <dgm:t>
        <a:bodyPr/>
        <a:lstStyle/>
        <a:p>
          <a:endParaRPr lang="sl-SI"/>
        </a:p>
      </dgm:t>
    </dgm:pt>
    <dgm:pt modelId="{0853EFB1-07B0-4460-A354-D47DF89B4E7C}" type="parTrans" cxnId="{B2F9C004-A94D-4BA7-9EE9-7F937A235D8E}">
      <dgm:prSet/>
      <dgm:spPr/>
      <dgm:t>
        <a:bodyPr/>
        <a:lstStyle/>
        <a:p>
          <a:endParaRPr lang="sl-SI"/>
        </a:p>
      </dgm:t>
    </dgm:pt>
    <dgm:pt modelId="{3FB90621-0A91-4BAC-9ECD-DDDACD409A3A}">
      <dgm:prSet custT="1">
        <dgm:style>
          <a:lnRef idx="1">
            <a:schemeClr val="accent5"/>
          </a:lnRef>
          <a:fillRef idx="2">
            <a:schemeClr val="accent5"/>
          </a:fillRef>
          <a:effectRef idx="1">
            <a:schemeClr val="accent5"/>
          </a:effectRef>
          <a:fontRef idx="minor">
            <a:schemeClr val="dk1"/>
          </a:fontRef>
        </dgm:style>
      </dgm:prSet>
      <dgm:spPr>
        <a:ln/>
      </dgm:spPr>
      <dgm:t>
        <a:bodyPr/>
        <a:lstStyle/>
        <a:p>
          <a:r>
            <a:rPr lang="sl-SI" sz="2400" b="1" dirty="0">
              <a:solidFill>
                <a:srgbClr val="0000FF"/>
              </a:solidFill>
              <a:latin typeface="Comic Sans MS" pitchFamily="66" charset="0"/>
            </a:rPr>
            <a:t>Ima pravico, da se seznanja z varnostnimi ukrepi in ukrepi zdravstvenega varstva ter da se usposablja za njihovo izvajanje. </a:t>
          </a:r>
        </a:p>
      </dgm:t>
    </dgm:pt>
    <dgm:pt modelId="{D3EEDBB5-D513-4205-9180-34DC8FFE4C59}" type="sibTrans" cxnId="{46DE83BE-FB59-4C8C-B34B-AC256791E250}">
      <dgm:prSet/>
      <dgm:spPr/>
      <dgm:t>
        <a:bodyPr/>
        <a:lstStyle/>
        <a:p>
          <a:endParaRPr lang="sl-SI"/>
        </a:p>
      </dgm:t>
    </dgm:pt>
    <dgm:pt modelId="{362774DF-3902-49E8-8BA4-623F9DCDFA88}" type="parTrans" cxnId="{46DE83BE-FB59-4C8C-B34B-AC256791E250}">
      <dgm:prSet/>
      <dgm:spPr/>
      <dgm:t>
        <a:bodyPr/>
        <a:lstStyle/>
        <a:p>
          <a:endParaRPr lang="sl-SI"/>
        </a:p>
      </dgm:t>
    </dgm:pt>
    <dgm:pt modelId="{93882026-611D-428E-8478-1967D379343F}">
      <dgm:prSet custT="1">
        <dgm:style>
          <a:lnRef idx="1">
            <a:schemeClr val="accent6"/>
          </a:lnRef>
          <a:fillRef idx="2">
            <a:schemeClr val="accent6"/>
          </a:fillRef>
          <a:effectRef idx="1">
            <a:schemeClr val="accent6"/>
          </a:effectRef>
          <a:fontRef idx="minor">
            <a:schemeClr val="dk1"/>
          </a:fontRef>
        </dgm:style>
      </dgm:prSet>
      <dgm:spPr>
        <a:ln/>
      </dgm:spPr>
      <dgm:t>
        <a:bodyPr/>
        <a:lstStyle/>
        <a:p>
          <a:pPr algn="ctr"/>
          <a:endParaRPr lang="sl-SI" sz="2400" b="1" dirty="0">
            <a:solidFill>
              <a:srgbClr val="008000"/>
            </a:solidFill>
            <a:latin typeface="Comic Sans MS" pitchFamily="66" charset="0"/>
          </a:endParaRPr>
        </a:p>
        <a:p>
          <a:pPr algn="ctr"/>
          <a:r>
            <a:rPr lang="sl-SI" sz="2400" b="1" dirty="0">
              <a:solidFill>
                <a:schemeClr val="tx1"/>
              </a:solidFill>
              <a:latin typeface="Comic Sans MS" pitchFamily="66" charset="0"/>
            </a:rPr>
            <a:t>Uporabljati mora varnostne naprave, sredstva in osebno varovalno opremo pri delu skladno z njihovim namenom, pazljivo ravnati z njimi in skrbeti, da so v brezhibnem stanju. </a:t>
          </a:r>
          <a:endParaRPr lang="sl-SI" sz="2400" dirty="0">
            <a:solidFill>
              <a:schemeClr val="tx1"/>
            </a:solidFill>
          </a:endParaRPr>
        </a:p>
      </dgm:t>
    </dgm:pt>
    <dgm:pt modelId="{9D936C84-6BC5-46CC-B03D-DD2CF815752B}" type="sibTrans" cxnId="{A4C5F2F2-8ECA-49C6-A6D5-2BD6FF17AA4A}">
      <dgm:prSet/>
      <dgm:spPr/>
      <dgm:t>
        <a:bodyPr/>
        <a:lstStyle/>
        <a:p>
          <a:endParaRPr lang="sl-SI"/>
        </a:p>
      </dgm:t>
    </dgm:pt>
    <dgm:pt modelId="{7AA7E29C-1B22-46E4-93FB-8BAA0AF99930}" type="parTrans" cxnId="{A4C5F2F2-8ECA-49C6-A6D5-2BD6FF17AA4A}">
      <dgm:prSet/>
      <dgm:spPr/>
      <dgm:t>
        <a:bodyPr/>
        <a:lstStyle/>
        <a:p>
          <a:endParaRPr lang="sl-SI"/>
        </a:p>
      </dgm:t>
    </dgm:pt>
    <dgm:pt modelId="{A0D7E823-D292-4462-B494-BB74299A0C7E}" type="pres">
      <dgm:prSet presAssocID="{C0BB4418-AC77-4B81-8D12-F49E560D719B}" presName="Name0" presStyleCnt="0">
        <dgm:presLayoutVars>
          <dgm:chMax val="7"/>
          <dgm:dir/>
          <dgm:animLvl val="lvl"/>
          <dgm:resizeHandles val="exact"/>
        </dgm:presLayoutVars>
      </dgm:prSet>
      <dgm:spPr/>
    </dgm:pt>
    <dgm:pt modelId="{81BDAD86-C1B9-43BC-9DE2-A05107DD4C3A}" type="pres">
      <dgm:prSet presAssocID="{93882026-611D-428E-8478-1967D379343F}" presName="circle1" presStyleLbl="node1" presStyleIdx="0" presStyleCnt="3" custLinFactNeighborY="-9229"/>
      <dgm:spPr>
        <a:solidFill>
          <a:srgbClr val="92D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1EC34195-4B29-42FA-9399-7D6343395D14}" type="pres">
      <dgm:prSet presAssocID="{93882026-611D-428E-8478-1967D379343F}" presName="space" presStyleCnt="0"/>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CEB9ECC-2C1C-4941-B84D-EE3BA6693159}" type="pres">
      <dgm:prSet presAssocID="{93882026-611D-428E-8478-1967D379343F}" presName="rect1" presStyleLbl="alignAcc1" presStyleIdx="0" presStyleCnt="3" custLinFactNeighborX="-354" custLinFactNeighborY="-9229"/>
      <dgm:spPr/>
    </dgm:pt>
    <dgm:pt modelId="{9B852A27-FE90-403C-8B20-9C9B98B51488}" type="pres">
      <dgm:prSet presAssocID="{3FB90621-0A91-4BAC-9ECD-DDDACD409A3A}" presName="vertSpace2" presStyleLbl="node1" presStyleIdx="0"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55167266-59B0-4556-AEF8-23FA59566A87}" type="pres">
      <dgm:prSet presAssocID="{3FB90621-0A91-4BAC-9ECD-DDDACD409A3A}" presName="circle2" presStyleLbl="node1" presStyleIdx="1"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2A979628-4185-4861-BF62-42FFAE773AB8}" type="pres">
      <dgm:prSet presAssocID="{3FB90621-0A91-4BAC-9ECD-DDDACD409A3A}" presName="rect2" presStyleLbl="alignAcc1" presStyleIdx="1" presStyleCnt="3"/>
      <dgm:spPr/>
    </dgm:pt>
    <dgm:pt modelId="{8FEB8372-2E71-406A-A534-B391911BA6E3}" type="pres">
      <dgm:prSet presAssocID="{693DBC27-C490-477A-90F5-8E54683675B4}" presName="vertSpace3" presStyleLbl="node1" presStyleIdx="1"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D7B5F239-4DA1-4742-B186-6AAA4E7AF9F0}" type="pres">
      <dgm:prSet presAssocID="{693DBC27-C490-477A-90F5-8E54683675B4}" presName="circle3" presStyleLbl="node1" presStyleIdx="2" presStyleCnt="3"/>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pt>
    <dgm:pt modelId="{CC66DF7D-AB89-410B-B836-83D803F5A3EE}" type="pres">
      <dgm:prSet presAssocID="{693DBC27-C490-477A-90F5-8E54683675B4}" presName="rect3" presStyleLbl="alignAcc1" presStyleIdx="2" presStyleCnt="3" custScaleX="100708" custLinFactNeighborX="-354" custLinFactNeighborY="7989"/>
      <dgm:spPr/>
    </dgm:pt>
    <dgm:pt modelId="{FB6CB804-686A-4045-82D6-23579CB79587}" type="pres">
      <dgm:prSet presAssocID="{93882026-611D-428E-8478-1967D379343F}" presName="rect1ParTxNoCh" presStyleLbl="alignAcc1" presStyleIdx="2" presStyleCnt="3">
        <dgm:presLayoutVars>
          <dgm:chMax val="1"/>
          <dgm:bulletEnabled val="1"/>
        </dgm:presLayoutVars>
      </dgm:prSet>
      <dgm:spPr/>
    </dgm:pt>
    <dgm:pt modelId="{5238E4BE-9536-4BB6-A958-3FA553DA3F6A}" type="pres">
      <dgm:prSet presAssocID="{3FB90621-0A91-4BAC-9ECD-DDDACD409A3A}" presName="rect2ParTxNoCh" presStyleLbl="alignAcc1" presStyleIdx="2" presStyleCnt="3">
        <dgm:presLayoutVars>
          <dgm:chMax val="1"/>
          <dgm:bulletEnabled val="1"/>
        </dgm:presLayoutVars>
      </dgm:prSet>
      <dgm:spPr/>
    </dgm:pt>
    <dgm:pt modelId="{E84D2112-3003-4A64-ABE1-C168190FE0F9}" type="pres">
      <dgm:prSet presAssocID="{693DBC27-C490-477A-90F5-8E54683675B4}" presName="rect3ParTxNoCh" presStyleLbl="alignAcc1" presStyleIdx="2" presStyleCnt="3">
        <dgm:presLayoutVars>
          <dgm:chMax val="1"/>
          <dgm:bulletEnabled val="1"/>
        </dgm:presLayoutVars>
      </dgm:prSet>
      <dgm:spPr/>
    </dgm:pt>
  </dgm:ptLst>
  <dgm:cxnLst>
    <dgm:cxn modelId="{B2F9C004-A94D-4BA7-9EE9-7F937A235D8E}" srcId="{C0BB4418-AC77-4B81-8D12-F49E560D719B}" destId="{693DBC27-C490-477A-90F5-8E54683675B4}" srcOrd="2" destOrd="0" parTransId="{0853EFB1-07B0-4460-A354-D47DF89B4E7C}" sibTransId="{2455DB55-2A5D-41BA-8DC3-99E92BF901D0}"/>
    <dgm:cxn modelId="{E2B58610-386D-4E53-82F7-1FD1FB76E328}" type="presOf" srcId="{93882026-611D-428E-8478-1967D379343F}" destId="{2CEB9ECC-2C1C-4941-B84D-EE3BA6693159}" srcOrd="0" destOrd="0" presId="urn:microsoft.com/office/officeart/2005/8/layout/target3"/>
    <dgm:cxn modelId="{36254947-490D-4398-ADC9-6CAF72BF7DE0}" type="presOf" srcId="{693DBC27-C490-477A-90F5-8E54683675B4}" destId="{E84D2112-3003-4A64-ABE1-C168190FE0F9}" srcOrd="1" destOrd="0" presId="urn:microsoft.com/office/officeart/2005/8/layout/target3"/>
    <dgm:cxn modelId="{84CE7E57-A835-464A-8B84-3F276CBAD975}" type="presOf" srcId="{3FB90621-0A91-4BAC-9ECD-DDDACD409A3A}" destId="{2A979628-4185-4861-BF62-42FFAE773AB8}" srcOrd="0" destOrd="0" presId="urn:microsoft.com/office/officeart/2005/8/layout/target3"/>
    <dgm:cxn modelId="{D9C8F180-4CA9-40A9-9164-5312DD533548}" type="presOf" srcId="{3FB90621-0A91-4BAC-9ECD-DDDACD409A3A}" destId="{5238E4BE-9536-4BB6-A958-3FA553DA3F6A}" srcOrd="1" destOrd="0" presId="urn:microsoft.com/office/officeart/2005/8/layout/target3"/>
    <dgm:cxn modelId="{BC20D1B3-C87D-4C5D-8E11-8F00231C96EF}" type="presOf" srcId="{693DBC27-C490-477A-90F5-8E54683675B4}" destId="{CC66DF7D-AB89-410B-B836-83D803F5A3EE}" srcOrd="0" destOrd="0" presId="urn:microsoft.com/office/officeart/2005/8/layout/target3"/>
    <dgm:cxn modelId="{C8E2ADB7-2B14-473B-9351-875ABEE5155A}" type="presOf" srcId="{93882026-611D-428E-8478-1967D379343F}" destId="{FB6CB804-686A-4045-82D6-23579CB79587}" srcOrd="1" destOrd="0" presId="urn:microsoft.com/office/officeart/2005/8/layout/target3"/>
    <dgm:cxn modelId="{46DE83BE-FB59-4C8C-B34B-AC256791E250}" srcId="{C0BB4418-AC77-4B81-8D12-F49E560D719B}" destId="{3FB90621-0A91-4BAC-9ECD-DDDACD409A3A}" srcOrd="1" destOrd="0" parTransId="{362774DF-3902-49E8-8BA4-623F9DCDFA88}" sibTransId="{D3EEDBB5-D513-4205-9180-34DC8FFE4C59}"/>
    <dgm:cxn modelId="{4E9D6DD5-D3BA-4216-B9AC-C065C2BF7AAC}" type="presOf" srcId="{C0BB4418-AC77-4B81-8D12-F49E560D719B}" destId="{A0D7E823-D292-4462-B494-BB74299A0C7E}" srcOrd="0" destOrd="0" presId="urn:microsoft.com/office/officeart/2005/8/layout/target3"/>
    <dgm:cxn modelId="{A4C5F2F2-8ECA-49C6-A6D5-2BD6FF17AA4A}" srcId="{C0BB4418-AC77-4B81-8D12-F49E560D719B}" destId="{93882026-611D-428E-8478-1967D379343F}" srcOrd="0" destOrd="0" parTransId="{7AA7E29C-1B22-46E4-93FB-8BAA0AF99930}" sibTransId="{9D936C84-6BC5-46CC-B03D-DD2CF815752B}"/>
    <dgm:cxn modelId="{18CC789C-C5EE-40EB-827E-33ABC9BEE5E4}" type="presParOf" srcId="{A0D7E823-D292-4462-B494-BB74299A0C7E}" destId="{81BDAD86-C1B9-43BC-9DE2-A05107DD4C3A}" srcOrd="0" destOrd="0" presId="urn:microsoft.com/office/officeart/2005/8/layout/target3"/>
    <dgm:cxn modelId="{B0269622-D657-466A-A422-AA9798CBA33F}" type="presParOf" srcId="{A0D7E823-D292-4462-B494-BB74299A0C7E}" destId="{1EC34195-4B29-42FA-9399-7D6343395D14}" srcOrd="1" destOrd="0" presId="urn:microsoft.com/office/officeart/2005/8/layout/target3"/>
    <dgm:cxn modelId="{CD5574FB-7BBB-43B4-8F54-E9098D7645A2}" type="presParOf" srcId="{A0D7E823-D292-4462-B494-BB74299A0C7E}" destId="{2CEB9ECC-2C1C-4941-B84D-EE3BA6693159}" srcOrd="2" destOrd="0" presId="urn:microsoft.com/office/officeart/2005/8/layout/target3"/>
    <dgm:cxn modelId="{A930C46B-A253-43BD-999F-C4E27BE7A72A}" type="presParOf" srcId="{A0D7E823-D292-4462-B494-BB74299A0C7E}" destId="{9B852A27-FE90-403C-8B20-9C9B98B51488}" srcOrd="3" destOrd="0" presId="urn:microsoft.com/office/officeart/2005/8/layout/target3"/>
    <dgm:cxn modelId="{433AD652-C227-44F3-B64B-8830B6857148}" type="presParOf" srcId="{A0D7E823-D292-4462-B494-BB74299A0C7E}" destId="{55167266-59B0-4556-AEF8-23FA59566A87}" srcOrd="4" destOrd="0" presId="urn:microsoft.com/office/officeart/2005/8/layout/target3"/>
    <dgm:cxn modelId="{1B604C56-2B9A-4B2D-B2B2-627F4670E6B8}" type="presParOf" srcId="{A0D7E823-D292-4462-B494-BB74299A0C7E}" destId="{2A979628-4185-4861-BF62-42FFAE773AB8}" srcOrd="5" destOrd="0" presId="urn:microsoft.com/office/officeart/2005/8/layout/target3"/>
    <dgm:cxn modelId="{361F729F-F79C-4EDB-BC89-24F2E7F4D6E1}" type="presParOf" srcId="{A0D7E823-D292-4462-B494-BB74299A0C7E}" destId="{8FEB8372-2E71-406A-A534-B391911BA6E3}" srcOrd="6" destOrd="0" presId="urn:microsoft.com/office/officeart/2005/8/layout/target3"/>
    <dgm:cxn modelId="{48839F5C-E0F0-4DF7-A609-B13F74830E5A}" type="presParOf" srcId="{A0D7E823-D292-4462-B494-BB74299A0C7E}" destId="{D7B5F239-4DA1-4742-B186-6AAA4E7AF9F0}" srcOrd="7" destOrd="0" presId="urn:microsoft.com/office/officeart/2005/8/layout/target3"/>
    <dgm:cxn modelId="{A1845995-149B-4AFE-978D-4B14E81E0E88}" type="presParOf" srcId="{A0D7E823-D292-4462-B494-BB74299A0C7E}" destId="{CC66DF7D-AB89-410B-B836-83D803F5A3EE}" srcOrd="8" destOrd="0" presId="urn:microsoft.com/office/officeart/2005/8/layout/target3"/>
    <dgm:cxn modelId="{FDAF44D5-E386-4FC0-B22A-7772DCF00A00}" type="presParOf" srcId="{A0D7E823-D292-4462-B494-BB74299A0C7E}" destId="{FB6CB804-686A-4045-82D6-23579CB79587}" srcOrd="9" destOrd="0" presId="urn:microsoft.com/office/officeart/2005/8/layout/target3"/>
    <dgm:cxn modelId="{F476C04A-0321-4CA9-A563-B4482DE0570D}" type="presParOf" srcId="{A0D7E823-D292-4462-B494-BB74299A0C7E}" destId="{5238E4BE-9536-4BB6-A958-3FA553DA3F6A}" srcOrd="10" destOrd="0" presId="urn:microsoft.com/office/officeart/2005/8/layout/target3"/>
    <dgm:cxn modelId="{6710F276-0254-4B2C-9A23-0CA054B7C6E3}" type="presParOf" srcId="{A0D7E823-D292-4462-B494-BB74299A0C7E}" destId="{E84D2112-3003-4A64-ABE1-C168190FE0F9}" srcOrd="11"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C12C8990-C327-4283-A414-6F9F22557A61}"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743B86F5-2AA3-41C8-BB31-857C2CA80D8B}">
      <dgm:prSet phldrT="[Text]" custT="1">
        <dgm:style>
          <a:lnRef idx="1">
            <a:schemeClr val="accent6"/>
          </a:lnRef>
          <a:fillRef idx="2">
            <a:schemeClr val="accent6"/>
          </a:fillRef>
          <a:effectRef idx="1">
            <a:schemeClr val="accent6"/>
          </a:effectRef>
          <a:fontRef idx="minor">
            <a:schemeClr val="dk1"/>
          </a:fontRef>
        </dgm:style>
      </dgm:prSet>
      <dgm:spPr/>
      <dgm:t>
        <a:bodyPr/>
        <a:lstStyle/>
        <a:p>
          <a:pPr algn="ctr"/>
          <a:r>
            <a:rPr lang="sl-SI" sz="2400" b="1" dirty="0">
              <a:latin typeface="Comic Sans MS" pitchFamily="66" charset="0"/>
            </a:rPr>
            <a:t>Izjava o varnosti je listina, s katero delodajalec pisno izjavi, da izvaja vse ukrepe za zagotovitev varnosti in zdravja pri delu glede (</a:t>
          </a:r>
          <a:r>
            <a:rPr lang="sl-SI" sz="2400" b="1" dirty="0">
              <a:solidFill>
                <a:srgbClr val="0000FF"/>
              </a:solidFill>
              <a:latin typeface="Comic Sans MS" pitchFamily="66" charset="0"/>
            </a:rPr>
            <a:t>14. člen Zakona o varnosti in zdravju pri delu):</a:t>
          </a:r>
          <a:endParaRPr lang="sl-SI" sz="2400" dirty="0"/>
        </a:p>
      </dgm:t>
    </dgm:pt>
    <dgm:pt modelId="{10F61F1E-3695-4ABC-9898-093FD3B0BB33}" type="parTrans" cxnId="{050B01DB-316D-436B-9FE4-A995DADEECAF}">
      <dgm:prSet/>
      <dgm:spPr/>
      <dgm:t>
        <a:bodyPr/>
        <a:lstStyle/>
        <a:p>
          <a:endParaRPr lang="sl-SI" sz="2400"/>
        </a:p>
      </dgm:t>
    </dgm:pt>
    <dgm:pt modelId="{5BA0308A-467C-4E3F-B9CA-F63256C63E1C}" type="sibTrans" cxnId="{050B01DB-316D-436B-9FE4-A995DADEECAF}">
      <dgm:prSet/>
      <dgm:spPr/>
      <dgm:t>
        <a:bodyPr/>
        <a:lstStyle/>
        <a:p>
          <a:endParaRPr lang="sl-SI" sz="2400"/>
        </a:p>
      </dgm:t>
    </dgm:pt>
    <dgm:pt modelId="{6EEEC554-B2B1-4E40-BDE1-D9961222DAD8}">
      <dgm:prSet custT="1">
        <dgm:style>
          <a:lnRef idx="1">
            <a:schemeClr val="accent3"/>
          </a:lnRef>
          <a:fillRef idx="2">
            <a:schemeClr val="accent3"/>
          </a:fillRef>
          <a:effectRef idx="1">
            <a:schemeClr val="accent3"/>
          </a:effectRef>
          <a:fontRef idx="minor">
            <a:schemeClr val="dk1"/>
          </a:fontRef>
        </dgm:style>
      </dgm:prSet>
      <dgm:spPr/>
      <dgm:t>
        <a:bodyPr/>
        <a:lstStyle/>
        <a:p>
          <a:r>
            <a:rPr lang="sl-SI" sz="2400" b="1" dirty="0">
              <a:latin typeface="Comic Sans MS" pitchFamily="66" charset="0"/>
            </a:rPr>
            <a:t>preprečevanja nevarnosti in tveganja pri delu, </a:t>
          </a:r>
        </a:p>
      </dgm:t>
    </dgm:pt>
    <dgm:pt modelId="{EA249E01-E468-4CE7-9E58-DBCA4FF95B85}" type="parTrans" cxnId="{64465ADC-974B-4FAC-BC11-1751F050DC06}">
      <dgm:prSet/>
      <dgm:spPr/>
      <dgm:t>
        <a:bodyPr/>
        <a:lstStyle/>
        <a:p>
          <a:endParaRPr lang="sl-SI" sz="2400"/>
        </a:p>
      </dgm:t>
    </dgm:pt>
    <dgm:pt modelId="{797BECD3-8323-4B47-8F7C-5F7EE64A698F}" type="sibTrans" cxnId="{64465ADC-974B-4FAC-BC11-1751F050DC06}">
      <dgm:prSet/>
      <dgm:spPr/>
      <dgm:t>
        <a:bodyPr/>
        <a:lstStyle/>
        <a:p>
          <a:endParaRPr lang="sl-SI" sz="2400"/>
        </a:p>
      </dgm:t>
    </dgm:pt>
    <dgm:pt modelId="{D52232E4-5D94-4C67-9E25-5B02E1C6156D}">
      <dgm:prSet custT="1">
        <dgm:style>
          <a:lnRef idx="1">
            <a:schemeClr val="accent3"/>
          </a:lnRef>
          <a:fillRef idx="2">
            <a:schemeClr val="accent3"/>
          </a:fillRef>
          <a:effectRef idx="1">
            <a:schemeClr val="accent3"/>
          </a:effectRef>
          <a:fontRef idx="minor">
            <a:schemeClr val="dk1"/>
          </a:fontRef>
        </dgm:style>
      </dgm:prSet>
      <dgm:spPr/>
      <dgm:t>
        <a:bodyPr/>
        <a:lstStyle/>
        <a:p>
          <a:r>
            <a:rPr lang="sl-SI" sz="2400" b="1" dirty="0">
              <a:latin typeface="Comic Sans MS" pitchFamily="66" charset="0"/>
            </a:rPr>
            <a:t>dajanja navodil, </a:t>
          </a:r>
        </a:p>
      </dgm:t>
    </dgm:pt>
    <dgm:pt modelId="{B8632C3A-FF82-4C5E-BF99-0DF2B5FA9835}" type="parTrans" cxnId="{CCF71199-3E9B-4130-A970-196DE9B89950}">
      <dgm:prSet/>
      <dgm:spPr/>
      <dgm:t>
        <a:bodyPr/>
        <a:lstStyle/>
        <a:p>
          <a:endParaRPr lang="sl-SI" sz="2400"/>
        </a:p>
      </dgm:t>
    </dgm:pt>
    <dgm:pt modelId="{2191F499-EF0E-442A-B839-51F1B575045F}" type="sibTrans" cxnId="{CCF71199-3E9B-4130-A970-196DE9B89950}">
      <dgm:prSet/>
      <dgm:spPr/>
      <dgm:t>
        <a:bodyPr/>
        <a:lstStyle/>
        <a:p>
          <a:endParaRPr lang="sl-SI" sz="2400"/>
        </a:p>
      </dgm:t>
    </dgm:pt>
    <dgm:pt modelId="{44795F03-1714-4222-8D9C-BA3B13D6CCCB}">
      <dgm:prSet custT="1">
        <dgm:style>
          <a:lnRef idx="1">
            <a:schemeClr val="accent3"/>
          </a:lnRef>
          <a:fillRef idx="2">
            <a:schemeClr val="accent3"/>
          </a:fillRef>
          <a:effectRef idx="1">
            <a:schemeClr val="accent3"/>
          </a:effectRef>
          <a:fontRef idx="minor">
            <a:schemeClr val="dk1"/>
          </a:fontRef>
        </dgm:style>
      </dgm:prSet>
      <dgm:spPr/>
      <dgm:t>
        <a:bodyPr/>
        <a:lstStyle/>
        <a:p>
          <a:r>
            <a:rPr lang="sl-SI" sz="2400" b="1" dirty="0">
              <a:latin typeface="Comic Sans MS" pitchFamily="66" charset="0"/>
            </a:rPr>
            <a:t>ustrezne organiziranosti ter</a:t>
          </a:r>
          <a:endParaRPr lang="sl-SI" sz="2400" b="1" dirty="0">
            <a:solidFill>
              <a:srgbClr val="660033"/>
            </a:solidFill>
            <a:latin typeface="Comic Sans MS" pitchFamily="66" charset="0"/>
          </a:endParaRPr>
        </a:p>
      </dgm:t>
    </dgm:pt>
    <dgm:pt modelId="{98CC7472-CFD5-44E2-812B-5D423F15554D}" type="parTrans" cxnId="{97B01814-ED0A-4D8A-A0B1-432FC88B7C73}">
      <dgm:prSet/>
      <dgm:spPr/>
      <dgm:t>
        <a:bodyPr/>
        <a:lstStyle/>
        <a:p>
          <a:endParaRPr lang="sl-SI" sz="2400"/>
        </a:p>
      </dgm:t>
    </dgm:pt>
    <dgm:pt modelId="{E86E39B3-B3E1-4402-B94D-462D66146652}" type="sibTrans" cxnId="{97B01814-ED0A-4D8A-A0B1-432FC88B7C73}">
      <dgm:prSet/>
      <dgm:spPr/>
      <dgm:t>
        <a:bodyPr/>
        <a:lstStyle/>
        <a:p>
          <a:endParaRPr lang="sl-SI" sz="2400"/>
        </a:p>
      </dgm:t>
    </dgm:pt>
    <dgm:pt modelId="{2E24165A-6C2D-4D08-8084-143103B9BF66}">
      <dgm:prSet custT="1">
        <dgm:style>
          <a:lnRef idx="1">
            <a:schemeClr val="accent3"/>
          </a:lnRef>
          <a:fillRef idx="2">
            <a:schemeClr val="accent3"/>
          </a:fillRef>
          <a:effectRef idx="1">
            <a:schemeClr val="accent3"/>
          </a:effectRef>
          <a:fontRef idx="minor">
            <a:schemeClr val="dk1"/>
          </a:fontRef>
        </dgm:style>
      </dgm:prSet>
      <dgm:spPr/>
      <dgm:t>
        <a:bodyPr/>
        <a:lstStyle/>
        <a:p>
          <a:r>
            <a:rPr lang="sl-SI" sz="2400" b="1" dirty="0">
              <a:latin typeface="Comic Sans MS" pitchFamily="66" charset="0"/>
            </a:rPr>
            <a:t>obveščanja in usposabljanja delavcev, </a:t>
          </a:r>
        </a:p>
      </dgm:t>
    </dgm:pt>
    <dgm:pt modelId="{D98ACA13-8210-4364-9455-08E3A4EADD84}" type="parTrans" cxnId="{8E83482C-B404-441A-A0D2-A9E0B90A45E4}">
      <dgm:prSet/>
      <dgm:spPr/>
      <dgm:t>
        <a:bodyPr/>
        <a:lstStyle/>
        <a:p>
          <a:endParaRPr lang="sl-SI" sz="2400"/>
        </a:p>
      </dgm:t>
    </dgm:pt>
    <dgm:pt modelId="{D9AB0299-694B-4366-A0E3-D7E3B414E916}" type="sibTrans" cxnId="{8E83482C-B404-441A-A0D2-A9E0B90A45E4}">
      <dgm:prSet/>
      <dgm:spPr/>
      <dgm:t>
        <a:bodyPr/>
        <a:lstStyle/>
        <a:p>
          <a:endParaRPr lang="sl-SI" sz="2400"/>
        </a:p>
      </dgm:t>
    </dgm:pt>
    <dgm:pt modelId="{B4DC2AF8-8081-4B56-95D1-25D1820637BB}">
      <dgm:prSet custT="1">
        <dgm:style>
          <a:lnRef idx="1">
            <a:schemeClr val="accent3"/>
          </a:lnRef>
          <a:fillRef idx="2">
            <a:schemeClr val="accent3"/>
          </a:fillRef>
          <a:effectRef idx="1">
            <a:schemeClr val="accent3"/>
          </a:effectRef>
          <a:fontRef idx="minor">
            <a:schemeClr val="dk1"/>
          </a:fontRef>
        </dgm:style>
      </dgm:prSet>
      <dgm:spPr/>
      <dgm:t>
        <a:bodyPr/>
        <a:lstStyle/>
        <a:p>
          <a:r>
            <a:rPr lang="sl-SI" sz="2400" b="1" dirty="0">
              <a:latin typeface="Comic Sans MS" pitchFamily="66" charset="0"/>
            </a:rPr>
            <a:t>zagotavljanja potrebnih materialnih sredstev v ta namen. </a:t>
          </a:r>
          <a:endParaRPr lang="sl-SI" sz="2400" b="1" dirty="0">
            <a:solidFill>
              <a:srgbClr val="660033"/>
            </a:solidFill>
            <a:latin typeface="Comic Sans MS" pitchFamily="66" charset="0"/>
          </a:endParaRPr>
        </a:p>
      </dgm:t>
    </dgm:pt>
    <dgm:pt modelId="{86B6740C-D277-4014-A4AE-EC7E565F43FA}" type="parTrans" cxnId="{4719FFD2-95F3-4657-9960-9AF67A9F9352}">
      <dgm:prSet/>
      <dgm:spPr/>
      <dgm:t>
        <a:bodyPr/>
        <a:lstStyle/>
        <a:p>
          <a:endParaRPr lang="sl-SI" sz="2400"/>
        </a:p>
      </dgm:t>
    </dgm:pt>
    <dgm:pt modelId="{C7330A93-0EBA-499E-8090-3638437F27D4}" type="sibTrans" cxnId="{4719FFD2-95F3-4657-9960-9AF67A9F9352}">
      <dgm:prSet/>
      <dgm:spPr/>
      <dgm:t>
        <a:bodyPr/>
        <a:lstStyle/>
        <a:p>
          <a:endParaRPr lang="sl-SI" sz="2400"/>
        </a:p>
      </dgm:t>
    </dgm:pt>
    <dgm:pt modelId="{64A8BFB4-628F-4E61-9524-6AAA4E4C8078}">
      <dgm:prSet custT="1">
        <dgm:style>
          <a:lnRef idx="1">
            <a:schemeClr val="accent4"/>
          </a:lnRef>
          <a:fillRef idx="2">
            <a:schemeClr val="accent4"/>
          </a:fillRef>
          <a:effectRef idx="1">
            <a:schemeClr val="accent4"/>
          </a:effectRef>
          <a:fontRef idx="minor">
            <a:schemeClr val="dk1"/>
          </a:fontRef>
        </dgm:style>
      </dgm:prSet>
      <dgm:spPr/>
      <dgm:t>
        <a:bodyPr/>
        <a:lstStyle/>
        <a:p>
          <a:pPr algn="ctr"/>
          <a:r>
            <a:rPr lang="sl-SI" sz="2400" b="1" dirty="0">
              <a:solidFill>
                <a:srgbClr val="0000FF"/>
              </a:solidFill>
              <a:latin typeface="Comic Sans MS" pitchFamily="66" charset="0"/>
            </a:rPr>
            <a:t>Ocenjevanje tveganja je sestavni del izjave o varnosti. </a:t>
          </a:r>
        </a:p>
      </dgm:t>
    </dgm:pt>
    <dgm:pt modelId="{6851D325-5A4C-482C-84DE-AF7FBC6F0D33}" type="parTrans" cxnId="{D9E248A7-96FB-488A-B4C6-E41CB1D092F3}">
      <dgm:prSet/>
      <dgm:spPr/>
      <dgm:t>
        <a:bodyPr/>
        <a:lstStyle/>
        <a:p>
          <a:endParaRPr lang="sl-SI" sz="2400"/>
        </a:p>
      </dgm:t>
    </dgm:pt>
    <dgm:pt modelId="{989FAB47-6B11-42D6-AEE5-A8D45EE4F7C4}" type="sibTrans" cxnId="{D9E248A7-96FB-488A-B4C6-E41CB1D092F3}">
      <dgm:prSet/>
      <dgm:spPr/>
      <dgm:t>
        <a:bodyPr/>
        <a:lstStyle/>
        <a:p>
          <a:endParaRPr lang="sl-SI" sz="2400"/>
        </a:p>
      </dgm:t>
    </dgm:pt>
    <dgm:pt modelId="{4BB54E90-D94E-4561-96D8-DED76A154F02}" type="pres">
      <dgm:prSet presAssocID="{C12C8990-C327-4283-A414-6F9F22557A61}" presName="linear" presStyleCnt="0">
        <dgm:presLayoutVars>
          <dgm:dir/>
          <dgm:animLvl val="lvl"/>
          <dgm:resizeHandles val="exact"/>
        </dgm:presLayoutVars>
      </dgm:prSet>
      <dgm:spPr/>
    </dgm:pt>
    <dgm:pt modelId="{F30C1B0A-6FD4-49D8-875E-3DB75246A841}" type="pres">
      <dgm:prSet presAssocID="{743B86F5-2AA3-41C8-BB31-857C2CA80D8B}" presName="parentLin" presStyleCnt="0"/>
      <dgm:spPr/>
    </dgm:pt>
    <dgm:pt modelId="{9A096D1A-92B3-4D85-A13A-A07862E77E73}" type="pres">
      <dgm:prSet presAssocID="{743B86F5-2AA3-41C8-BB31-857C2CA80D8B}" presName="parentLeftMargin" presStyleLbl="node1" presStyleIdx="0" presStyleCnt="2"/>
      <dgm:spPr/>
    </dgm:pt>
    <dgm:pt modelId="{21884FA6-E217-47CB-9702-FA53615ACA7D}" type="pres">
      <dgm:prSet presAssocID="{743B86F5-2AA3-41C8-BB31-857C2CA80D8B}" presName="parentText" presStyleLbl="node1" presStyleIdx="0" presStyleCnt="2" custScaleX="150037" custScaleY="165755" custLinFactNeighborX="-27798" custLinFactNeighborY="-58064">
        <dgm:presLayoutVars>
          <dgm:chMax val="0"/>
          <dgm:bulletEnabled val="1"/>
        </dgm:presLayoutVars>
      </dgm:prSet>
      <dgm:spPr/>
    </dgm:pt>
    <dgm:pt modelId="{47081461-302F-414A-A6D4-7BBD74A45DFA}" type="pres">
      <dgm:prSet presAssocID="{743B86F5-2AA3-41C8-BB31-857C2CA80D8B}" presName="negativeSpace" presStyleCnt="0"/>
      <dgm:spPr/>
    </dgm:pt>
    <dgm:pt modelId="{8A9FE135-F135-47EC-A0C9-C3CDD2A0001F}" type="pres">
      <dgm:prSet presAssocID="{743B86F5-2AA3-41C8-BB31-857C2CA80D8B}" presName="childText" presStyleLbl="conFgAcc1" presStyleIdx="0" presStyleCnt="2">
        <dgm:presLayoutVars>
          <dgm:bulletEnabled val="1"/>
        </dgm:presLayoutVars>
      </dgm:prSet>
      <dgm:spPr/>
    </dgm:pt>
    <dgm:pt modelId="{5E31AA2A-DF06-480E-960E-663A38AE5A40}" type="pres">
      <dgm:prSet presAssocID="{5BA0308A-467C-4E3F-B9CA-F63256C63E1C}" presName="spaceBetweenRectangles" presStyleCnt="0"/>
      <dgm:spPr/>
    </dgm:pt>
    <dgm:pt modelId="{E0EDBA6F-99E0-4A10-B65E-64F82F679B9A}" type="pres">
      <dgm:prSet presAssocID="{64A8BFB4-628F-4E61-9524-6AAA4E4C8078}" presName="parentLin" presStyleCnt="0"/>
      <dgm:spPr/>
    </dgm:pt>
    <dgm:pt modelId="{B613B1A7-72AA-4913-9D04-A37EA2412C39}" type="pres">
      <dgm:prSet presAssocID="{64A8BFB4-628F-4E61-9524-6AAA4E4C8078}" presName="parentLeftMargin" presStyleLbl="node1" presStyleIdx="0" presStyleCnt="2"/>
      <dgm:spPr/>
    </dgm:pt>
    <dgm:pt modelId="{F2A2EA36-930A-4720-A05B-2CF0656F6498}" type="pres">
      <dgm:prSet presAssocID="{64A8BFB4-628F-4E61-9524-6AAA4E4C8078}" presName="parentText" presStyleLbl="node1" presStyleIdx="1" presStyleCnt="2" custScaleX="142857" custScaleY="68302">
        <dgm:presLayoutVars>
          <dgm:chMax val="0"/>
          <dgm:bulletEnabled val="1"/>
        </dgm:presLayoutVars>
      </dgm:prSet>
      <dgm:spPr/>
    </dgm:pt>
    <dgm:pt modelId="{7DAA75DD-7AA4-431A-9B44-309DECC0BBE1}" type="pres">
      <dgm:prSet presAssocID="{64A8BFB4-628F-4E61-9524-6AAA4E4C8078}" presName="negativeSpace" presStyleCnt="0"/>
      <dgm:spPr/>
    </dgm:pt>
    <dgm:pt modelId="{74837F17-AEA8-4F15-9111-1DA462FF593F}" type="pres">
      <dgm:prSet presAssocID="{64A8BFB4-628F-4E61-9524-6AAA4E4C8078}" presName="childText" presStyleLbl="conFgAcc1" presStyleIdx="1" presStyleCnt="2">
        <dgm:presLayoutVars>
          <dgm:bulletEnabled val="1"/>
        </dgm:presLayoutVars>
        <dgm:style>
          <a:lnRef idx="1">
            <a:schemeClr val="accent2"/>
          </a:lnRef>
          <a:fillRef idx="2">
            <a:schemeClr val="accent2"/>
          </a:fillRef>
          <a:effectRef idx="1">
            <a:schemeClr val="accent2"/>
          </a:effectRef>
          <a:fontRef idx="minor">
            <a:schemeClr val="dk1"/>
          </a:fontRef>
        </dgm:style>
      </dgm:prSet>
      <dgm:spPr/>
    </dgm:pt>
  </dgm:ptLst>
  <dgm:cxnLst>
    <dgm:cxn modelId="{A8110703-77D2-48F9-8BAF-56BCA132663C}" type="presOf" srcId="{743B86F5-2AA3-41C8-BB31-857C2CA80D8B}" destId="{21884FA6-E217-47CB-9702-FA53615ACA7D}" srcOrd="1" destOrd="0" presId="urn:microsoft.com/office/officeart/2005/8/layout/list1"/>
    <dgm:cxn modelId="{22CBF210-1D7A-45D2-9D59-9681ACC077C4}" type="presOf" srcId="{D52232E4-5D94-4C67-9E25-5B02E1C6156D}" destId="{8A9FE135-F135-47EC-A0C9-C3CDD2A0001F}" srcOrd="0" destOrd="2" presId="urn:microsoft.com/office/officeart/2005/8/layout/list1"/>
    <dgm:cxn modelId="{97B01814-ED0A-4D8A-A0B1-432FC88B7C73}" srcId="{743B86F5-2AA3-41C8-BB31-857C2CA80D8B}" destId="{44795F03-1714-4222-8D9C-BA3B13D6CCCB}" srcOrd="3" destOrd="0" parTransId="{98CC7472-CFD5-44E2-812B-5D423F15554D}" sibTransId="{E86E39B3-B3E1-4402-B94D-462D66146652}"/>
    <dgm:cxn modelId="{8E83482C-B404-441A-A0D2-A9E0B90A45E4}" srcId="{743B86F5-2AA3-41C8-BB31-857C2CA80D8B}" destId="{2E24165A-6C2D-4D08-8084-143103B9BF66}" srcOrd="1" destOrd="0" parTransId="{D98ACA13-8210-4364-9455-08E3A4EADD84}" sibTransId="{D9AB0299-694B-4366-A0E3-D7E3B414E916}"/>
    <dgm:cxn modelId="{5B52003D-28BF-4A2F-9AE4-FFA4C9F5DC26}" type="presOf" srcId="{64A8BFB4-628F-4E61-9524-6AAA4E4C8078}" destId="{F2A2EA36-930A-4720-A05B-2CF0656F6498}" srcOrd="1" destOrd="0" presId="urn:microsoft.com/office/officeart/2005/8/layout/list1"/>
    <dgm:cxn modelId="{E170A447-4032-4AC6-B89A-2EECA5A72FE4}" type="presOf" srcId="{743B86F5-2AA3-41C8-BB31-857C2CA80D8B}" destId="{9A096D1A-92B3-4D85-A13A-A07862E77E73}" srcOrd="0" destOrd="0" presId="urn:microsoft.com/office/officeart/2005/8/layout/list1"/>
    <dgm:cxn modelId="{53876E4B-BFF3-41A7-A6FC-9E834D101C30}" type="presOf" srcId="{B4DC2AF8-8081-4B56-95D1-25D1820637BB}" destId="{8A9FE135-F135-47EC-A0C9-C3CDD2A0001F}" srcOrd="0" destOrd="4" presId="urn:microsoft.com/office/officeart/2005/8/layout/list1"/>
    <dgm:cxn modelId="{28FABB7C-FA04-4B48-B43B-2A3699A705F5}" type="presOf" srcId="{6EEEC554-B2B1-4E40-BDE1-D9961222DAD8}" destId="{8A9FE135-F135-47EC-A0C9-C3CDD2A0001F}" srcOrd="0" destOrd="0" presId="urn:microsoft.com/office/officeart/2005/8/layout/list1"/>
    <dgm:cxn modelId="{CCF71199-3E9B-4130-A970-196DE9B89950}" srcId="{743B86F5-2AA3-41C8-BB31-857C2CA80D8B}" destId="{D52232E4-5D94-4C67-9E25-5B02E1C6156D}" srcOrd="2" destOrd="0" parTransId="{B8632C3A-FF82-4C5E-BF99-0DF2B5FA9835}" sibTransId="{2191F499-EF0E-442A-B839-51F1B575045F}"/>
    <dgm:cxn modelId="{D9E248A7-96FB-488A-B4C6-E41CB1D092F3}" srcId="{C12C8990-C327-4283-A414-6F9F22557A61}" destId="{64A8BFB4-628F-4E61-9524-6AAA4E4C8078}" srcOrd="1" destOrd="0" parTransId="{6851D325-5A4C-482C-84DE-AF7FBC6F0D33}" sibTransId="{989FAB47-6B11-42D6-AEE5-A8D45EE4F7C4}"/>
    <dgm:cxn modelId="{3B3320AB-F7D3-46CA-A87E-89B184DB31B7}" type="presOf" srcId="{C12C8990-C327-4283-A414-6F9F22557A61}" destId="{4BB54E90-D94E-4561-96D8-DED76A154F02}" srcOrd="0" destOrd="0" presId="urn:microsoft.com/office/officeart/2005/8/layout/list1"/>
    <dgm:cxn modelId="{455741B3-0315-4F33-ACFD-6BD5CD16D9F1}" type="presOf" srcId="{44795F03-1714-4222-8D9C-BA3B13D6CCCB}" destId="{8A9FE135-F135-47EC-A0C9-C3CDD2A0001F}" srcOrd="0" destOrd="3" presId="urn:microsoft.com/office/officeart/2005/8/layout/list1"/>
    <dgm:cxn modelId="{4719FFD2-95F3-4657-9960-9AF67A9F9352}" srcId="{743B86F5-2AA3-41C8-BB31-857C2CA80D8B}" destId="{B4DC2AF8-8081-4B56-95D1-25D1820637BB}" srcOrd="4" destOrd="0" parTransId="{86B6740C-D277-4014-A4AE-EC7E565F43FA}" sibTransId="{C7330A93-0EBA-499E-8090-3638437F27D4}"/>
    <dgm:cxn modelId="{C149EED4-52C6-4C08-895A-FF9FD9120474}" type="presOf" srcId="{2E24165A-6C2D-4D08-8084-143103B9BF66}" destId="{8A9FE135-F135-47EC-A0C9-C3CDD2A0001F}" srcOrd="0" destOrd="1" presId="urn:microsoft.com/office/officeart/2005/8/layout/list1"/>
    <dgm:cxn modelId="{050B01DB-316D-436B-9FE4-A995DADEECAF}" srcId="{C12C8990-C327-4283-A414-6F9F22557A61}" destId="{743B86F5-2AA3-41C8-BB31-857C2CA80D8B}" srcOrd="0" destOrd="0" parTransId="{10F61F1E-3695-4ABC-9898-093FD3B0BB33}" sibTransId="{5BA0308A-467C-4E3F-B9CA-F63256C63E1C}"/>
    <dgm:cxn modelId="{64465ADC-974B-4FAC-BC11-1751F050DC06}" srcId="{743B86F5-2AA3-41C8-BB31-857C2CA80D8B}" destId="{6EEEC554-B2B1-4E40-BDE1-D9961222DAD8}" srcOrd="0" destOrd="0" parTransId="{EA249E01-E468-4CE7-9E58-DBCA4FF95B85}" sibTransId="{797BECD3-8323-4B47-8F7C-5F7EE64A698F}"/>
    <dgm:cxn modelId="{49B9C0F0-4C61-4464-9BD2-74246935FC5E}" type="presOf" srcId="{64A8BFB4-628F-4E61-9524-6AAA4E4C8078}" destId="{B613B1A7-72AA-4913-9D04-A37EA2412C39}" srcOrd="0" destOrd="0" presId="urn:microsoft.com/office/officeart/2005/8/layout/list1"/>
    <dgm:cxn modelId="{E0594D05-8933-44FA-9D4C-1EC0D874A809}" type="presParOf" srcId="{4BB54E90-D94E-4561-96D8-DED76A154F02}" destId="{F30C1B0A-6FD4-49D8-875E-3DB75246A841}" srcOrd="0" destOrd="0" presId="urn:microsoft.com/office/officeart/2005/8/layout/list1"/>
    <dgm:cxn modelId="{1DD8D83A-BB45-4B06-A9AC-60DB388FC7CB}" type="presParOf" srcId="{F30C1B0A-6FD4-49D8-875E-3DB75246A841}" destId="{9A096D1A-92B3-4D85-A13A-A07862E77E73}" srcOrd="0" destOrd="0" presId="urn:microsoft.com/office/officeart/2005/8/layout/list1"/>
    <dgm:cxn modelId="{17B4D8CD-6CEC-42D4-AB7E-E7FF81DF54A5}" type="presParOf" srcId="{F30C1B0A-6FD4-49D8-875E-3DB75246A841}" destId="{21884FA6-E217-47CB-9702-FA53615ACA7D}" srcOrd="1" destOrd="0" presId="urn:microsoft.com/office/officeart/2005/8/layout/list1"/>
    <dgm:cxn modelId="{4CAE48E5-42ED-44D6-B1F2-6B5CC08EF69B}" type="presParOf" srcId="{4BB54E90-D94E-4561-96D8-DED76A154F02}" destId="{47081461-302F-414A-A6D4-7BBD74A45DFA}" srcOrd="1" destOrd="0" presId="urn:microsoft.com/office/officeart/2005/8/layout/list1"/>
    <dgm:cxn modelId="{387524D3-B35C-4A78-8290-065775860B23}" type="presParOf" srcId="{4BB54E90-D94E-4561-96D8-DED76A154F02}" destId="{8A9FE135-F135-47EC-A0C9-C3CDD2A0001F}" srcOrd="2" destOrd="0" presId="urn:microsoft.com/office/officeart/2005/8/layout/list1"/>
    <dgm:cxn modelId="{7BFB0788-E158-4C36-ADC6-7642A0A4C917}" type="presParOf" srcId="{4BB54E90-D94E-4561-96D8-DED76A154F02}" destId="{5E31AA2A-DF06-480E-960E-663A38AE5A40}" srcOrd="3" destOrd="0" presId="urn:microsoft.com/office/officeart/2005/8/layout/list1"/>
    <dgm:cxn modelId="{A74760D6-34BA-45DA-ABB5-B1F81CFB94FB}" type="presParOf" srcId="{4BB54E90-D94E-4561-96D8-DED76A154F02}" destId="{E0EDBA6F-99E0-4A10-B65E-64F82F679B9A}" srcOrd="4" destOrd="0" presId="urn:microsoft.com/office/officeart/2005/8/layout/list1"/>
    <dgm:cxn modelId="{6417444F-0BED-44EB-ACA9-96A7A5A70D3A}" type="presParOf" srcId="{E0EDBA6F-99E0-4A10-B65E-64F82F679B9A}" destId="{B613B1A7-72AA-4913-9D04-A37EA2412C39}" srcOrd="0" destOrd="0" presId="urn:microsoft.com/office/officeart/2005/8/layout/list1"/>
    <dgm:cxn modelId="{47C35585-8B11-4AF6-A460-BADC77BEE925}" type="presParOf" srcId="{E0EDBA6F-99E0-4A10-B65E-64F82F679B9A}" destId="{F2A2EA36-930A-4720-A05B-2CF0656F6498}" srcOrd="1" destOrd="0" presId="urn:microsoft.com/office/officeart/2005/8/layout/list1"/>
    <dgm:cxn modelId="{02C3811F-6453-474C-84EF-7EA946696F6E}" type="presParOf" srcId="{4BB54E90-D94E-4561-96D8-DED76A154F02}" destId="{7DAA75DD-7AA4-431A-9B44-309DECC0BBE1}" srcOrd="5" destOrd="0" presId="urn:microsoft.com/office/officeart/2005/8/layout/list1"/>
    <dgm:cxn modelId="{BA6EA54E-9E67-417F-8941-B4FCC7420E1F}" type="presParOf" srcId="{4BB54E90-D94E-4561-96D8-DED76A154F02}" destId="{74837F17-AEA8-4F15-9111-1DA462FF593F}" srcOrd="6"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FD764F63-CBAD-4E13-BD6D-AF9F6CBFC20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l-SI"/>
        </a:p>
      </dgm:t>
    </dgm:pt>
    <dgm:pt modelId="{B6DE4E6B-4A82-40D1-8561-E19378B4D174}">
      <dgm:prSet phldrT="[Text]">
        <dgm:style>
          <a:lnRef idx="1">
            <a:schemeClr val="accent3"/>
          </a:lnRef>
          <a:fillRef idx="2">
            <a:schemeClr val="accent3"/>
          </a:fillRef>
          <a:effectRef idx="1">
            <a:schemeClr val="accent3"/>
          </a:effectRef>
          <a:fontRef idx="minor">
            <a:schemeClr val="dk1"/>
          </a:fontRef>
        </dgm:style>
      </dgm:prSet>
      <dgm:spPr/>
      <dgm:t>
        <a:bodyPr/>
        <a:lstStyle/>
        <a:p>
          <a:pPr algn="ctr"/>
          <a:r>
            <a:rPr lang="sl-SI" b="1" dirty="0">
              <a:solidFill>
                <a:srgbClr val="CC00FF"/>
              </a:solidFill>
              <a:latin typeface="Comic Sans MS" pitchFamily="66" charset="0"/>
            </a:rPr>
            <a:t>Boj proti revščini in socialni izključenosti sodi med poglavitne cilje Evropske unije.</a:t>
          </a:r>
          <a:endParaRPr lang="sl-SI" dirty="0">
            <a:solidFill>
              <a:srgbClr val="CC00FF"/>
            </a:solidFill>
          </a:endParaRPr>
        </a:p>
      </dgm:t>
    </dgm:pt>
    <dgm:pt modelId="{78A86784-A880-46E5-A3AE-B64B04BB1598}" type="parTrans" cxnId="{B511F8A2-1161-4ABB-B5C1-06A3178F3FF8}">
      <dgm:prSet/>
      <dgm:spPr/>
      <dgm:t>
        <a:bodyPr/>
        <a:lstStyle/>
        <a:p>
          <a:endParaRPr lang="sl-SI"/>
        </a:p>
      </dgm:t>
    </dgm:pt>
    <dgm:pt modelId="{2DD4DFAF-66C3-4FA2-85B3-F39C3837BC16}" type="sibTrans" cxnId="{B511F8A2-1161-4ABB-B5C1-06A3178F3FF8}">
      <dgm:prSet/>
      <dgm:spPr/>
      <dgm:t>
        <a:bodyPr/>
        <a:lstStyle/>
        <a:p>
          <a:endParaRPr lang="sl-SI"/>
        </a:p>
      </dgm:t>
    </dgm:pt>
    <dgm:pt modelId="{8DFF1D73-2057-4731-A872-F96AEDD33DD0}" type="pres">
      <dgm:prSet presAssocID="{FD764F63-CBAD-4E13-BD6D-AF9F6CBFC20B}" presName="linear" presStyleCnt="0">
        <dgm:presLayoutVars>
          <dgm:animLvl val="lvl"/>
          <dgm:resizeHandles val="exact"/>
        </dgm:presLayoutVars>
      </dgm:prSet>
      <dgm:spPr/>
    </dgm:pt>
    <dgm:pt modelId="{821F4309-D47D-4952-8730-150877B5DE67}" type="pres">
      <dgm:prSet presAssocID="{B6DE4E6B-4A82-40D1-8561-E19378B4D174}" presName="parentText" presStyleLbl="node1" presStyleIdx="0" presStyleCnt="1">
        <dgm:presLayoutVars>
          <dgm:chMax val="0"/>
          <dgm:bulletEnabled val="1"/>
        </dgm:presLayoutVars>
      </dgm:prSet>
      <dgm:spPr/>
    </dgm:pt>
  </dgm:ptLst>
  <dgm:cxnLst>
    <dgm:cxn modelId="{0DEB9610-600A-4EDA-B798-082EF987630E}" type="presOf" srcId="{B6DE4E6B-4A82-40D1-8561-E19378B4D174}" destId="{821F4309-D47D-4952-8730-150877B5DE67}" srcOrd="0" destOrd="0" presId="urn:microsoft.com/office/officeart/2005/8/layout/vList2"/>
    <dgm:cxn modelId="{B511F8A2-1161-4ABB-B5C1-06A3178F3FF8}" srcId="{FD764F63-CBAD-4E13-BD6D-AF9F6CBFC20B}" destId="{B6DE4E6B-4A82-40D1-8561-E19378B4D174}" srcOrd="0" destOrd="0" parTransId="{78A86784-A880-46E5-A3AE-B64B04BB1598}" sibTransId="{2DD4DFAF-66C3-4FA2-85B3-F39C3837BC16}"/>
    <dgm:cxn modelId="{C20456E3-B3B0-4471-8CB1-A635F83C6C53}" type="presOf" srcId="{FD764F63-CBAD-4E13-BD6D-AF9F6CBFC20B}" destId="{8DFF1D73-2057-4731-A872-F96AEDD33DD0}" srcOrd="0" destOrd="0" presId="urn:microsoft.com/office/officeart/2005/8/layout/vList2"/>
    <dgm:cxn modelId="{E9B2A703-715A-421B-89B0-196F5162E12B}" type="presParOf" srcId="{8DFF1D73-2057-4731-A872-F96AEDD33DD0}" destId="{821F4309-D47D-4952-8730-150877B5DE67}"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CCFAD04-A85A-4D5A-86C7-CF3233DAD4F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0EFC60DD-901A-44F5-9490-C3BF9B762547}">
      <dgm:prSet phldrT="[Text]" custT="1">
        <dgm:style>
          <a:lnRef idx="1">
            <a:schemeClr val="accent1"/>
          </a:lnRef>
          <a:fillRef idx="2">
            <a:schemeClr val="accent1"/>
          </a:fillRef>
          <a:effectRef idx="1">
            <a:schemeClr val="accent1"/>
          </a:effectRef>
          <a:fontRef idx="minor">
            <a:schemeClr val="dk1"/>
          </a:fontRef>
        </dgm:style>
      </dgm:prSet>
      <dgm:spPr/>
      <dgm:t>
        <a:bodyPr/>
        <a:lstStyle/>
        <a:p>
          <a:pPr algn="ctr"/>
          <a:r>
            <a:rPr lang="sl-SI" altLang="zh-CN" sz="2400" b="1" dirty="0">
              <a:solidFill>
                <a:schemeClr val="tx1"/>
              </a:solidFill>
              <a:latin typeface="Comic Sans MS" pitchFamily="66" charset="0"/>
            </a:rPr>
            <a:t>Marca 2000 so se ob začetku uveljavljanja Lizbonske strategije predsedniki držav in vlad zavezali, za  izkorinjenje revščine" do leta 2010.</a:t>
          </a:r>
          <a:endParaRPr lang="sl-SI" sz="2400" dirty="0">
            <a:solidFill>
              <a:schemeClr val="tx1"/>
            </a:solidFill>
          </a:endParaRPr>
        </a:p>
      </dgm:t>
    </dgm:pt>
    <dgm:pt modelId="{08036359-8ED8-4639-80F6-15424ACE1CD0}" type="parTrans" cxnId="{30917028-EFED-467D-B0B2-7C7D9A731CA1}">
      <dgm:prSet/>
      <dgm:spPr/>
      <dgm:t>
        <a:bodyPr/>
        <a:lstStyle/>
        <a:p>
          <a:endParaRPr lang="sl-SI" sz="2400"/>
        </a:p>
      </dgm:t>
    </dgm:pt>
    <dgm:pt modelId="{6E3A45B6-7A59-4D76-ACF4-DEE27858CC1D}" type="sibTrans" cxnId="{30917028-EFED-467D-B0B2-7C7D9A731CA1}">
      <dgm:prSet/>
      <dgm:spPr/>
      <dgm:t>
        <a:bodyPr/>
        <a:lstStyle/>
        <a:p>
          <a:endParaRPr lang="sl-SI" sz="2400"/>
        </a:p>
      </dgm:t>
    </dgm:pt>
    <dgm:pt modelId="{CAB4ABF4-2127-4B53-B576-44EB103F8A51}">
      <dgm:prSet custT="1">
        <dgm:style>
          <a:lnRef idx="1">
            <a:schemeClr val="accent3"/>
          </a:lnRef>
          <a:fillRef idx="2">
            <a:schemeClr val="accent3"/>
          </a:fillRef>
          <a:effectRef idx="1">
            <a:schemeClr val="accent3"/>
          </a:effectRef>
          <a:fontRef idx="minor">
            <a:schemeClr val="dk1"/>
          </a:fontRef>
        </dgm:style>
      </dgm:prSet>
      <dgm:spPr/>
      <dgm:t>
        <a:bodyPr/>
        <a:lstStyle/>
        <a:p>
          <a:pPr algn="ctr"/>
          <a:r>
            <a:rPr lang="sl-SI" altLang="zh-CN" sz="2400" b="1" dirty="0">
              <a:solidFill>
                <a:srgbClr val="CC00FF"/>
              </a:solidFill>
              <a:latin typeface="Comic Sans MS" pitchFamily="66" charset="0"/>
            </a:rPr>
            <a:t>Kljub njihovim naporom večji delež evropskega prebivalstva še vedno živi v pomanjkanju in nima dostopa do osnovnih storitev, kot je zdravstveno varstvo.</a:t>
          </a:r>
          <a:r>
            <a:rPr lang="sl-SI" altLang="zh-CN" sz="2400" dirty="0">
              <a:solidFill>
                <a:srgbClr val="CC00FF"/>
              </a:solidFill>
              <a:latin typeface="Comic Sans MS" pitchFamily="66" charset="0"/>
            </a:rPr>
            <a:t> </a:t>
          </a:r>
        </a:p>
      </dgm:t>
    </dgm:pt>
    <dgm:pt modelId="{4414D1C0-A3ED-494E-8EC2-D6B1540B8E34}" type="parTrans" cxnId="{967002CF-9BAB-4110-841B-3A370D912F5B}">
      <dgm:prSet/>
      <dgm:spPr/>
      <dgm:t>
        <a:bodyPr/>
        <a:lstStyle/>
        <a:p>
          <a:endParaRPr lang="sl-SI" sz="2400"/>
        </a:p>
      </dgm:t>
    </dgm:pt>
    <dgm:pt modelId="{8902A7AE-0BBC-4E79-A05D-8BF86585F3E9}" type="sibTrans" cxnId="{967002CF-9BAB-4110-841B-3A370D912F5B}">
      <dgm:prSet/>
      <dgm:spPr/>
      <dgm:t>
        <a:bodyPr/>
        <a:lstStyle/>
        <a:p>
          <a:endParaRPr lang="sl-SI" sz="2400"/>
        </a:p>
      </dgm:t>
    </dgm:pt>
    <dgm:pt modelId="{B099797E-6834-4E15-987F-F657E6D25151}">
      <dgm:prSet custT="1">
        <dgm:style>
          <a:lnRef idx="1">
            <a:schemeClr val="accent5"/>
          </a:lnRef>
          <a:fillRef idx="2">
            <a:schemeClr val="accent5"/>
          </a:fillRef>
          <a:effectRef idx="1">
            <a:schemeClr val="accent5"/>
          </a:effectRef>
          <a:fontRef idx="minor">
            <a:schemeClr val="dk1"/>
          </a:fontRef>
        </dgm:style>
      </dgm:prSet>
      <dgm:spPr/>
      <dgm:t>
        <a:bodyPr/>
        <a:lstStyle/>
        <a:p>
          <a:r>
            <a:rPr lang="sl-SI" altLang="zh-CN" sz="2400" b="1" dirty="0">
              <a:solidFill>
                <a:schemeClr val="tx1"/>
              </a:solidFill>
              <a:latin typeface="Comic Sans MS" pitchFamily="66" charset="0"/>
            </a:rPr>
            <a:t>Tako stanje je v nasprotju s splošnimi vrednotami Evropske unije o solidarnosti in socialni pravičnosti.</a:t>
          </a:r>
          <a:r>
            <a:rPr lang="sl-SI" altLang="zh-CN" sz="2400" dirty="0">
              <a:solidFill>
                <a:schemeClr val="tx1"/>
              </a:solidFill>
              <a:latin typeface="Comic Sans MS" pitchFamily="66" charset="0"/>
            </a:rPr>
            <a:t> </a:t>
          </a:r>
          <a:endParaRPr lang="sl-SI" sz="2400" dirty="0">
            <a:solidFill>
              <a:schemeClr val="tx1"/>
            </a:solidFill>
          </a:endParaRPr>
        </a:p>
      </dgm:t>
    </dgm:pt>
    <dgm:pt modelId="{41953E4E-6680-4506-B970-4FC55A578B98}" type="parTrans" cxnId="{0C88E053-F65E-49D7-A13F-8ACB4B38F6EF}">
      <dgm:prSet/>
      <dgm:spPr/>
      <dgm:t>
        <a:bodyPr/>
        <a:lstStyle/>
        <a:p>
          <a:endParaRPr lang="sl-SI" sz="2400"/>
        </a:p>
      </dgm:t>
    </dgm:pt>
    <dgm:pt modelId="{ADCB278B-90CE-4408-99E8-452E6F3E5E69}" type="sibTrans" cxnId="{0C88E053-F65E-49D7-A13F-8ACB4B38F6EF}">
      <dgm:prSet/>
      <dgm:spPr/>
      <dgm:t>
        <a:bodyPr/>
        <a:lstStyle/>
        <a:p>
          <a:endParaRPr lang="sl-SI" sz="2400"/>
        </a:p>
      </dgm:t>
    </dgm:pt>
    <dgm:pt modelId="{1988A4AF-31A5-4D7C-825B-D5F002D6CA3D}" type="pres">
      <dgm:prSet presAssocID="{0CCFAD04-A85A-4D5A-86C7-CF3233DAD4F9}" presName="linear" presStyleCnt="0">
        <dgm:presLayoutVars>
          <dgm:dir/>
          <dgm:animLvl val="lvl"/>
          <dgm:resizeHandles val="exact"/>
        </dgm:presLayoutVars>
      </dgm:prSet>
      <dgm:spPr/>
    </dgm:pt>
    <dgm:pt modelId="{A5FD82C7-C1BC-43E8-B44A-169324AF44C2}" type="pres">
      <dgm:prSet presAssocID="{0EFC60DD-901A-44F5-9490-C3BF9B762547}" presName="parentLin" presStyleCnt="0"/>
      <dgm:spPr/>
    </dgm:pt>
    <dgm:pt modelId="{C3E9E5B7-B1C7-47B1-A5E8-54453B2782FB}" type="pres">
      <dgm:prSet presAssocID="{0EFC60DD-901A-44F5-9490-C3BF9B762547}" presName="parentLeftMargin" presStyleLbl="node1" presStyleIdx="0" presStyleCnt="3"/>
      <dgm:spPr/>
    </dgm:pt>
    <dgm:pt modelId="{2FC7EB22-6297-4B98-B5DC-9C90C2451341}" type="pres">
      <dgm:prSet presAssocID="{0EFC60DD-901A-44F5-9490-C3BF9B762547}" presName="parentText" presStyleLbl="node1" presStyleIdx="0" presStyleCnt="3" custScaleX="142857" custScaleY="194872">
        <dgm:presLayoutVars>
          <dgm:chMax val="0"/>
          <dgm:bulletEnabled val="1"/>
        </dgm:presLayoutVars>
      </dgm:prSet>
      <dgm:spPr/>
    </dgm:pt>
    <dgm:pt modelId="{1F76DCC5-25E8-4BA6-9A22-AF8884933A19}" type="pres">
      <dgm:prSet presAssocID="{0EFC60DD-901A-44F5-9490-C3BF9B762547}" presName="negativeSpace" presStyleCnt="0"/>
      <dgm:spPr/>
    </dgm:pt>
    <dgm:pt modelId="{C560F580-34E8-4D71-A7B9-2CE853335AF0}" type="pres">
      <dgm:prSet presAssocID="{0EFC60DD-901A-44F5-9490-C3BF9B762547}" presName="childText" presStyleLbl="conFgAcc1" presStyleIdx="0" presStyleCnt="3">
        <dgm:presLayoutVars>
          <dgm:bulletEnabled val="1"/>
        </dgm:presLayoutVars>
        <dgm:style>
          <a:lnRef idx="1">
            <a:schemeClr val="accent6"/>
          </a:lnRef>
          <a:fillRef idx="2">
            <a:schemeClr val="accent6"/>
          </a:fillRef>
          <a:effectRef idx="1">
            <a:schemeClr val="accent6"/>
          </a:effectRef>
          <a:fontRef idx="minor">
            <a:schemeClr val="dk1"/>
          </a:fontRef>
        </dgm:style>
      </dgm:prSet>
      <dgm:spPr/>
    </dgm:pt>
    <dgm:pt modelId="{A570BB49-3BE4-499C-BE5C-096F303A893B}" type="pres">
      <dgm:prSet presAssocID="{6E3A45B6-7A59-4D76-ACF4-DEE27858CC1D}" presName="spaceBetweenRectangles" presStyleCnt="0"/>
      <dgm:spPr/>
    </dgm:pt>
    <dgm:pt modelId="{EDE445B1-AB02-42A5-83AA-27E6D6D371FA}" type="pres">
      <dgm:prSet presAssocID="{CAB4ABF4-2127-4B53-B576-44EB103F8A51}" presName="parentLin" presStyleCnt="0"/>
      <dgm:spPr/>
    </dgm:pt>
    <dgm:pt modelId="{92FB7180-687A-4978-A9E4-09B8A81F385F}" type="pres">
      <dgm:prSet presAssocID="{CAB4ABF4-2127-4B53-B576-44EB103F8A51}" presName="parentLeftMargin" presStyleLbl="node1" presStyleIdx="0" presStyleCnt="3"/>
      <dgm:spPr/>
    </dgm:pt>
    <dgm:pt modelId="{89460CCC-09C8-4C62-B433-0816FF5BE09C}" type="pres">
      <dgm:prSet presAssocID="{CAB4ABF4-2127-4B53-B576-44EB103F8A51}" presName="parentText" presStyleLbl="node1" presStyleIdx="1" presStyleCnt="3" custScaleX="142857" custScaleY="235795">
        <dgm:presLayoutVars>
          <dgm:chMax val="0"/>
          <dgm:bulletEnabled val="1"/>
        </dgm:presLayoutVars>
      </dgm:prSet>
      <dgm:spPr/>
    </dgm:pt>
    <dgm:pt modelId="{47299A4C-B2BC-4E34-B4A8-C27F56041C0D}" type="pres">
      <dgm:prSet presAssocID="{CAB4ABF4-2127-4B53-B576-44EB103F8A51}" presName="negativeSpace" presStyleCnt="0"/>
      <dgm:spPr/>
    </dgm:pt>
    <dgm:pt modelId="{B0131D6E-52F5-422A-A341-AC90D0BD1A0F}" type="pres">
      <dgm:prSet presAssocID="{CAB4ABF4-2127-4B53-B576-44EB103F8A51}" presName="childText" presStyleLbl="conFgAcc1" presStyleIdx="1" presStyleCnt="3">
        <dgm:presLayoutVars>
          <dgm:bulletEnabled val="1"/>
        </dgm:presLayoutVars>
        <dgm:style>
          <a:lnRef idx="1">
            <a:schemeClr val="accent2"/>
          </a:lnRef>
          <a:fillRef idx="2">
            <a:schemeClr val="accent2"/>
          </a:fillRef>
          <a:effectRef idx="1">
            <a:schemeClr val="accent2"/>
          </a:effectRef>
          <a:fontRef idx="minor">
            <a:schemeClr val="dk1"/>
          </a:fontRef>
        </dgm:style>
      </dgm:prSet>
      <dgm:spPr/>
    </dgm:pt>
    <dgm:pt modelId="{4C47BD67-F343-4C76-A799-B76A5B414B1F}" type="pres">
      <dgm:prSet presAssocID="{8902A7AE-0BBC-4E79-A05D-8BF86585F3E9}" presName="spaceBetweenRectangles" presStyleCnt="0"/>
      <dgm:spPr/>
    </dgm:pt>
    <dgm:pt modelId="{0859092F-0DC4-44ED-823D-61890114DE38}" type="pres">
      <dgm:prSet presAssocID="{B099797E-6834-4E15-987F-F657E6D25151}" presName="parentLin" presStyleCnt="0"/>
      <dgm:spPr/>
    </dgm:pt>
    <dgm:pt modelId="{B55106B8-EF5A-4C6E-9622-8DF3E86CE21B}" type="pres">
      <dgm:prSet presAssocID="{B099797E-6834-4E15-987F-F657E6D25151}" presName="parentLeftMargin" presStyleLbl="node1" presStyleIdx="1" presStyleCnt="3"/>
      <dgm:spPr/>
    </dgm:pt>
    <dgm:pt modelId="{71586A37-B136-43CF-9F60-C098B9835EF0}" type="pres">
      <dgm:prSet presAssocID="{B099797E-6834-4E15-987F-F657E6D25151}" presName="parentText" presStyleLbl="node1" presStyleIdx="2" presStyleCnt="3" custScaleX="142857" custScaleY="133101">
        <dgm:presLayoutVars>
          <dgm:chMax val="0"/>
          <dgm:bulletEnabled val="1"/>
        </dgm:presLayoutVars>
      </dgm:prSet>
      <dgm:spPr/>
    </dgm:pt>
    <dgm:pt modelId="{AEF64255-44CC-4A6A-9D1B-82DB55F2C160}" type="pres">
      <dgm:prSet presAssocID="{B099797E-6834-4E15-987F-F657E6D25151}" presName="negativeSpace" presStyleCnt="0"/>
      <dgm:spPr/>
    </dgm:pt>
    <dgm:pt modelId="{4DFADF00-0973-48CC-B0F6-2C6D3F21B67C}" type="pres">
      <dgm:prSet presAssocID="{B099797E-6834-4E15-987F-F657E6D25151}" presName="childText" presStyleLbl="conFgAcc1" presStyleIdx="2" presStyleCnt="3">
        <dgm:presLayoutVars>
          <dgm:bulletEnabled val="1"/>
        </dgm:presLayoutVars>
        <dgm:style>
          <a:lnRef idx="1">
            <a:schemeClr val="accent6"/>
          </a:lnRef>
          <a:fillRef idx="2">
            <a:schemeClr val="accent6"/>
          </a:fillRef>
          <a:effectRef idx="1">
            <a:schemeClr val="accent6"/>
          </a:effectRef>
          <a:fontRef idx="minor">
            <a:schemeClr val="dk1"/>
          </a:fontRef>
        </dgm:style>
      </dgm:prSet>
      <dgm:spPr/>
    </dgm:pt>
  </dgm:ptLst>
  <dgm:cxnLst>
    <dgm:cxn modelId="{CF11B417-DA6E-4F78-8867-78FDC3FAAD8B}" type="presOf" srcId="{CAB4ABF4-2127-4B53-B576-44EB103F8A51}" destId="{92FB7180-687A-4978-A9E4-09B8A81F385F}" srcOrd="0" destOrd="0" presId="urn:microsoft.com/office/officeart/2005/8/layout/list1"/>
    <dgm:cxn modelId="{15D27521-3CBA-47A6-93E7-EEAFF596F73B}" type="presOf" srcId="{CAB4ABF4-2127-4B53-B576-44EB103F8A51}" destId="{89460CCC-09C8-4C62-B433-0816FF5BE09C}" srcOrd="1" destOrd="0" presId="urn:microsoft.com/office/officeart/2005/8/layout/list1"/>
    <dgm:cxn modelId="{30917028-EFED-467D-B0B2-7C7D9A731CA1}" srcId="{0CCFAD04-A85A-4D5A-86C7-CF3233DAD4F9}" destId="{0EFC60DD-901A-44F5-9490-C3BF9B762547}" srcOrd="0" destOrd="0" parTransId="{08036359-8ED8-4639-80F6-15424ACE1CD0}" sibTransId="{6E3A45B6-7A59-4D76-ACF4-DEE27858CC1D}"/>
    <dgm:cxn modelId="{B093823B-A1D6-4DAE-A343-DE27114DB984}" type="presOf" srcId="{0EFC60DD-901A-44F5-9490-C3BF9B762547}" destId="{C3E9E5B7-B1C7-47B1-A5E8-54453B2782FB}" srcOrd="0" destOrd="0" presId="urn:microsoft.com/office/officeart/2005/8/layout/list1"/>
    <dgm:cxn modelId="{0C88E053-F65E-49D7-A13F-8ACB4B38F6EF}" srcId="{0CCFAD04-A85A-4D5A-86C7-CF3233DAD4F9}" destId="{B099797E-6834-4E15-987F-F657E6D25151}" srcOrd="2" destOrd="0" parTransId="{41953E4E-6680-4506-B970-4FC55A578B98}" sibTransId="{ADCB278B-90CE-4408-99E8-452E6F3E5E69}"/>
    <dgm:cxn modelId="{101CE674-55AE-4CAA-B81E-CCC8F76492AA}" type="presOf" srcId="{0EFC60DD-901A-44F5-9490-C3BF9B762547}" destId="{2FC7EB22-6297-4B98-B5DC-9C90C2451341}" srcOrd="1" destOrd="0" presId="urn:microsoft.com/office/officeart/2005/8/layout/list1"/>
    <dgm:cxn modelId="{A9070456-7C5E-42D9-8B47-89ADB6B9D8AD}" type="presOf" srcId="{0CCFAD04-A85A-4D5A-86C7-CF3233DAD4F9}" destId="{1988A4AF-31A5-4D7C-825B-D5F002D6CA3D}" srcOrd="0" destOrd="0" presId="urn:microsoft.com/office/officeart/2005/8/layout/list1"/>
    <dgm:cxn modelId="{33132B8D-9E8A-4DC7-948E-F4C5A6B1007C}" type="presOf" srcId="{B099797E-6834-4E15-987F-F657E6D25151}" destId="{71586A37-B136-43CF-9F60-C098B9835EF0}" srcOrd="1" destOrd="0" presId="urn:microsoft.com/office/officeart/2005/8/layout/list1"/>
    <dgm:cxn modelId="{18C6CEA9-615E-416D-8AFA-2D2F323BEC47}" type="presOf" srcId="{B099797E-6834-4E15-987F-F657E6D25151}" destId="{B55106B8-EF5A-4C6E-9622-8DF3E86CE21B}" srcOrd="0" destOrd="0" presId="urn:microsoft.com/office/officeart/2005/8/layout/list1"/>
    <dgm:cxn modelId="{967002CF-9BAB-4110-841B-3A370D912F5B}" srcId="{0CCFAD04-A85A-4D5A-86C7-CF3233DAD4F9}" destId="{CAB4ABF4-2127-4B53-B576-44EB103F8A51}" srcOrd="1" destOrd="0" parTransId="{4414D1C0-A3ED-494E-8EC2-D6B1540B8E34}" sibTransId="{8902A7AE-0BBC-4E79-A05D-8BF86585F3E9}"/>
    <dgm:cxn modelId="{7A7BF4F1-0E54-4486-9F9B-1E5FF4F73273}" type="presParOf" srcId="{1988A4AF-31A5-4D7C-825B-D5F002D6CA3D}" destId="{A5FD82C7-C1BC-43E8-B44A-169324AF44C2}" srcOrd="0" destOrd="0" presId="urn:microsoft.com/office/officeart/2005/8/layout/list1"/>
    <dgm:cxn modelId="{C13EE6EC-24E0-419C-81C4-84B707D180A3}" type="presParOf" srcId="{A5FD82C7-C1BC-43E8-B44A-169324AF44C2}" destId="{C3E9E5B7-B1C7-47B1-A5E8-54453B2782FB}" srcOrd="0" destOrd="0" presId="urn:microsoft.com/office/officeart/2005/8/layout/list1"/>
    <dgm:cxn modelId="{168D998A-B3D7-419A-A427-CD9E1DAEC9CF}" type="presParOf" srcId="{A5FD82C7-C1BC-43E8-B44A-169324AF44C2}" destId="{2FC7EB22-6297-4B98-B5DC-9C90C2451341}" srcOrd="1" destOrd="0" presId="urn:microsoft.com/office/officeart/2005/8/layout/list1"/>
    <dgm:cxn modelId="{89DEA314-C321-4A7C-A60C-7670D0908931}" type="presParOf" srcId="{1988A4AF-31A5-4D7C-825B-D5F002D6CA3D}" destId="{1F76DCC5-25E8-4BA6-9A22-AF8884933A19}" srcOrd="1" destOrd="0" presId="urn:microsoft.com/office/officeart/2005/8/layout/list1"/>
    <dgm:cxn modelId="{3136E089-CF72-41BA-8667-D88DE012BFA8}" type="presParOf" srcId="{1988A4AF-31A5-4D7C-825B-D5F002D6CA3D}" destId="{C560F580-34E8-4D71-A7B9-2CE853335AF0}" srcOrd="2" destOrd="0" presId="urn:microsoft.com/office/officeart/2005/8/layout/list1"/>
    <dgm:cxn modelId="{55C27577-34EE-4443-AC80-B4DD2FA7AFDC}" type="presParOf" srcId="{1988A4AF-31A5-4D7C-825B-D5F002D6CA3D}" destId="{A570BB49-3BE4-499C-BE5C-096F303A893B}" srcOrd="3" destOrd="0" presId="urn:microsoft.com/office/officeart/2005/8/layout/list1"/>
    <dgm:cxn modelId="{885A783B-2208-4D81-97E1-F3044329BE5A}" type="presParOf" srcId="{1988A4AF-31A5-4D7C-825B-D5F002D6CA3D}" destId="{EDE445B1-AB02-42A5-83AA-27E6D6D371FA}" srcOrd="4" destOrd="0" presId="urn:microsoft.com/office/officeart/2005/8/layout/list1"/>
    <dgm:cxn modelId="{DAC52E79-AE8F-4952-8445-0EB58F7A0558}" type="presParOf" srcId="{EDE445B1-AB02-42A5-83AA-27E6D6D371FA}" destId="{92FB7180-687A-4978-A9E4-09B8A81F385F}" srcOrd="0" destOrd="0" presId="urn:microsoft.com/office/officeart/2005/8/layout/list1"/>
    <dgm:cxn modelId="{44CDEA08-2F58-4A81-8AE2-00B3175ECEA9}" type="presParOf" srcId="{EDE445B1-AB02-42A5-83AA-27E6D6D371FA}" destId="{89460CCC-09C8-4C62-B433-0816FF5BE09C}" srcOrd="1" destOrd="0" presId="urn:microsoft.com/office/officeart/2005/8/layout/list1"/>
    <dgm:cxn modelId="{F61293B4-510E-439E-891B-30C11EA41689}" type="presParOf" srcId="{1988A4AF-31A5-4D7C-825B-D5F002D6CA3D}" destId="{47299A4C-B2BC-4E34-B4A8-C27F56041C0D}" srcOrd="5" destOrd="0" presId="urn:microsoft.com/office/officeart/2005/8/layout/list1"/>
    <dgm:cxn modelId="{B364B009-AF40-4B13-B912-9FF6799AFA64}" type="presParOf" srcId="{1988A4AF-31A5-4D7C-825B-D5F002D6CA3D}" destId="{B0131D6E-52F5-422A-A341-AC90D0BD1A0F}" srcOrd="6" destOrd="0" presId="urn:microsoft.com/office/officeart/2005/8/layout/list1"/>
    <dgm:cxn modelId="{31FBD310-D778-468C-B0F7-56B33B73B9D3}" type="presParOf" srcId="{1988A4AF-31A5-4D7C-825B-D5F002D6CA3D}" destId="{4C47BD67-F343-4C76-A799-B76A5B414B1F}" srcOrd="7" destOrd="0" presId="urn:microsoft.com/office/officeart/2005/8/layout/list1"/>
    <dgm:cxn modelId="{3DB1EA72-4058-45BA-AF7E-468503E0BA81}" type="presParOf" srcId="{1988A4AF-31A5-4D7C-825B-D5F002D6CA3D}" destId="{0859092F-0DC4-44ED-823D-61890114DE38}" srcOrd="8" destOrd="0" presId="urn:microsoft.com/office/officeart/2005/8/layout/list1"/>
    <dgm:cxn modelId="{784AF5F8-044F-4C4E-8F2E-BB1119DED35A}" type="presParOf" srcId="{0859092F-0DC4-44ED-823D-61890114DE38}" destId="{B55106B8-EF5A-4C6E-9622-8DF3E86CE21B}" srcOrd="0" destOrd="0" presId="urn:microsoft.com/office/officeart/2005/8/layout/list1"/>
    <dgm:cxn modelId="{9B291543-3E42-4607-8D98-EC0BA481AA4B}" type="presParOf" srcId="{0859092F-0DC4-44ED-823D-61890114DE38}" destId="{71586A37-B136-43CF-9F60-C098B9835EF0}" srcOrd="1" destOrd="0" presId="urn:microsoft.com/office/officeart/2005/8/layout/list1"/>
    <dgm:cxn modelId="{DF1AE20C-29B9-438F-8B1A-AE0946D09B2F}" type="presParOf" srcId="{1988A4AF-31A5-4D7C-825B-D5F002D6CA3D}" destId="{AEF64255-44CC-4A6A-9D1B-82DB55F2C160}" srcOrd="9" destOrd="0" presId="urn:microsoft.com/office/officeart/2005/8/layout/list1"/>
    <dgm:cxn modelId="{DC66E176-42FF-4573-ADC8-0636AE2E6ECB}" type="presParOf" srcId="{1988A4AF-31A5-4D7C-825B-D5F002D6CA3D}" destId="{4DFADF00-0973-48CC-B0F6-2C6D3F21B67C}" srcOrd="10" destOrd="0" presId="urn:microsoft.com/office/officeart/2005/8/layout/list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81B3CC-3498-4738-8E67-10502EC6F79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l-SI"/>
        </a:p>
      </dgm:t>
    </dgm:pt>
    <dgm:pt modelId="{DE18E6DA-F1BF-4F1E-A653-0E4EB61EBCE2}">
      <dgm:prSet>
        <dgm:style>
          <a:lnRef idx="1">
            <a:schemeClr val="accent3"/>
          </a:lnRef>
          <a:fillRef idx="2">
            <a:schemeClr val="accent3"/>
          </a:fillRef>
          <a:effectRef idx="1">
            <a:schemeClr val="accent3"/>
          </a:effectRef>
          <a:fontRef idx="minor">
            <a:schemeClr val="dk1"/>
          </a:fontRef>
        </dgm:style>
      </dgm:prSet>
      <dgm:spPr>
        <a:ln>
          <a:noFill/>
        </a:ln>
        <a:effectLst>
          <a:outerShdw blurRad="44450" dist="27940" dir="5400000" algn="ctr">
            <a:srgbClr val="000000">
              <a:alpha val="32000"/>
            </a:srgbClr>
          </a:outerShdw>
        </a:effectLst>
      </dgm:spPr>
      <dgm:t>
        <a:bodyPr/>
        <a:lstStyle/>
        <a:p>
          <a:pPr algn="l"/>
          <a:r>
            <a:rPr lang="sl-SI" b="1" dirty="0">
              <a:solidFill>
                <a:srgbClr val="0000FF"/>
              </a:solidFill>
              <a:latin typeface="Comic Sans MS" pitchFamily="66" charset="0"/>
            </a:rPr>
            <a:t>VZPD vključuje veliko posebnih področjih in je pomemben dejavnik pri skoraj vsakem opravilu. </a:t>
          </a:r>
        </a:p>
      </dgm:t>
    </dgm:pt>
    <dgm:pt modelId="{3AE0E3F1-F438-4522-833A-7817E4CD2AAE}" type="parTrans" cxnId="{7946C1F2-3CA2-4E40-AE39-F51DEBC43D83}">
      <dgm:prSet/>
      <dgm:spPr/>
      <dgm:t>
        <a:bodyPr/>
        <a:lstStyle/>
        <a:p>
          <a:endParaRPr lang="sl-SI">
            <a:solidFill>
              <a:schemeClr val="tx1"/>
            </a:solidFill>
          </a:endParaRPr>
        </a:p>
      </dgm:t>
    </dgm:pt>
    <dgm:pt modelId="{3D6EC137-C555-4A6A-812D-1FA608B447F4}" type="sibTrans" cxnId="{7946C1F2-3CA2-4E40-AE39-F51DEBC43D83}">
      <dgm:prSet/>
      <dgm:spPr/>
      <dgm:t>
        <a:bodyPr/>
        <a:lstStyle/>
        <a:p>
          <a:endParaRPr lang="sl-SI">
            <a:solidFill>
              <a:schemeClr val="tx1"/>
            </a:solidFill>
          </a:endParaRPr>
        </a:p>
      </dgm:t>
    </dgm:pt>
    <dgm:pt modelId="{D7FD6F0B-C289-436E-9331-73CDADBC9EFB}" type="pres">
      <dgm:prSet presAssocID="{FD81B3CC-3498-4738-8E67-10502EC6F790}" presName="linear" presStyleCnt="0">
        <dgm:presLayoutVars>
          <dgm:animLvl val="lvl"/>
          <dgm:resizeHandles val="exact"/>
        </dgm:presLayoutVars>
      </dgm:prSet>
      <dgm:spPr/>
    </dgm:pt>
    <dgm:pt modelId="{0A3C639F-4431-4E94-A713-901E8CC8ED3D}" type="pres">
      <dgm:prSet presAssocID="{DE18E6DA-F1BF-4F1E-A653-0E4EB61EBCE2}" presName="parentText" presStyleLbl="node1" presStyleIdx="0" presStyleCnt="1" custLinFactNeighborX="-3156" custLinFactNeighborY="-39550">
        <dgm:presLayoutVars>
          <dgm:chMax val="0"/>
          <dgm:bulletEnabled val="1"/>
        </dgm:presLayoutVars>
      </dgm:prSet>
      <dgm:spPr/>
    </dgm:pt>
  </dgm:ptLst>
  <dgm:cxnLst>
    <dgm:cxn modelId="{5EB50761-1463-4920-9A1E-A038E174D582}" type="presOf" srcId="{DE18E6DA-F1BF-4F1E-A653-0E4EB61EBCE2}" destId="{0A3C639F-4431-4E94-A713-901E8CC8ED3D}" srcOrd="0" destOrd="0" presId="urn:microsoft.com/office/officeart/2005/8/layout/vList2"/>
    <dgm:cxn modelId="{0CA669A4-5CF5-4A5A-913D-D451E83E1616}" type="presOf" srcId="{FD81B3CC-3498-4738-8E67-10502EC6F790}" destId="{D7FD6F0B-C289-436E-9331-73CDADBC9EFB}" srcOrd="0" destOrd="0" presId="urn:microsoft.com/office/officeart/2005/8/layout/vList2"/>
    <dgm:cxn modelId="{7946C1F2-3CA2-4E40-AE39-F51DEBC43D83}" srcId="{FD81B3CC-3498-4738-8E67-10502EC6F790}" destId="{DE18E6DA-F1BF-4F1E-A653-0E4EB61EBCE2}" srcOrd="0" destOrd="0" parTransId="{3AE0E3F1-F438-4522-833A-7817E4CD2AAE}" sibTransId="{3D6EC137-C555-4A6A-812D-1FA608B447F4}"/>
    <dgm:cxn modelId="{80475790-C5B4-4F31-BDB5-1734132A917B}" type="presParOf" srcId="{D7FD6F0B-C289-436E-9331-73CDADBC9EFB}" destId="{0A3C639F-4431-4E94-A713-901E8CC8ED3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97EFAD0-BBA8-4972-BC74-C6CE24F91A2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l-SI"/>
        </a:p>
      </dgm:t>
    </dgm:pt>
    <dgm:pt modelId="{2879C549-B48B-404D-827A-0A09332C9526}">
      <dgm:prSet>
        <dgm:style>
          <a:lnRef idx="1">
            <a:schemeClr val="accent5"/>
          </a:lnRef>
          <a:fillRef idx="2">
            <a:schemeClr val="accent5"/>
          </a:fillRef>
          <a:effectRef idx="1">
            <a:schemeClr val="accent5"/>
          </a:effectRef>
          <a:fontRef idx="minor">
            <a:schemeClr val="dk1"/>
          </a:fontRef>
        </dgm:style>
      </dgm:prSet>
      <dgm:spPr>
        <a:solidFill>
          <a:schemeClr val="accent1">
            <a:lumMod val="75000"/>
          </a:schemeClr>
        </a:solidFill>
        <a:ln>
          <a:noFill/>
        </a:ln>
        <a:effectLst>
          <a:outerShdw blurRad="44450" dist="27940" dir="5400000" algn="ctr">
            <a:srgbClr val="000000">
              <a:alpha val="32000"/>
            </a:srgbClr>
          </a:outerShdw>
        </a:effectLst>
      </dgm:spPr>
      <dgm:t>
        <a:bodyPr/>
        <a:lstStyle/>
        <a:p>
          <a:r>
            <a:rPr lang="sl-SI" b="1" dirty="0">
              <a:solidFill>
                <a:schemeClr val="bg1"/>
              </a:solidFill>
              <a:latin typeface="Comic Sans MS" pitchFamily="66" charset="0"/>
            </a:rPr>
            <a:t>Dolgoročni učinki in koristi:</a:t>
          </a:r>
        </a:p>
      </dgm:t>
    </dgm:pt>
    <dgm:pt modelId="{BCE6DA7F-0950-4A5E-AFBA-18C2539F776F}" type="parTrans" cxnId="{A0061846-D066-413C-B9CA-DEDEA790D4A0}">
      <dgm:prSet/>
      <dgm:spPr/>
      <dgm:t>
        <a:bodyPr/>
        <a:lstStyle/>
        <a:p>
          <a:endParaRPr lang="sl-SI"/>
        </a:p>
      </dgm:t>
    </dgm:pt>
    <dgm:pt modelId="{9D5EF012-387B-4901-B02F-E80695CE2458}" type="sibTrans" cxnId="{A0061846-D066-413C-B9CA-DEDEA790D4A0}">
      <dgm:prSet/>
      <dgm:spPr/>
      <dgm:t>
        <a:bodyPr/>
        <a:lstStyle/>
        <a:p>
          <a:endParaRPr lang="sl-SI"/>
        </a:p>
      </dgm:t>
    </dgm:pt>
    <dgm:pt modelId="{B171C56C-C919-4363-8268-C85E2888229D}" type="pres">
      <dgm:prSet presAssocID="{597EFAD0-BBA8-4972-BC74-C6CE24F91A21}" presName="linear" presStyleCnt="0">
        <dgm:presLayoutVars>
          <dgm:animLvl val="lvl"/>
          <dgm:resizeHandles val="exact"/>
        </dgm:presLayoutVars>
      </dgm:prSet>
      <dgm:spPr/>
    </dgm:pt>
    <dgm:pt modelId="{36A6A519-5448-47F5-804B-ADAB1D55B1EC}" type="pres">
      <dgm:prSet presAssocID="{2879C549-B48B-404D-827A-0A09332C9526}" presName="parentText" presStyleLbl="node1" presStyleIdx="0" presStyleCnt="1">
        <dgm:presLayoutVars>
          <dgm:chMax val="0"/>
          <dgm:bulletEnabled val="1"/>
        </dgm:presLayoutVars>
      </dgm:prSet>
      <dgm:spPr/>
    </dgm:pt>
  </dgm:ptLst>
  <dgm:cxnLst>
    <dgm:cxn modelId="{38301912-93E9-45FA-A84C-5998F9F768A3}" type="presOf" srcId="{2879C549-B48B-404D-827A-0A09332C9526}" destId="{36A6A519-5448-47F5-804B-ADAB1D55B1EC}" srcOrd="0" destOrd="0" presId="urn:microsoft.com/office/officeart/2005/8/layout/vList2"/>
    <dgm:cxn modelId="{A0061846-D066-413C-B9CA-DEDEA790D4A0}" srcId="{597EFAD0-BBA8-4972-BC74-C6CE24F91A21}" destId="{2879C549-B48B-404D-827A-0A09332C9526}" srcOrd="0" destOrd="0" parTransId="{BCE6DA7F-0950-4A5E-AFBA-18C2539F776F}" sibTransId="{9D5EF012-387B-4901-B02F-E80695CE2458}"/>
    <dgm:cxn modelId="{252C1CE1-C0EB-4EDC-AFF1-40B0DA599B92}" type="presOf" srcId="{597EFAD0-BBA8-4972-BC74-C6CE24F91A21}" destId="{B171C56C-C919-4363-8268-C85E2888229D}" srcOrd="0" destOrd="0" presId="urn:microsoft.com/office/officeart/2005/8/layout/vList2"/>
    <dgm:cxn modelId="{A0BAC14F-F754-4C16-A18A-56E94FFD8FF5}" type="presParOf" srcId="{B171C56C-C919-4363-8268-C85E2888229D}" destId="{36A6A519-5448-47F5-804B-ADAB1D55B1EC}"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D3D824-95B5-47B6-ADB9-1B15C6D4641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E512BBD1-8BF6-4F6A-8AB6-E91DB3E4D91B}">
      <dgm:prSet custT="1">
        <dgm:style>
          <a:lnRef idx="1">
            <a:schemeClr val="accent2"/>
          </a:lnRef>
          <a:fillRef idx="3">
            <a:schemeClr val="accent2"/>
          </a:fillRef>
          <a:effectRef idx="2">
            <a:schemeClr val="accent2"/>
          </a:effectRef>
          <a:fontRef idx="minor">
            <a:schemeClr val="lt1"/>
          </a:fontRef>
        </dgm:style>
      </dgm:prSet>
      <dgm:spPr>
        <a:solidFill>
          <a:srgbClr val="FFC000"/>
        </a:solidFill>
        <a:ln>
          <a:noFill/>
        </a:ln>
        <a:effectLst>
          <a:outerShdw blurRad="44450" dist="27940" dir="5400000" algn="ctr">
            <a:srgbClr val="000000">
              <a:alpha val="32000"/>
            </a:srgbClr>
          </a:outerShdw>
        </a:effectLst>
      </dgm:spPr>
      <dgm:t>
        <a:bodyPr/>
        <a:lstStyle/>
        <a:p>
          <a:r>
            <a:rPr lang="sl-SI" sz="2800" b="1" dirty="0">
              <a:solidFill>
                <a:schemeClr val="tx1"/>
              </a:solidFill>
              <a:latin typeface="Comic Sans MS" pitchFamily="66" charset="0"/>
            </a:rPr>
            <a:t>za zaposlene:</a:t>
          </a:r>
        </a:p>
      </dgm:t>
    </dgm:pt>
    <dgm:pt modelId="{615E14CB-30BF-41D1-B9ED-F6884542D4DC}" type="parTrans" cxnId="{572AB20B-B7FF-4AC4-A8E1-B8E1929DCB69}">
      <dgm:prSet/>
      <dgm:spPr/>
      <dgm:t>
        <a:bodyPr/>
        <a:lstStyle/>
        <a:p>
          <a:endParaRPr lang="sl-SI"/>
        </a:p>
      </dgm:t>
    </dgm:pt>
    <dgm:pt modelId="{0CFD7ECD-E730-4C60-BDDC-50130CFEF222}" type="sibTrans" cxnId="{572AB20B-B7FF-4AC4-A8E1-B8E1929DCB69}">
      <dgm:prSet/>
      <dgm:spPr/>
      <dgm:t>
        <a:bodyPr/>
        <a:lstStyle/>
        <a:p>
          <a:endParaRPr lang="sl-SI"/>
        </a:p>
      </dgm:t>
    </dgm:pt>
    <dgm:pt modelId="{843C20B4-BA04-4CFE-B02A-3FF6669711E4}">
      <dgm:prSet>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noFill/>
        </a:ln>
        <a:effectLst>
          <a:outerShdw blurRad="44450" dist="27940" dir="5400000" algn="ctr">
            <a:srgbClr val="000000">
              <a:alpha val="32000"/>
            </a:srgbClr>
          </a:outerShdw>
        </a:effectLst>
      </dgm:spPr>
      <dgm:t>
        <a:bodyPr/>
        <a:lstStyle/>
        <a:p>
          <a:r>
            <a:rPr lang="sl-SI" b="1" dirty="0">
              <a:solidFill>
                <a:schemeClr val="bg1"/>
              </a:solidFill>
              <a:latin typeface="Comic Sans MS" pitchFamily="66" charset="0"/>
            </a:rPr>
            <a:t>boljše zdravje, </a:t>
          </a:r>
        </a:p>
      </dgm:t>
    </dgm:pt>
    <dgm:pt modelId="{9AE74AA5-4789-4F1C-BE14-0D9FE8D4D817}" type="parTrans" cxnId="{A2855581-AE11-4D78-9BA4-7C09DCE4EE70}">
      <dgm:prSet/>
      <dgm:spPr/>
      <dgm:t>
        <a:bodyPr/>
        <a:lstStyle/>
        <a:p>
          <a:endParaRPr lang="sl-SI"/>
        </a:p>
      </dgm:t>
    </dgm:pt>
    <dgm:pt modelId="{9F9F71FA-2358-485B-B9FC-9CAF0539B889}" type="sibTrans" cxnId="{A2855581-AE11-4D78-9BA4-7C09DCE4EE70}">
      <dgm:prSet/>
      <dgm:spPr/>
      <dgm:t>
        <a:bodyPr/>
        <a:lstStyle/>
        <a:p>
          <a:endParaRPr lang="sl-SI"/>
        </a:p>
      </dgm:t>
    </dgm:pt>
    <dgm:pt modelId="{7E80C5AA-8D4A-4A8C-82D9-DDB9B76B64C3}">
      <dgm:prSet>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noFill/>
        </a:ln>
        <a:effectLst>
          <a:outerShdw blurRad="44450" dist="27940" dir="5400000" algn="ctr">
            <a:srgbClr val="000000">
              <a:alpha val="32000"/>
            </a:srgbClr>
          </a:outerShdw>
        </a:effectLst>
      </dgm:spPr>
      <dgm:t>
        <a:bodyPr/>
        <a:lstStyle/>
        <a:p>
          <a:r>
            <a:rPr lang="sl-SI" b="1" dirty="0">
              <a:solidFill>
                <a:schemeClr val="bg1"/>
              </a:solidFill>
              <a:latin typeface="Comic Sans MS" pitchFamily="66" charset="0"/>
            </a:rPr>
            <a:t>večja motivacija in učinkovitost, </a:t>
          </a:r>
        </a:p>
      </dgm:t>
    </dgm:pt>
    <dgm:pt modelId="{359D0C3B-DCCE-45D6-B75F-F50F4A6A39AA}" type="parTrans" cxnId="{C9AA1C90-EE5F-4979-A852-56FD431577AE}">
      <dgm:prSet/>
      <dgm:spPr/>
      <dgm:t>
        <a:bodyPr/>
        <a:lstStyle/>
        <a:p>
          <a:endParaRPr lang="sl-SI"/>
        </a:p>
      </dgm:t>
    </dgm:pt>
    <dgm:pt modelId="{F02FB032-C4E6-4BA0-9D77-EDC627F97EF0}" type="sibTrans" cxnId="{C9AA1C90-EE5F-4979-A852-56FD431577AE}">
      <dgm:prSet/>
      <dgm:spPr/>
      <dgm:t>
        <a:bodyPr/>
        <a:lstStyle/>
        <a:p>
          <a:endParaRPr lang="sl-SI"/>
        </a:p>
      </dgm:t>
    </dgm:pt>
    <dgm:pt modelId="{B4B34D49-2E15-4D57-B754-E24A5EC47625}">
      <dgm:prSet>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noFill/>
        </a:ln>
        <a:effectLst>
          <a:outerShdw blurRad="44450" dist="27940" dir="5400000" algn="ctr">
            <a:srgbClr val="000000">
              <a:alpha val="32000"/>
            </a:srgbClr>
          </a:outerShdw>
        </a:effectLst>
      </dgm:spPr>
      <dgm:t>
        <a:bodyPr/>
        <a:lstStyle/>
        <a:p>
          <a:r>
            <a:rPr lang="sl-SI" b="1" dirty="0">
              <a:solidFill>
                <a:schemeClr val="bg1"/>
              </a:solidFill>
              <a:latin typeface="Comic Sans MS" pitchFamily="66" charset="0"/>
            </a:rPr>
            <a:t>kakovost dela in življenja, </a:t>
          </a:r>
        </a:p>
      </dgm:t>
    </dgm:pt>
    <dgm:pt modelId="{3986DB9F-D96D-48E8-84F1-856E4F634AD8}" type="parTrans" cxnId="{8B7D8A41-35CD-4D8E-A11F-701F105159FB}">
      <dgm:prSet/>
      <dgm:spPr/>
      <dgm:t>
        <a:bodyPr/>
        <a:lstStyle/>
        <a:p>
          <a:endParaRPr lang="sl-SI"/>
        </a:p>
      </dgm:t>
    </dgm:pt>
    <dgm:pt modelId="{BE059D74-9AE7-45E7-8A57-CEE4DDA074B8}" type="sibTrans" cxnId="{8B7D8A41-35CD-4D8E-A11F-701F105159FB}">
      <dgm:prSet/>
      <dgm:spPr/>
      <dgm:t>
        <a:bodyPr/>
        <a:lstStyle/>
        <a:p>
          <a:endParaRPr lang="sl-SI"/>
        </a:p>
      </dgm:t>
    </dgm:pt>
    <dgm:pt modelId="{18AF2AAA-3613-4090-8BFA-CD9F8F288C1E}">
      <dgm:prSet>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noFill/>
        </a:ln>
        <a:effectLst>
          <a:outerShdw blurRad="44450" dist="27940" dir="5400000" algn="ctr">
            <a:srgbClr val="000000">
              <a:alpha val="32000"/>
            </a:srgbClr>
          </a:outerShdw>
        </a:effectLst>
      </dgm:spPr>
      <dgm:t>
        <a:bodyPr/>
        <a:lstStyle/>
        <a:p>
          <a:r>
            <a:rPr lang="sl-SI" b="1" dirty="0">
              <a:solidFill>
                <a:schemeClr val="bg1"/>
              </a:solidFill>
              <a:latin typeface="Comic Sans MS" pitchFamily="66" charset="0"/>
            </a:rPr>
            <a:t>boljše delovno vzdušje, </a:t>
          </a:r>
        </a:p>
      </dgm:t>
    </dgm:pt>
    <dgm:pt modelId="{0AA0F272-2EAA-44F2-93A9-281A66F168AA}" type="parTrans" cxnId="{57858D7F-9AF4-4C95-BCF7-F4BB0F44BF85}">
      <dgm:prSet/>
      <dgm:spPr/>
      <dgm:t>
        <a:bodyPr/>
        <a:lstStyle/>
        <a:p>
          <a:endParaRPr lang="sl-SI"/>
        </a:p>
      </dgm:t>
    </dgm:pt>
    <dgm:pt modelId="{EA5E2E1E-23C7-49FC-88ED-3813E5CB446E}" type="sibTrans" cxnId="{57858D7F-9AF4-4C95-BCF7-F4BB0F44BF85}">
      <dgm:prSet/>
      <dgm:spPr/>
      <dgm:t>
        <a:bodyPr/>
        <a:lstStyle/>
        <a:p>
          <a:endParaRPr lang="sl-SI"/>
        </a:p>
      </dgm:t>
    </dgm:pt>
    <dgm:pt modelId="{D57F9F2A-4BE1-43A0-BE44-EFF9ABD2BCA9}">
      <dgm:prSet>
        <dgm:style>
          <a:lnRef idx="1">
            <a:schemeClr val="accent2"/>
          </a:lnRef>
          <a:fillRef idx="2">
            <a:schemeClr val="accent2"/>
          </a:fillRef>
          <a:effectRef idx="1">
            <a:schemeClr val="accent2"/>
          </a:effectRef>
          <a:fontRef idx="minor">
            <a:schemeClr val="dk1"/>
          </a:fontRef>
        </dgm:style>
      </dgm:prSet>
      <dgm:spPr>
        <a:solidFill>
          <a:schemeClr val="accent1">
            <a:lumMod val="75000"/>
          </a:schemeClr>
        </a:solidFill>
        <a:ln>
          <a:noFill/>
        </a:ln>
        <a:effectLst>
          <a:outerShdw blurRad="44450" dist="27940" dir="5400000" algn="ctr">
            <a:srgbClr val="000000">
              <a:alpha val="32000"/>
            </a:srgbClr>
          </a:outerShdw>
        </a:effectLst>
      </dgm:spPr>
      <dgm:t>
        <a:bodyPr/>
        <a:lstStyle/>
        <a:p>
          <a:r>
            <a:rPr lang="sl-SI" b="1" dirty="0">
              <a:solidFill>
                <a:schemeClr val="bg1"/>
              </a:solidFill>
              <a:latin typeface="Comic Sans MS" pitchFamily="66" charset="0"/>
            </a:rPr>
            <a:t>počutje in zadovoljstvo zaposlenih;</a:t>
          </a:r>
        </a:p>
      </dgm:t>
    </dgm:pt>
    <dgm:pt modelId="{772357D3-140A-46B1-BD4B-B218B8DD9694}" type="parTrans" cxnId="{6FC11599-1C66-49C6-AC56-FB534A9005ED}">
      <dgm:prSet/>
      <dgm:spPr/>
      <dgm:t>
        <a:bodyPr/>
        <a:lstStyle/>
        <a:p>
          <a:endParaRPr lang="sl-SI"/>
        </a:p>
      </dgm:t>
    </dgm:pt>
    <dgm:pt modelId="{26853631-F9F1-4AA7-9FB7-FC66E239F8B3}" type="sibTrans" cxnId="{6FC11599-1C66-49C6-AC56-FB534A9005ED}">
      <dgm:prSet/>
      <dgm:spPr/>
      <dgm:t>
        <a:bodyPr/>
        <a:lstStyle/>
        <a:p>
          <a:endParaRPr lang="sl-SI"/>
        </a:p>
      </dgm:t>
    </dgm:pt>
    <dgm:pt modelId="{E5E602A3-FD91-4C9E-AFC1-DA012B6C9C5C}" type="pres">
      <dgm:prSet presAssocID="{72D3D824-95B5-47B6-ADB9-1B15C6D46419}" presName="linear" presStyleCnt="0">
        <dgm:presLayoutVars>
          <dgm:dir/>
          <dgm:animLvl val="lvl"/>
          <dgm:resizeHandles val="exact"/>
        </dgm:presLayoutVars>
      </dgm:prSet>
      <dgm:spPr/>
    </dgm:pt>
    <dgm:pt modelId="{C42766B7-1E46-4678-91AD-F05B7A152F14}" type="pres">
      <dgm:prSet presAssocID="{E512BBD1-8BF6-4F6A-8AB6-E91DB3E4D91B}" presName="parentLin" presStyleCnt="0"/>
      <dgm:spPr/>
    </dgm:pt>
    <dgm:pt modelId="{579B676E-FF07-41CA-A395-6E3B72C7F5D8}" type="pres">
      <dgm:prSet presAssocID="{E512BBD1-8BF6-4F6A-8AB6-E91DB3E4D91B}" presName="parentLeftMargin" presStyleLbl="node1" presStyleIdx="0" presStyleCnt="1"/>
      <dgm:spPr/>
    </dgm:pt>
    <dgm:pt modelId="{238FE29B-06C5-4F6C-817A-231F0C0F430F}" type="pres">
      <dgm:prSet presAssocID="{E512BBD1-8BF6-4F6A-8AB6-E91DB3E4D91B}" presName="parentText" presStyleLbl="node1" presStyleIdx="0" presStyleCnt="1">
        <dgm:presLayoutVars>
          <dgm:chMax val="0"/>
          <dgm:bulletEnabled val="1"/>
        </dgm:presLayoutVars>
      </dgm:prSet>
      <dgm:spPr/>
    </dgm:pt>
    <dgm:pt modelId="{ECFF39EC-D429-4B2A-BE0D-4B8CF46082CB}" type="pres">
      <dgm:prSet presAssocID="{E512BBD1-8BF6-4F6A-8AB6-E91DB3E4D91B}" presName="negativeSpace" presStyleCnt="0"/>
      <dgm:spPr/>
    </dgm:pt>
    <dgm:pt modelId="{A73B2C5F-0DE3-4F20-926D-011305BEE468}" type="pres">
      <dgm:prSet presAssocID="{E512BBD1-8BF6-4F6A-8AB6-E91DB3E4D91B}" presName="childText" presStyleLbl="conFgAcc1" presStyleIdx="0" presStyleCnt="1" custScaleX="95737">
        <dgm:presLayoutVars>
          <dgm:bulletEnabled val="1"/>
        </dgm:presLayoutVars>
      </dgm:prSet>
      <dgm:spPr/>
    </dgm:pt>
  </dgm:ptLst>
  <dgm:cxnLst>
    <dgm:cxn modelId="{E2E36F0B-7228-438A-9470-02E6A5121D99}" type="presOf" srcId="{72D3D824-95B5-47B6-ADB9-1B15C6D46419}" destId="{E5E602A3-FD91-4C9E-AFC1-DA012B6C9C5C}" srcOrd="0" destOrd="0" presId="urn:microsoft.com/office/officeart/2005/8/layout/list1"/>
    <dgm:cxn modelId="{572AB20B-B7FF-4AC4-A8E1-B8E1929DCB69}" srcId="{72D3D824-95B5-47B6-ADB9-1B15C6D46419}" destId="{E512BBD1-8BF6-4F6A-8AB6-E91DB3E4D91B}" srcOrd="0" destOrd="0" parTransId="{615E14CB-30BF-41D1-B9ED-F6884542D4DC}" sibTransId="{0CFD7ECD-E730-4C60-BDDC-50130CFEF222}"/>
    <dgm:cxn modelId="{ED12EC2C-4650-4E05-A54C-BD4FCDDDD9B2}" type="presOf" srcId="{E512BBD1-8BF6-4F6A-8AB6-E91DB3E4D91B}" destId="{579B676E-FF07-41CA-A395-6E3B72C7F5D8}" srcOrd="0" destOrd="0" presId="urn:microsoft.com/office/officeart/2005/8/layout/list1"/>
    <dgm:cxn modelId="{8B7D8A41-35CD-4D8E-A11F-701F105159FB}" srcId="{E512BBD1-8BF6-4F6A-8AB6-E91DB3E4D91B}" destId="{B4B34D49-2E15-4D57-B754-E24A5EC47625}" srcOrd="2" destOrd="0" parTransId="{3986DB9F-D96D-48E8-84F1-856E4F634AD8}" sibTransId="{BE059D74-9AE7-45E7-8A57-CEE4DDA074B8}"/>
    <dgm:cxn modelId="{B0C7424A-AD22-4247-951E-25910515F1FE}" type="presOf" srcId="{E512BBD1-8BF6-4F6A-8AB6-E91DB3E4D91B}" destId="{238FE29B-06C5-4F6C-817A-231F0C0F430F}" srcOrd="1" destOrd="0" presId="urn:microsoft.com/office/officeart/2005/8/layout/list1"/>
    <dgm:cxn modelId="{99C4A070-2475-4AE8-A0FE-EEEC0F657720}" type="presOf" srcId="{843C20B4-BA04-4CFE-B02A-3FF6669711E4}" destId="{A73B2C5F-0DE3-4F20-926D-011305BEE468}" srcOrd="0" destOrd="0" presId="urn:microsoft.com/office/officeart/2005/8/layout/list1"/>
    <dgm:cxn modelId="{57858D7F-9AF4-4C95-BCF7-F4BB0F44BF85}" srcId="{E512BBD1-8BF6-4F6A-8AB6-E91DB3E4D91B}" destId="{18AF2AAA-3613-4090-8BFA-CD9F8F288C1E}" srcOrd="3" destOrd="0" parTransId="{0AA0F272-2EAA-44F2-93A9-281A66F168AA}" sibTransId="{EA5E2E1E-23C7-49FC-88ED-3813E5CB446E}"/>
    <dgm:cxn modelId="{A2855581-AE11-4D78-9BA4-7C09DCE4EE70}" srcId="{E512BBD1-8BF6-4F6A-8AB6-E91DB3E4D91B}" destId="{843C20B4-BA04-4CFE-B02A-3FF6669711E4}" srcOrd="0" destOrd="0" parTransId="{9AE74AA5-4789-4F1C-BE14-0D9FE8D4D817}" sibTransId="{9F9F71FA-2358-485B-B9FC-9CAF0539B889}"/>
    <dgm:cxn modelId="{C9AA1C90-EE5F-4979-A852-56FD431577AE}" srcId="{E512BBD1-8BF6-4F6A-8AB6-E91DB3E4D91B}" destId="{7E80C5AA-8D4A-4A8C-82D9-DDB9B76B64C3}" srcOrd="1" destOrd="0" parTransId="{359D0C3B-DCCE-45D6-B75F-F50F4A6A39AA}" sibTransId="{F02FB032-C4E6-4BA0-9D77-EDC627F97EF0}"/>
    <dgm:cxn modelId="{6FC11599-1C66-49C6-AC56-FB534A9005ED}" srcId="{E512BBD1-8BF6-4F6A-8AB6-E91DB3E4D91B}" destId="{D57F9F2A-4BE1-43A0-BE44-EFF9ABD2BCA9}" srcOrd="4" destOrd="0" parTransId="{772357D3-140A-46B1-BD4B-B218B8DD9694}" sibTransId="{26853631-F9F1-4AA7-9FB7-FC66E239F8B3}"/>
    <dgm:cxn modelId="{AA9BFCAF-0CE2-4CE6-BEB1-B06B2DA03B56}" type="presOf" srcId="{7E80C5AA-8D4A-4A8C-82D9-DDB9B76B64C3}" destId="{A73B2C5F-0DE3-4F20-926D-011305BEE468}" srcOrd="0" destOrd="1" presId="urn:microsoft.com/office/officeart/2005/8/layout/list1"/>
    <dgm:cxn modelId="{24B495B0-1B28-4810-9928-DB680FCEE593}" type="presOf" srcId="{B4B34D49-2E15-4D57-B754-E24A5EC47625}" destId="{A73B2C5F-0DE3-4F20-926D-011305BEE468}" srcOrd="0" destOrd="2" presId="urn:microsoft.com/office/officeart/2005/8/layout/list1"/>
    <dgm:cxn modelId="{E3DBBCCC-5C50-44D1-84C1-B0DEF60BB880}" type="presOf" srcId="{18AF2AAA-3613-4090-8BFA-CD9F8F288C1E}" destId="{A73B2C5F-0DE3-4F20-926D-011305BEE468}" srcOrd="0" destOrd="3" presId="urn:microsoft.com/office/officeart/2005/8/layout/list1"/>
    <dgm:cxn modelId="{E6DD16EB-877D-4929-93EE-681693F9ED90}" type="presOf" srcId="{D57F9F2A-4BE1-43A0-BE44-EFF9ABD2BCA9}" destId="{A73B2C5F-0DE3-4F20-926D-011305BEE468}" srcOrd="0" destOrd="4" presId="urn:microsoft.com/office/officeart/2005/8/layout/list1"/>
    <dgm:cxn modelId="{A7EC8679-8871-4E3A-98A5-752E672BD300}" type="presParOf" srcId="{E5E602A3-FD91-4C9E-AFC1-DA012B6C9C5C}" destId="{C42766B7-1E46-4678-91AD-F05B7A152F14}" srcOrd="0" destOrd="0" presId="urn:microsoft.com/office/officeart/2005/8/layout/list1"/>
    <dgm:cxn modelId="{4AAB3593-4C33-4BB9-81C4-AF6C5F0AEEC5}" type="presParOf" srcId="{C42766B7-1E46-4678-91AD-F05B7A152F14}" destId="{579B676E-FF07-41CA-A395-6E3B72C7F5D8}" srcOrd="0" destOrd="0" presId="urn:microsoft.com/office/officeart/2005/8/layout/list1"/>
    <dgm:cxn modelId="{9321EE14-95F7-421A-B771-787434E4A447}" type="presParOf" srcId="{C42766B7-1E46-4678-91AD-F05B7A152F14}" destId="{238FE29B-06C5-4F6C-817A-231F0C0F430F}" srcOrd="1" destOrd="0" presId="urn:microsoft.com/office/officeart/2005/8/layout/list1"/>
    <dgm:cxn modelId="{98E930EE-116C-4377-999A-B96191C3DE61}" type="presParOf" srcId="{E5E602A3-FD91-4C9E-AFC1-DA012B6C9C5C}" destId="{ECFF39EC-D429-4B2A-BE0D-4B8CF46082CB}" srcOrd="1" destOrd="0" presId="urn:microsoft.com/office/officeart/2005/8/layout/list1"/>
    <dgm:cxn modelId="{31D828C5-A27C-4A2F-A2C5-02D3489D384A}" type="presParOf" srcId="{E5E602A3-FD91-4C9E-AFC1-DA012B6C9C5C}" destId="{A73B2C5F-0DE3-4F20-926D-011305BEE468}" srcOrd="2" destOrd="0" presId="urn:microsoft.com/office/officeart/2005/8/layout/list1"/>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B14BE9-D45D-43E1-AD77-3686CFC8A0E2}"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sl-SI"/>
        </a:p>
      </dgm:t>
    </dgm:pt>
    <dgm:pt modelId="{D1C80763-FE19-4A91-9700-45E3C5301FC7}">
      <dgm:prSet phldrT="[Text]">
        <dgm:style>
          <a:lnRef idx="2">
            <a:schemeClr val="accent2"/>
          </a:lnRef>
          <a:fillRef idx="1">
            <a:schemeClr val="lt1"/>
          </a:fillRef>
          <a:effectRef idx="0">
            <a:schemeClr val="accent2"/>
          </a:effectRef>
          <a:fontRef idx="minor">
            <a:schemeClr val="dk1"/>
          </a:fontRef>
        </dgm:style>
      </dgm:prSet>
      <dgm:spPr/>
      <dgm:t>
        <a:bodyPr/>
        <a:lstStyle/>
        <a:p>
          <a:r>
            <a:rPr lang="sl-SI" b="1" dirty="0">
              <a:solidFill>
                <a:srgbClr val="0000FF"/>
              </a:solidFill>
              <a:latin typeface="Comic Sans MS" pitchFamily="66" charset="0"/>
            </a:rPr>
            <a:t>za podjetje: </a:t>
          </a:r>
          <a:endParaRPr lang="sl-SI" dirty="0">
            <a:solidFill>
              <a:srgbClr val="0000FF"/>
            </a:solidFill>
          </a:endParaRPr>
        </a:p>
      </dgm:t>
    </dgm:pt>
    <dgm:pt modelId="{C0319598-E863-4805-B657-E09E859EAC1E}" type="parTrans" cxnId="{CB454572-331C-4353-B510-D5BC0A8D8ECF}">
      <dgm:prSet/>
      <dgm:spPr/>
      <dgm:t>
        <a:bodyPr/>
        <a:lstStyle/>
        <a:p>
          <a:endParaRPr lang="sl-SI"/>
        </a:p>
      </dgm:t>
    </dgm:pt>
    <dgm:pt modelId="{2FFEBA41-DBFE-4BCC-8457-5D13D767AA53}" type="sibTrans" cxnId="{CB454572-331C-4353-B510-D5BC0A8D8ECF}">
      <dgm:prSet/>
      <dgm:spPr/>
      <dgm:t>
        <a:bodyPr/>
        <a:lstStyle/>
        <a:p>
          <a:endParaRPr lang="sl-SI"/>
        </a:p>
      </dgm:t>
    </dgm:pt>
    <dgm:pt modelId="{58EE7F0A-2788-4B15-A38E-6A545D7513F7}">
      <dgm:prSet>
        <dgm:style>
          <a:lnRef idx="1">
            <a:schemeClr val="accent5"/>
          </a:lnRef>
          <a:fillRef idx="2">
            <a:schemeClr val="accent5"/>
          </a:fillRef>
          <a:effectRef idx="1">
            <a:schemeClr val="accent5"/>
          </a:effectRef>
          <a:fontRef idx="minor">
            <a:schemeClr val="dk1"/>
          </a:fontRef>
        </dgm:style>
      </dgm:prSet>
      <dgm:spPr/>
      <dgm:t>
        <a:bodyPr/>
        <a:lstStyle/>
        <a:p>
          <a:r>
            <a:rPr lang="sl-SI" b="1" dirty="0">
              <a:solidFill>
                <a:srgbClr val="008000"/>
              </a:solidFill>
              <a:latin typeface="Comic Sans MS" pitchFamily="66" charset="0"/>
            </a:rPr>
            <a:t>zmanjšanje bolniških odsotnosti,</a:t>
          </a:r>
        </a:p>
      </dgm:t>
    </dgm:pt>
    <dgm:pt modelId="{7C3AC4AC-E9F1-41F4-BCC8-98107DAB6999}" type="parTrans" cxnId="{CCAFA92B-828F-47DB-A7A7-34EDCEEA0E86}">
      <dgm:prSet/>
      <dgm:spPr/>
      <dgm:t>
        <a:bodyPr/>
        <a:lstStyle/>
        <a:p>
          <a:endParaRPr lang="sl-SI"/>
        </a:p>
      </dgm:t>
    </dgm:pt>
    <dgm:pt modelId="{6240CE9D-4C6F-4DC2-B7E7-DEED5FDD611A}" type="sibTrans" cxnId="{CCAFA92B-828F-47DB-A7A7-34EDCEEA0E86}">
      <dgm:prSet/>
      <dgm:spPr/>
      <dgm:t>
        <a:bodyPr/>
        <a:lstStyle/>
        <a:p>
          <a:endParaRPr lang="sl-SI"/>
        </a:p>
      </dgm:t>
    </dgm:pt>
    <dgm:pt modelId="{F2CD2493-E20C-40FA-AF4F-BFFA3A1836FA}">
      <dgm:prSet>
        <dgm:style>
          <a:lnRef idx="1">
            <a:schemeClr val="accent5"/>
          </a:lnRef>
          <a:fillRef idx="2">
            <a:schemeClr val="accent5"/>
          </a:fillRef>
          <a:effectRef idx="1">
            <a:schemeClr val="accent5"/>
          </a:effectRef>
          <a:fontRef idx="minor">
            <a:schemeClr val="dk1"/>
          </a:fontRef>
        </dgm:style>
      </dgm:prSet>
      <dgm:spPr/>
      <dgm:t>
        <a:bodyPr/>
        <a:lstStyle/>
        <a:p>
          <a:r>
            <a:rPr lang="sl-SI" b="1" dirty="0">
              <a:solidFill>
                <a:srgbClr val="008000"/>
              </a:solidFill>
              <a:latin typeface="Comic Sans MS" pitchFamily="66" charset="0"/>
            </a:rPr>
            <a:t>števila poškodb pri delu, </a:t>
          </a:r>
        </a:p>
      </dgm:t>
    </dgm:pt>
    <dgm:pt modelId="{E383FF2A-39A0-45CA-9BA4-F18F7F072587}" type="parTrans" cxnId="{081A0B79-B443-4297-867D-41213A305A65}">
      <dgm:prSet/>
      <dgm:spPr/>
      <dgm:t>
        <a:bodyPr/>
        <a:lstStyle/>
        <a:p>
          <a:endParaRPr lang="sl-SI"/>
        </a:p>
      </dgm:t>
    </dgm:pt>
    <dgm:pt modelId="{BADDA0A3-5444-4919-B4B8-242D8649E7B5}" type="sibTrans" cxnId="{081A0B79-B443-4297-867D-41213A305A65}">
      <dgm:prSet/>
      <dgm:spPr/>
      <dgm:t>
        <a:bodyPr/>
        <a:lstStyle/>
        <a:p>
          <a:endParaRPr lang="sl-SI"/>
        </a:p>
      </dgm:t>
    </dgm:pt>
    <dgm:pt modelId="{579BC014-0FDB-4CB5-B6E5-ADAE49117932}">
      <dgm:prSet>
        <dgm:style>
          <a:lnRef idx="1">
            <a:schemeClr val="accent5"/>
          </a:lnRef>
          <a:fillRef idx="2">
            <a:schemeClr val="accent5"/>
          </a:fillRef>
          <a:effectRef idx="1">
            <a:schemeClr val="accent5"/>
          </a:effectRef>
          <a:fontRef idx="minor">
            <a:schemeClr val="dk1"/>
          </a:fontRef>
        </dgm:style>
      </dgm:prSet>
      <dgm:spPr/>
      <dgm:t>
        <a:bodyPr/>
        <a:lstStyle/>
        <a:p>
          <a:r>
            <a:rPr lang="sl-SI" b="1" dirty="0">
              <a:solidFill>
                <a:srgbClr val="008000"/>
              </a:solidFill>
              <a:latin typeface="Comic Sans MS" pitchFamily="66" charset="0"/>
            </a:rPr>
            <a:t>večja produktivnost, </a:t>
          </a:r>
        </a:p>
      </dgm:t>
    </dgm:pt>
    <dgm:pt modelId="{19E86CD0-D3BA-409A-9166-2996ECC53A68}" type="parTrans" cxnId="{B68E1185-8DE8-4D83-90D1-10E8481FEEA2}">
      <dgm:prSet/>
      <dgm:spPr/>
      <dgm:t>
        <a:bodyPr/>
        <a:lstStyle/>
        <a:p>
          <a:endParaRPr lang="sl-SI"/>
        </a:p>
      </dgm:t>
    </dgm:pt>
    <dgm:pt modelId="{F97E2B18-67B6-436F-8510-DA6D3088E138}" type="sibTrans" cxnId="{B68E1185-8DE8-4D83-90D1-10E8481FEEA2}">
      <dgm:prSet/>
      <dgm:spPr/>
      <dgm:t>
        <a:bodyPr/>
        <a:lstStyle/>
        <a:p>
          <a:endParaRPr lang="sl-SI"/>
        </a:p>
      </dgm:t>
    </dgm:pt>
    <dgm:pt modelId="{ED47A929-2DED-4964-BEC9-DD15BFEBD68C}">
      <dgm:prSet>
        <dgm:style>
          <a:lnRef idx="1">
            <a:schemeClr val="accent5"/>
          </a:lnRef>
          <a:fillRef idx="2">
            <a:schemeClr val="accent5"/>
          </a:fillRef>
          <a:effectRef idx="1">
            <a:schemeClr val="accent5"/>
          </a:effectRef>
          <a:fontRef idx="minor">
            <a:schemeClr val="dk1"/>
          </a:fontRef>
        </dgm:style>
      </dgm:prSet>
      <dgm:spPr/>
      <dgm:t>
        <a:bodyPr/>
        <a:lstStyle/>
        <a:p>
          <a:r>
            <a:rPr lang="sl-SI" b="1" dirty="0">
              <a:solidFill>
                <a:srgbClr val="008000"/>
              </a:solidFill>
              <a:latin typeface="Comic Sans MS" pitchFamily="66" charset="0"/>
            </a:rPr>
            <a:t>kakovost storitev,</a:t>
          </a:r>
        </a:p>
      </dgm:t>
    </dgm:pt>
    <dgm:pt modelId="{FE2B87E0-DE4B-48B7-BF47-FDF4C8397C9C}" type="parTrans" cxnId="{C678C067-2734-4B59-92DA-2446DF224483}">
      <dgm:prSet/>
      <dgm:spPr/>
      <dgm:t>
        <a:bodyPr/>
        <a:lstStyle/>
        <a:p>
          <a:endParaRPr lang="sl-SI"/>
        </a:p>
      </dgm:t>
    </dgm:pt>
    <dgm:pt modelId="{8CB91952-F663-4554-A131-53F55E0BB6F3}" type="sibTrans" cxnId="{C678C067-2734-4B59-92DA-2446DF224483}">
      <dgm:prSet/>
      <dgm:spPr/>
      <dgm:t>
        <a:bodyPr/>
        <a:lstStyle/>
        <a:p>
          <a:endParaRPr lang="sl-SI"/>
        </a:p>
      </dgm:t>
    </dgm:pt>
    <dgm:pt modelId="{EF230D9B-D8D6-45F2-B489-E1449933DB70}">
      <dgm:prSet>
        <dgm:style>
          <a:lnRef idx="1">
            <a:schemeClr val="accent5"/>
          </a:lnRef>
          <a:fillRef idx="2">
            <a:schemeClr val="accent5"/>
          </a:fillRef>
          <a:effectRef idx="1">
            <a:schemeClr val="accent5"/>
          </a:effectRef>
          <a:fontRef idx="minor">
            <a:schemeClr val="dk1"/>
          </a:fontRef>
        </dgm:style>
      </dgm:prSet>
      <dgm:spPr/>
      <dgm:t>
        <a:bodyPr/>
        <a:lstStyle/>
        <a:p>
          <a:r>
            <a:rPr lang="sl-SI" b="1" dirty="0">
              <a:solidFill>
                <a:srgbClr val="008000"/>
              </a:solidFill>
              <a:latin typeface="Comic Sans MS" pitchFamily="66" charset="0"/>
            </a:rPr>
            <a:t>večje zadovoljstvo uporabnikov…</a:t>
          </a:r>
        </a:p>
      </dgm:t>
    </dgm:pt>
    <dgm:pt modelId="{A71BB607-9B8C-4651-AC67-428CB33B47D1}" type="parTrans" cxnId="{CA21E432-E9A3-47FA-A604-15114FA352EE}">
      <dgm:prSet/>
      <dgm:spPr/>
      <dgm:t>
        <a:bodyPr/>
        <a:lstStyle/>
        <a:p>
          <a:endParaRPr lang="sl-SI"/>
        </a:p>
      </dgm:t>
    </dgm:pt>
    <dgm:pt modelId="{60F2F37B-07F0-4D9B-90C6-1F454B1610D8}" type="sibTrans" cxnId="{CA21E432-E9A3-47FA-A604-15114FA352EE}">
      <dgm:prSet/>
      <dgm:spPr/>
      <dgm:t>
        <a:bodyPr/>
        <a:lstStyle/>
        <a:p>
          <a:endParaRPr lang="sl-SI"/>
        </a:p>
      </dgm:t>
    </dgm:pt>
    <dgm:pt modelId="{6D87A5F6-6877-49BB-8BB9-1F11AFFCA2E1}" type="pres">
      <dgm:prSet presAssocID="{71B14BE9-D45D-43E1-AD77-3686CFC8A0E2}" presName="linear" presStyleCnt="0">
        <dgm:presLayoutVars>
          <dgm:dir/>
          <dgm:animLvl val="lvl"/>
          <dgm:resizeHandles val="exact"/>
        </dgm:presLayoutVars>
      </dgm:prSet>
      <dgm:spPr/>
    </dgm:pt>
    <dgm:pt modelId="{5B276A21-43FB-4C46-A69C-C8DD84633B39}" type="pres">
      <dgm:prSet presAssocID="{D1C80763-FE19-4A91-9700-45E3C5301FC7}" presName="parentLin" presStyleCnt="0"/>
      <dgm:spPr/>
    </dgm:pt>
    <dgm:pt modelId="{8049C73B-887A-4CF1-91A3-D66A954C14EC}" type="pres">
      <dgm:prSet presAssocID="{D1C80763-FE19-4A91-9700-45E3C5301FC7}" presName="parentLeftMargin" presStyleLbl="node1" presStyleIdx="0" presStyleCnt="1"/>
      <dgm:spPr/>
    </dgm:pt>
    <dgm:pt modelId="{DE66AA53-152E-41BA-8A03-84A3A61DB951}" type="pres">
      <dgm:prSet presAssocID="{D1C80763-FE19-4A91-9700-45E3C5301FC7}" presName="parentText" presStyleLbl="node1" presStyleIdx="0" presStyleCnt="1" custScaleY="68302" custLinFactNeighborY="-2479">
        <dgm:presLayoutVars>
          <dgm:chMax val="0"/>
          <dgm:bulletEnabled val="1"/>
        </dgm:presLayoutVars>
      </dgm:prSet>
      <dgm:spPr/>
    </dgm:pt>
    <dgm:pt modelId="{A221DE36-E5C0-47FD-9B6D-A23E6F880107}" type="pres">
      <dgm:prSet presAssocID="{D1C80763-FE19-4A91-9700-45E3C5301FC7}" presName="negativeSpace" presStyleCnt="0"/>
      <dgm:spPr/>
    </dgm:pt>
    <dgm:pt modelId="{F1F47FBD-167D-4655-8994-B4B63B4D82ED}" type="pres">
      <dgm:prSet presAssocID="{D1C80763-FE19-4A91-9700-45E3C5301FC7}" presName="childText" presStyleLbl="conFgAcc1" presStyleIdx="0" presStyleCnt="1">
        <dgm:presLayoutVars>
          <dgm:bulletEnabled val="1"/>
        </dgm:presLayoutVars>
      </dgm:prSet>
      <dgm:spPr/>
    </dgm:pt>
  </dgm:ptLst>
  <dgm:cxnLst>
    <dgm:cxn modelId="{7AF82401-B864-4E39-9E2C-E44143C39192}" type="presOf" srcId="{F2CD2493-E20C-40FA-AF4F-BFFA3A1836FA}" destId="{F1F47FBD-167D-4655-8994-B4B63B4D82ED}" srcOrd="0" destOrd="1" presId="urn:microsoft.com/office/officeart/2005/8/layout/list1"/>
    <dgm:cxn modelId="{EE96580D-1073-4EDB-850C-22D432B08337}" type="presOf" srcId="{58EE7F0A-2788-4B15-A38E-6A545D7513F7}" destId="{F1F47FBD-167D-4655-8994-B4B63B4D82ED}" srcOrd="0" destOrd="0" presId="urn:microsoft.com/office/officeart/2005/8/layout/list1"/>
    <dgm:cxn modelId="{4644910D-C52B-4058-903A-114A2FB7ECBA}" type="presOf" srcId="{D1C80763-FE19-4A91-9700-45E3C5301FC7}" destId="{DE66AA53-152E-41BA-8A03-84A3A61DB951}" srcOrd="1" destOrd="0" presId="urn:microsoft.com/office/officeart/2005/8/layout/list1"/>
    <dgm:cxn modelId="{CCAFA92B-828F-47DB-A7A7-34EDCEEA0E86}" srcId="{D1C80763-FE19-4A91-9700-45E3C5301FC7}" destId="{58EE7F0A-2788-4B15-A38E-6A545D7513F7}" srcOrd="0" destOrd="0" parTransId="{7C3AC4AC-E9F1-41F4-BCC8-98107DAB6999}" sibTransId="{6240CE9D-4C6F-4DC2-B7E7-DEED5FDD611A}"/>
    <dgm:cxn modelId="{CA21E432-E9A3-47FA-A604-15114FA352EE}" srcId="{D1C80763-FE19-4A91-9700-45E3C5301FC7}" destId="{EF230D9B-D8D6-45F2-B489-E1449933DB70}" srcOrd="4" destOrd="0" parTransId="{A71BB607-9B8C-4651-AC67-428CB33B47D1}" sibTransId="{60F2F37B-07F0-4D9B-90C6-1F454B1610D8}"/>
    <dgm:cxn modelId="{BA9EF334-B596-4C60-8B80-4338D91A62A4}" type="presOf" srcId="{EF230D9B-D8D6-45F2-B489-E1449933DB70}" destId="{F1F47FBD-167D-4655-8994-B4B63B4D82ED}" srcOrd="0" destOrd="4" presId="urn:microsoft.com/office/officeart/2005/8/layout/list1"/>
    <dgm:cxn modelId="{DFD28938-520F-4B7A-A147-049CBA677861}" type="presOf" srcId="{D1C80763-FE19-4A91-9700-45E3C5301FC7}" destId="{8049C73B-887A-4CF1-91A3-D66A954C14EC}" srcOrd="0" destOrd="0" presId="urn:microsoft.com/office/officeart/2005/8/layout/list1"/>
    <dgm:cxn modelId="{C678C067-2734-4B59-92DA-2446DF224483}" srcId="{D1C80763-FE19-4A91-9700-45E3C5301FC7}" destId="{ED47A929-2DED-4964-BEC9-DD15BFEBD68C}" srcOrd="3" destOrd="0" parTransId="{FE2B87E0-DE4B-48B7-BF47-FDF4C8397C9C}" sibTransId="{8CB91952-F663-4554-A131-53F55E0BB6F3}"/>
    <dgm:cxn modelId="{CB454572-331C-4353-B510-D5BC0A8D8ECF}" srcId="{71B14BE9-D45D-43E1-AD77-3686CFC8A0E2}" destId="{D1C80763-FE19-4A91-9700-45E3C5301FC7}" srcOrd="0" destOrd="0" parTransId="{C0319598-E863-4805-B657-E09E859EAC1E}" sibTransId="{2FFEBA41-DBFE-4BCC-8457-5D13D767AA53}"/>
    <dgm:cxn modelId="{081A0B79-B443-4297-867D-41213A305A65}" srcId="{D1C80763-FE19-4A91-9700-45E3C5301FC7}" destId="{F2CD2493-E20C-40FA-AF4F-BFFA3A1836FA}" srcOrd="1" destOrd="0" parTransId="{E383FF2A-39A0-45CA-9BA4-F18F7F072587}" sibTransId="{BADDA0A3-5444-4919-B4B8-242D8649E7B5}"/>
    <dgm:cxn modelId="{B68E1185-8DE8-4D83-90D1-10E8481FEEA2}" srcId="{D1C80763-FE19-4A91-9700-45E3C5301FC7}" destId="{579BC014-0FDB-4CB5-B6E5-ADAE49117932}" srcOrd="2" destOrd="0" parTransId="{19E86CD0-D3BA-409A-9166-2996ECC53A68}" sibTransId="{F97E2B18-67B6-436F-8510-DA6D3088E138}"/>
    <dgm:cxn modelId="{3A4BED8C-7201-41CB-A10D-70C2BE0B6575}" type="presOf" srcId="{579BC014-0FDB-4CB5-B6E5-ADAE49117932}" destId="{F1F47FBD-167D-4655-8994-B4B63B4D82ED}" srcOrd="0" destOrd="2" presId="urn:microsoft.com/office/officeart/2005/8/layout/list1"/>
    <dgm:cxn modelId="{36E41EAC-3E90-4A26-A732-C91124EE5EBB}" type="presOf" srcId="{71B14BE9-D45D-43E1-AD77-3686CFC8A0E2}" destId="{6D87A5F6-6877-49BB-8BB9-1F11AFFCA2E1}" srcOrd="0" destOrd="0" presId="urn:microsoft.com/office/officeart/2005/8/layout/list1"/>
    <dgm:cxn modelId="{E15F6CFC-1253-4C1F-A9FF-53F0486E626B}" type="presOf" srcId="{ED47A929-2DED-4964-BEC9-DD15BFEBD68C}" destId="{F1F47FBD-167D-4655-8994-B4B63B4D82ED}" srcOrd="0" destOrd="3" presId="urn:microsoft.com/office/officeart/2005/8/layout/list1"/>
    <dgm:cxn modelId="{2BBD8D7B-BA67-4759-AA8E-D831A002B5EC}" type="presParOf" srcId="{6D87A5F6-6877-49BB-8BB9-1F11AFFCA2E1}" destId="{5B276A21-43FB-4C46-A69C-C8DD84633B39}" srcOrd="0" destOrd="0" presId="urn:microsoft.com/office/officeart/2005/8/layout/list1"/>
    <dgm:cxn modelId="{BB9D28E0-F698-4DA6-9FED-230897A236B3}" type="presParOf" srcId="{5B276A21-43FB-4C46-A69C-C8DD84633B39}" destId="{8049C73B-887A-4CF1-91A3-D66A954C14EC}" srcOrd="0" destOrd="0" presId="urn:microsoft.com/office/officeart/2005/8/layout/list1"/>
    <dgm:cxn modelId="{D9D6F204-DB18-4C9F-A21D-7AFF04DE17D2}" type="presParOf" srcId="{5B276A21-43FB-4C46-A69C-C8DD84633B39}" destId="{DE66AA53-152E-41BA-8A03-84A3A61DB951}" srcOrd="1" destOrd="0" presId="urn:microsoft.com/office/officeart/2005/8/layout/list1"/>
    <dgm:cxn modelId="{BD085B6D-5F4D-4DA8-A9D6-9D71C16A8912}" type="presParOf" srcId="{6D87A5F6-6877-49BB-8BB9-1F11AFFCA2E1}" destId="{A221DE36-E5C0-47FD-9B6D-A23E6F880107}" srcOrd="1" destOrd="0" presId="urn:microsoft.com/office/officeart/2005/8/layout/list1"/>
    <dgm:cxn modelId="{68BF0FF2-7F35-415F-BD84-BE376D3B4FD6}" type="presParOf" srcId="{6D87A5F6-6877-49BB-8BB9-1F11AFFCA2E1}" destId="{F1F47FBD-167D-4655-8994-B4B63B4D82ED}"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ADCB70D0-26CE-421B-94CC-54E19C58968C}"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sl-SI"/>
        </a:p>
      </dgm:t>
    </dgm:pt>
    <dgm:pt modelId="{7082D9EC-66B4-4EA9-A9FF-990728FC60AE}">
      <dgm:prSet custT="1">
        <dgm:style>
          <a:lnRef idx="1">
            <a:schemeClr val="accent6"/>
          </a:lnRef>
          <a:fillRef idx="2">
            <a:schemeClr val="accent6"/>
          </a:fillRef>
          <a:effectRef idx="1">
            <a:schemeClr val="accent6"/>
          </a:effectRef>
          <a:fontRef idx="minor">
            <a:schemeClr val="dk1"/>
          </a:fontRef>
        </dgm:style>
      </dgm:prSet>
      <dgm:spPr/>
      <dgm:t>
        <a:bodyPr/>
        <a:lstStyle/>
        <a:p>
          <a:r>
            <a:rPr lang="sl-SI" sz="3200" b="1" dirty="0">
              <a:solidFill>
                <a:srgbClr val="0000FF"/>
              </a:solidFill>
              <a:latin typeface="Comic Sans MS" pitchFamily="66" charset="0"/>
            </a:rPr>
            <a:t>obvladovanje stroškov, povezanih z:</a:t>
          </a:r>
        </a:p>
      </dgm:t>
    </dgm:pt>
    <dgm:pt modelId="{8664A664-0B85-473E-B137-3156EFBD467C}" type="parTrans" cxnId="{B1EB700A-50C4-4F82-B324-9B63C0D21AC0}">
      <dgm:prSet/>
      <dgm:spPr/>
      <dgm:t>
        <a:bodyPr/>
        <a:lstStyle/>
        <a:p>
          <a:endParaRPr lang="sl-SI" sz="3200"/>
        </a:p>
      </dgm:t>
    </dgm:pt>
    <dgm:pt modelId="{09C531C0-0547-4A29-A47C-50CA73313F8F}" type="sibTrans" cxnId="{B1EB700A-50C4-4F82-B324-9B63C0D21AC0}">
      <dgm:prSet/>
      <dgm:spPr/>
      <dgm:t>
        <a:bodyPr/>
        <a:lstStyle/>
        <a:p>
          <a:endParaRPr lang="sl-SI" sz="3200"/>
        </a:p>
      </dgm:t>
    </dgm:pt>
    <dgm:pt modelId="{0D4A532E-99A5-46F7-8597-226E74FFBD46}">
      <dgm:prSet custT="1">
        <dgm:style>
          <a:lnRef idx="1">
            <a:schemeClr val="accent3"/>
          </a:lnRef>
          <a:fillRef idx="2">
            <a:schemeClr val="accent3"/>
          </a:fillRef>
          <a:effectRef idx="1">
            <a:schemeClr val="accent3"/>
          </a:effectRef>
          <a:fontRef idx="minor">
            <a:schemeClr val="dk1"/>
          </a:fontRef>
        </dgm:style>
      </dgm:prSet>
      <dgm:spPr/>
      <dgm:t>
        <a:bodyPr/>
        <a:lstStyle/>
        <a:p>
          <a:r>
            <a:rPr lang="sl-SI" sz="3200" b="1" dirty="0">
              <a:latin typeface="Comic Sans MS" pitchFamily="66" charset="0"/>
            </a:rPr>
            <a:t>boleznijo, </a:t>
          </a:r>
        </a:p>
      </dgm:t>
    </dgm:pt>
    <dgm:pt modelId="{05C88C13-D9A0-4AFA-930E-38E5E30D146A}" type="parTrans" cxnId="{B4A09CB4-42EC-4612-81BF-E3319503B634}">
      <dgm:prSet/>
      <dgm:spPr/>
      <dgm:t>
        <a:bodyPr/>
        <a:lstStyle/>
        <a:p>
          <a:endParaRPr lang="sl-SI" sz="3200"/>
        </a:p>
      </dgm:t>
    </dgm:pt>
    <dgm:pt modelId="{6F7C3C18-9A24-46E3-9ED1-1651E848B5EA}" type="sibTrans" cxnId="{B4A09CB4-42EC-4612-81BF-E3319503B634}">
      <dgm:prSet/>
      <dgm:spPr/>
      <dgm:t>
        <a:bodyPr/>
        <a:lstStyle/>
        <a:p>
          <a:endParaRPr lang="sl-SI" sz="3200"/>
        </a:p>
      </dgm:t>
    </dgm:pt>
    <dgm:pt modelId="{8E468931-0C93-43A1-A410-7AF4F2891B2A}">
      <dgm:prSet custT="1">
        <dgm:style>
          <a:lnRef idx="1">
            <a:schemeClr val="accent3"/>
          </a:lnRef>
          <a:fillRef idx="2">
            <a:schemeClr val="accent3"/>
          </a:fillRef>
          <a:effectRef idx="1">
            <a:schemeClr val="accent3"/>
          </a:effectRef>
          <a:fontRef idx="minor">
            <a:schemeClr val="dk1"/>
          </a:fontRef>
        </dgm:style>
      </dgm:prSet>
      <dgm:spPr/>
      <dgm:t>
        <a:bodyPr/>
        <a:lstStyle/>
        <a:p>
          <a:r>
            <a:rPr lang="sl-SI" sz="3200" b="1" dirty="0">
              <a:latin typeface="Comic Sans MS" pitchFamily="66" charset="0"/>
            </a:rPr>
            <a:t>zdravljenjem, </a:t>
          </a:r>
        </a:p>
      </dgm:t>
    </dgm:pt>
    <dgm:pt modelId="{AE94467D-EE5A-440C-8F03-264C5F56029E}" type="parTrans" cxnId="{02A8C2CD-CB23-480E-AEFC-9D5A25BF58DF}">
      <dgm:prSet/>
      <dgm:spPr/>
      <dgm:t>
        <a:bodyPr/>
        <a:lstStyle/>
        <a:p>
          <a:endParaRPr lang="sl-SI" sz="3200"/>
        </a:p>
      </dgm:t>
    </dgm:pt>
    <dgm:pt modelId="{E9F37C92-2AD4-4837-A6F2-AFAA12766779}" type="sibTrans" cxnId="{02A8C2CD-CB23-480E-AEFC-9D5A25BF58DF}">
      <dgm:prSet/>
      <dgm:spPr/>
      <dgm:t>
        <a:bodyPr/>
        <a:lstStyle/>
        <a:p>
          <a:endParaRPr lang="sl-SI" sz="3200"/>
        </a:p>
      </dgm:t>
    </dgm:pt>
    <dgm:pt modelId="{CCE0153E-7C25-4D98-8D14-3F57CFDC1477}">
      <dgm:prSet custT="1">
        <dgm:style>
          <a:lnRef idx="1">
            <a:schemeClr val="accent3"/>
          </a:lnRef>
          <a:fillRef idx="2">
            <a:schemeClr val="accent3"/>
          </a:fillRef>
          <a:effectRef idx="1">
            <a:schemeClr val="accent3"/>
          </a:effectRef>
          <a:fontRef idx="minor">
            <a:schemeClr val="dk1"/>
          </a:fontRef>
        </dgm:style>
      </dgm:prSet>
      <dgm:spPr/>
      <dgm:t>
        <a:bodyPr/>
        <a:lstStyle/>
        <a:p>
          <a:r>
            <a:rPr lang="sl-SI" sz="3200" b="1" dirty="0">
              <a:latin typeface="Comic Sans MS" pitchFamily="66" charset="0"/>
            </a:rPr>
            <a:t>bolniškimi odsotnostmi, </a:t>
          </a:r>
        </a:p>
      </dgm:t>
    </dgm:pt>
    <dgm:pt modelId="{B883FD9C-D508-4505-8419-B8E3A7CFC2C8}" type="parTrans" cxnId="{DB81EE16-9A00-4B56-9F98-755CA7E147DD}">
      <dgm:prSet/>
      <dgm:spPr/>
      <dgm:t>
        <a:bodyPr/>
        <a:lstStyle/>
        <a:p>
          <a:endParaRPr lang="sl-SI" sz="3200"/>
        </a:p>
      </dgm:t>
    </dgm:pt>
    <dgm:pt modelId="{78138F96-C028-411F-B2E0-AA46EF370326}" type="sibTrans" cxnId="{DB81EE16-9A00-4B56-9F98-755CA7E147DD}">
      <dgm:prSet/>
      <dgm:spPr/>
      <dgm:t>
        <a:bodyPr/>
        <a:lstStyle/>
        <a:p>
          <a:endParaRPr lang="sl-SI" sz="3200"/>
        </a:p>
      </dgm:t>
    </dgm:pt>
    <dgm:pt modelId="{2EC62847-16E2-4462-86A3-B44E5BF49E6B}">
      <dgm:prSet custT="1">
        <dgm:style>
          <a:lnRef idx="1">
            <a:schemeClr val="accent3"/>
          </a:lnRef>
          <a:fillRef idx="2">
            <a:schemeClr val="accent3"/>
          </a:fillRef>
          <a:effectRef idx="1">
            <a:schemeClr val="accent3"/>
          </a:effectRef>
          <a:fontRef idx="minor">
            <a:schemeClr val="dk1"/>
          </a:fontRef>
        </dgm:style>
      </dgm:prSet>
      <dgm:spPr/>
      <dgm:t>
        <a:bodyPr/>
        <a:lstStyle/>
        <a:p>
          <a:r>
            <a:rPr lang="sl-SI" sz="3200" b="1" dirty="0">
              <a:latin typeface="Comic Sans MS" pitchFamily="66" charset="0"/>
            </a:rPr>
            <a:t>poklicnimi boleznimi,</a:t>
          </a:r>
        </a:p>
      </dgm:t>
    </dgm:pt>
    <dgm:pt modelId="{60BB4C3C-91FC-44ED-BF6C-8EFD540135B0}" type="parTrans" cxnId="{7362947E-857D-45E3-934B-DC2E7757E344}">
      <dgm:prSet/>
      <dgm:spPr/>
      <dgm:t>
        <a:bodyPr/>
        <a:lstStyle/>
        <a:p>
          <a:endParaRPr lang="sl-SI" sz="3200"/>
        </a:p>
      </dgm:t>
    </dgm:pt>
    <dgm:pt modelId="{F3B9F4C7-0454-48EE-A26A-EAAF6A62559B}" type="sibTrans" cxnId="{7362947E-857D-45E3-934B-DC2E7757E344}">
      <dgm:prSet/>
      <dgm:spPr/>
      <dgm:t>
        <a:bodyPr/>
        <a:lstStyle/>
        <a:p>
          <a:endParaRPr lang="sl-SI" sz="3200"/>
        </a:p>
      </dgm:t>
    </dgm:pt>
    <dgm:pt modelId="{45F32085-9453-4717-A9C5-0D722C47912E}">
      <dgm:prSet custT="1">
        <dgm:style>
          <a:lnRef idx="1">
            <a:schemeClr val="accent3"/>
          </a:lnRef>
          <a:fillRef idx="2">
            <a:schemeClr val="accent3"/>
          </a:fillRef>
          <a:effectRef idx="1">
            <a:schemeClr val="accent3"/>
          </a:effectRef>
          <a:fontRef idx="minor">
            <a:schemeClr val="dk1"/>
          </a:fontRef>
        </dgm:style>
      </dgm:prSet>
      <dgm:spPr/>
      <dgm:t>
        <a:bodyPr/>
        <a:lstStyle/>
        <a:p>
          <a:r>
            <a:rPr lang="sl-SI" sz="3200" b="1" dirty="0">
              <a:latin typeface="Comic Sans MS" pitchFamily="66" charset="0"/>
            </a:rPr>
            <a:t>invalidnostjo in </a:t>
          </a:r>
        </a:p>
      </dgm:t>
    </dgm:pt>
    <dgm:pt modelId="{E1977166-9C13-4E28-BCFB-1A22B0DC587D}" type="parTrans" cxnId="{ABDE8ABC-064D-4E5E-B799-2C3B0C0A8FBC}">
      <dgm:prSet/>
      <dgm:spPr/>
      <dgm:t>
        <a:bodyPr/>
        <a:lstStyle/>
        <a:p>
          <a:endParaRPr lang="sl-SI" sz="3200"/>
        </a:p>
      </dgm:t>
    </dgm:pt>
    <dgm:pt modelId="{E09AC678-C062-4A9C-9874-B584D4D95F70}" type="sibTrans" cxnId="{ABDE8ABC-064D-4E5E-B799-2C3B0C0A8FBC}">
      <dgm:prSet/>
      <dgm:spPr/>
      <dgm:t>
        <a:bodyPr/>
        <a:lstStyle/>
        <a:p>
          <a:endParaRPr lang="sl-SI" sz="3200"/>
        </a:p>
      </dgm:t>
    </dgm:pt>
    <dgm:pt modelId="{220D1E57-B575-4BB0-BD74-A11564E866CE}">
      <dgm:prSet custT="1">
        <dgm:style>
          <a:lnRef idx="1">
            <a:schemeClr val="accent3"/>
          </a:lnRef>
          <a:fillRef idx="2">
            <a:schemeClr val="accent3"/>
          </a:fillRef>
          <a:effectRef idx="1">
            <a:schemeClr val="accent3"/>
          </a:effectRef>
          <a:fontRef idx="minor">
            <a:schemeClr val="dk1"/>
          </a:fontRef>
        </dgm:style>
      </dgm:prSet>
      <dgm:spPr/>
      <dgm:t>
        <a:bodyPr/>
        <a:lstStyle/>
        <a:p>
          <a:r>
            <a:rPr lang="sl-SI" sz="3200" b="1" dirty="0">
              <a:latin typeface="Comic Sans MS" pitchFamily="66" charset="0"/>
            </a:rPr>
            <a:t>s prezgodnjo umrljivostjo,</a:t>
          </a:r>
        </a:p>
      </dgm:t>
    </dgm:pt>
    <dgm:pt modelId="{94D645CC-9911-4279-885D-30AC4ED5416B}" type="parTrans" cxnId="{6674E621-608B-47B6-8699-89347E1D0DDA}">
      <dgm:prSet/>
      <dgm:spPr/>
      <dgm:t>
        <a:bodyPr/>
        <a:lstStyle/>
        <a:p>
          <a:endParaRPr lang="sl-SI" sz="3200"/>
        </a:p>
      </dgm:t>
    </dgm:pt>
    <dgm:pt modelId="{CD03AF10-85E9-4088-B207-EC154957FF77}" type="sibTrans" cxnId="{6674E621-608B-47B6-8699-89347E1D0DDA}">
      <dgm:prSet/>
      <dgm:spPr/>
      <dgm:t>
        <a:bodyPr/>
        <a:lstStyle/>
        <a:p>
          <a:endParaRPr lang="sl-SI" sz="3200"/>
        </a:p>
      </dgm:t>
    </dgm:pt>
    <dgm:pt modelId="{E10BD314-12D3-40B8-ABCF-2058A6CFFB3C}" type="pres">
      <dgm:prSet presAssocID="{ADCB70D0-26CE-421B-94CC-54E19C58968C}" presName="linear" presStyleCnt="0">
        <dgm:presLayoutVars>
          <dgm:dir/>
          <dgm:animLvl val="lvl"/>
          <dgm:resizeHandles val="exact"/>
        </dgm:presLayoutVars>
      </dgm:prSet>
      <dgm:spPr/>
    </dgm:pt>
    <dgm:pt modelId="{329283D6-2329-437D-8449-B27940C5DA69}" type="pres">
      <dgm:prSet presAssocID="{7082D9EC-66B4-4EA9-A9FF-990728FC60AE}" presName="parentLin" presStyleCnt="0"/>
      <dgm:spPr/>
    </dgm:pt>
    <dgm:pt modelId="{5EDA9A18-397E-4DE9-B507-5F5C5FE97123}" type="pres">
      <dgm:prSet presAssocID="{7082D9EC-66B4-4EA9-A9FF-990728FC60AE}" presName="parentLeftMargin" presStyleLbl="node1" presStyleIdx="0" presStyleCnt="1"/>
      <dgm:spPr/>
    </dgm:pt>
    <dgm:pt modelId="{7BD02F64-4304-4E4E-BDAF-B35DAFC92747}" type="pres">
      <dgm:prSet presAssocID="{7082D9EC-66B4-4EA9-A9FF-990728FC60AE}" presName="parentText" presStyleLbl="node1" presStyleIdx="0" presStyleCnt="1" custScaleX="133100" custScaleY="133101" custLinFactNeighborX="-1639" custLinFactNeighborY="-18891">
        <dgm:presLayoutVars>
          <dgm:chMax val="0"/>
          <dgm:bulletEnabled val="1"/>
        </dgm:presLayoutVars>
      </dgm:prSet>
      <dgm:spPr/>
    </dgm:pt>
    <dgm:pt modelId="{C7036E32-32A5-4708-8F0F-D1AE5DE68489}" type="pres">
      <dgm:prSet presAssocID="{7082D9EC-66B4-4EA9-A9FF-990728FC60AE}" presName="negativeSpace" presStyleCnt="0"/>
      <dgm:spPr/>
    </dgm:pt>
    <dgm:pt modelId="{4384F59B-7C43-4321-B8D7-32AC1CB8F201}" type="pres">
      <dgm:prSet presAssocID="{7082D9EC-66B4-4EA9-A9FF-990728FC60AE}" presName="childText" presStyleLbl="conFgAcc1" presStyleIdx="0" presStyleCnt="1" custScaleY="109414">
        <dgm:presLayoutVars>
          <dgm:bulletEnabled val="1"/>
        </dgm:presLayoutVars>
      </dgm:prSet>
      <dgm:spPr/>
    </dgm:pt>
  </dgm:ptLst>
  <dgm:cxnLst>
    <dgm:cxn modelId="{B1EB700A-50C4-4F82-B324-9B63C0D21AC0}" srcId="{ADCB70D0-26CE-421B-94CC-54E19C58968C}" destId="{7082D9EC-66B4-4EA9-A9FF-990728FC60AE}" srcOrd="0" destOrd="0" parTransId="{8664A664-0B85-473E-B137-3156EFBD467C}" sibTransId="{09C531C0-0547-4A29-A47C-50CA73313F8F}"/>
    <dgm:cxn modelId="{DB81EE16-9A00-4B56-9F98-755CA7E147DD}" srcId="{7082D9EC-66B4-4EA9-A9FF-990728FC60AE}" destId="{CCE0153E-7C25-4D98-8D14-3F57CFDC1477}" srcOrd="2" destOrd="0" parTransId="{B883FD9C-D508-4505-8419-B8E3A7CFC2C8}" sibTransId="{78138F96-C028-411F-B2E0-AA46EF370326}"/>
    <dgm:cxn modelId="{AB050B1C-AC3D-4B50-BC0C-F953F445A8BB}" type="presOf" srcId="{2EC62847-16E2-4462-86A3-B44E5BF49E6B}" destId="{4384F59B-7C43-4321-B8D7-32AC1CB8F201}" srcOrd="0" destOrd="3" presId="urn:microsoft.com/office/officeart/2005/8/layout/list1"/>
    <dgm:cxn modelId="{D861301D-3E38-4CCF-AC05-BE41EE27C056}" type="presOf" srcId="{0D4A532E-99A5-46F7-8597-226E74FFBD46}" destId="{4384F59B-7C43-4321-B8D7-32AC1CB8F201}" srcOrd="0" destOrd="0" presId="urn:microsoft.com/office/officeart/2005/8/layout/list1"/>
    <dgm:cxn modelId="{6674E621-608B-47B6-8699-89347E1D0DDA}" srcId="{7082D9EC-66B4-4EA9-A9FF-990728FC60AE}" destId="{220D1E57-B575-4BB0-BD74-A11564E866CE}" srcOrd="5" destOrd="0" parTransId="{94D645CC-9911-4279-885D-30AC4ED5416B}" sibTransId="{CD03AF10-85E9-4088-B207-EC154957FF77}"/>
    <dgm:cxn modelId="{DE13B64B-0B7D-4F7F-AB0C-1D1067880476}" type="presOf" srcId="{ADCB70D0-26CE-421B-94CC-54E19C58968C}" destId="{E10BD314-12D3-40B8-ABCF-2058A6CFFB3C}" srcOrd="0" destOrd="0" presId="urn:microsoft.com/office/officeart/2005/8/layout/list1"/>
    <dgm:cxn modelId="{7362947E-857D-45E3-934B-DC2E7757E344}" srcId="{7082D9EC-66B4-4EA9-A9FF-990728FC60AE}" destId="{2EC62847-16E2-4462-86A3-B44E5BF49E6B}" srcOrd="3" destOrd="0" parTransId="{60BB4C3C-91FC-44ED-BF6C-8EFD540135B0}" sibTransId="{F3B9F4C7-0454-48EE-A26A-EAAF6A62559B}"/>
    <dgm:cxn modelId="{DDADC47F-82E7-4ACC-892B-8DBCE39D6047}" type="presOf" srcId="{CCE0153E-7C25-4D98-8D14-3F57CFDC1477}" destId="{4384F59B-7C43-4321-B8D7-32AC1CB8F201}" srcOrd="0" destOrd="2" presId="urn:microsoft.com/office/officeart/2005/8/layout/list1"/>
    <dgm:cxn modelId="{F85BF98D-F237-4793-A90F-7CC2EDC16055}" type="presOf" srcId="{7082D9EC-66B4-4EA9-A9FF-990728FC60AE}" destId="{5EDA9A18-397E-4DE9-B507-5F5C5FE97123}" srcOrd="0" destOrd="0" presId="urn:microsoft.com/office/officeart/2005/8/layout/list1"/>
    <dgm:cxn modelId="{90082199-EE27-476C-AFF6-91BD39D95289}" type="presOf" srcId="{45F32085-9453-4717-A9C5-0D722C47912E}" destId="{4384F59B-7C43-4321-B8D7-32AC1CB8F201}" srcOrd="0" destOrd="4" presId="urn:microsoft.com/office/officeart/2005/8/layout/list1"/>
    <dgm:cxn modelId="{F3EBFAAA-11AF-48C8-BF58-0E3EC8C3261E}" type="presOf" srcId="{7082D9EC-66B4-4EA9-A9FF-990728FC60AE}" destId="{7BD02F64-4304-4E4E-BDAF-B35DAFC92747}" srcOrd="1" destOrd="0" presId="urn:microsoft.com/office/officeart/2005/8/layout/list1"/>
    <dgm:cxn modelId="{410BEDAE-60C3-4EEB-B1DC-4B83C3C8258B}" type="presOf" srcId="{8E468931-0C93-43A1-A410-7AF4F2891B2A}" destId="{4384F59B-7C43-4321-B8D7-32AC1CB8F201}" srcOrd="0" destOrd="1" presId="urn:microsoft.com/office/officeart/2005/8/layout/list1"/>
    <dgm:cxn modelId="{B4A09CB4-42EC-4612-81BF-E3319503B634}" srcId="{7082D9EC-66B4-4EA9-A9FF-990728FC60AE}" destId="{0D4A532E-99A5-46F7-8597-226E74FFBD46}" srcOrd="0" destOrd="0" parTransId="{05C88C13-D9A0-4AFA-930E-38E5E30D146A}" sibTransId="{6F7C3C18-9A24-46E3-9ED1-1651E848B5EA}"/>
    <dgm:cxn modelId="{ABDE8ABC-064D-4E5E-B799-2C3B0C0A8FBC}" srcId="{7082D9EC-66B4-4EA9-A9FF-990728FC60AE}" destId="{45F32085-9453-4717-A9C5-0D722C47912E}" srcOrd="4" destOrd="0" parTransId="{E1977166-9C13-4E28-BCFB-1A22B0DC587D}" sibTransId="{E09AC678-C062-4A9C-9874-B584D4D95F70}"/>
    <dgm:cxn modelId="{8B38AFBD-E312-47C1-A891-94F3FA879C46}" type="presOf" srcId="{220D1E57-B575-4BB0-BD74-A11564E866CE}" destId="{4384F59B-7C43-4321-B8D7-32AC1CB8F201}" srcOrd="0" destOrd="5" presId="urn:microsoft.com/office/officeart/2005/8/layout/list1"/>
    <dgm:cxn modelId="{02A8C2CD-CB23-480E-AEFC-9D5A25BF58DF}" srcId="{7082D9EC-66B4-4EA9-A9FF-990728FC60AE}" destId="{8E468931-0C93-43A1-A410-7AF4F2891B2A}" srcOrd="1" destOrd="0" parTransId="{AE94467D-EE5A-440C-8F03-264C5F56029E}" sibTransId="{E9F37C92-2AD4-4837-A6F2-AFAA12766779}"/>
    <dgm:cxn modelId="{22836C7D-D14E-452D-989C-DF6A3F8B3CA3}" type="presParOf" srcId="{E10BD314-12D3-40B8-ABCF-2058A6CFFB3C}" destId="{329283D6-2329-437D-8449-B27940C5DA69}" srcOrd="0" destOrd="0" presId="urn:microsoft.com/office/officeart/2005/8/layout/list1"/>
    <dgm:cxn modelId="{53BA26EC-6E98-4A6D-8C4E-D8D82ED7D6D3}" type="presParOf" srcId="{329283D6-2329-437D-8449-B27940C5DA69}" destId="{5EDA9A18-397E-4DE9-B507-5F5C5FE97123}" srcOrd="0" destOrd="0" presId="urn:microsoft.com/office/officeart/2005/8/layout/list1"/>
    <dgm:cxn modelId="{02C43610-E1AF-4C1D-83B4-B3D64D89C4AA}" type="presParOf" srcId="{329283D6-2329-437D-8449-B27940C5DA69}" destId="{7BD02F64-4304-4E4E-BDAF-B35DAFC92747}" srcOrd="1" destOrd="0" presId="urn:microsoft.com/office/officeart/2005/8/layout/list1"/>
    <dgm:cxn modelId="{809DA075-042E-46FB-A4EA-8070AD74116D}" type="presParOf" srcId="{E10BD314-12D3-40B8-ABCF-2058A6CFFB3C}" destId="{C7036E32-32A5-4708-8F0F-D1AE5DE68489}" srcOrd="1" destOrd="0" presId="urn:microsoft.com/office/officeart/2005/8/layout/list1"/>
    <dgm:cxn modelId="{FC5DFDCE-64D9-4029-99F8-58DB77D4F3BC}" type="presParOf" srcId="{E10BD314-12D3-40B8-ABCF-2058A6CFFB3C}" destId="{4384F59B-7C43-4321-B8D7-32AC1CB8F201}"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3882B6A-C440-40D3-8EFB-F07C7F182F1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l-SI"/>
        </a:p>
      </dgm:t>
    </dgm:pt>
    <dgm:pt modelId="{17A3FC37-CB7F-4B6A-B1B3-4040E521CABC}">
      <dgm:prSet custT="1">
        <dgm:style>
          <a:lnRef idx="1">
            <a:schemeClr val="accent2"/>
          </a:lnRef>
          <a:fillRef idx="2">
            <a:schemeClr val="accent2"/>
          </a:fillRef>
          <a:effectRef idx="1">
            <a:schemeClr val="accent2"/>
          </a:effectRef>
          <a:fontRef idx="minor">
            <a:schemeClr val="dk1"/>
          </a:fontRef>
        </dgm:style>
      </dgm:prSet>
      <dgm:spPr>
        <a:ln/>
      </dgm:spPr>
      <dgm:t>
        <a:bodyPr/>
        <a:lstStyle/>
        <a:p>
          <a:pPr algn="ctr"/>
          <a:r>
            <a:rPr lang="sl-SI" sz="3000" b="1" dirty="0">
              <a:solidFill>
                <a:srgbClr val="0000FF"/>
              </a:solidFill>
              <a:latin typeface="Comic Sans MS" pitchFamily="66" charset="0"/>
            </a:rPr>
            <a:t>To vse predstavlja pomemben razlog za uvajanje programov promocije zdravja delavcev.</a:t>
          </a:r>
        </a:p>
      </dgm:t>
    </dgm:pt>
    <dgm:pt modelId="{75130DF9-0F6F-4CB7-8C4C-5E6C646B32D6}" type="parTrans" cxnId="{53AF6989-685B-401E-B46F-802BBAAA9A28}">
      <dgm:prSet/>
      <dgm:spPr/>
      <dgm:t>
        <a:bodyPr/>
        <a:lstStyle/>
        <a:p>
          <a:endParaRPr lang="sl-SI"/>
        </a:p>
      </dgm:t>
    </dgm:pt>
    <dgm:pt modelId="{A489D8E7-DCEC-4D81-86A2-615DBE14897D}" type="sibTrans" cxnId="{53AF6989-685B-401E-B46F-802BBAAA9A28}">
      <dgm:prSet/>
      <dgm:spPr/>
      <dgm:t>
        <a:bodyPr/>
        <a:lstStyle/>
        <a:p>
          <a:endParaRPr lang="sl-SI"/>
        </a:p>
      </dgm:t>
    </dgm:pt>
    <dgm:pt modelId="{594308D5-C6A2-4D65-9380-5881A368C868}" type="pres">
      <dgm:prSet presAssocID="{53882B6A-C440-40D3-8EFB-F07C7F182F12}" presName="linear" presStyleCnt="0">
        <dgm:presLayoutVars>
          <dgm:animLvl val="lvl"/>
          <dgm:resizeHandles val="exact"/>
        </dgm:presLayoutVars>
      </dgm:prSet>
      <dgm:spPr/>
    </dgm:pt>
    <dgm:pt modelId="{3C158E90-B6F6-4D02-A8CB-B16ACD79B4C6}" type="pres">
      <dgm:prSet presAssocID="{17A3FC37-CB7F-4B6A-B1B3-4040E521CABC}" presName="parentText" presStyleLbl="node1" presStyleIdx="0" presStyleCnt="1">
        <dgm:presLayoutVars>
          <dgm:chMax val="0"/>
          <dgm:bulletEnabled val="1"/>
        </dgm:presLayoutVars>
      </dgm:prSet>
      <dgm:spPr/>
    </dgm:pt>
  </dgm:ptLst>
  <dgm:cxnLst>
    <dgm:cxn modelId="{B4C32B2D-A30A-418C-9CD5-4157A7F90423}" type="presOf" srcId="{17A3FC37-CB7F-4B6A-B1B3-4040E521CABC}" destId="{3C158E90-B6F6-4D02-A8CB-B16ACD79B4C6}" srcOrd="0" destOrd="0" presId="urn:microsoft.com/office/officeart/2005/8/layout/vList2"/>
    <dgm:cxn modelId="{9E41AF58-9364-4F37-BA7D-73B4968563AF}" type="presOf" srcId="{53882B6A-C440-40D3-8EFB-F07C7F182F12}" destId="{594308D5-C6A2-4D65-9380-5881A368C868}" srcOrd="0" destOrd="0" presId="urn:microsoft.com/office/officeart/2005/8/layout/vList2"/>
    <dgm:cxn modelId="{53AF6989-685B-401E-B46F-802BBAAA9A28}" srcId="{53882B6A-C440-40D3-8EFB-F07C7F182F12}" destId="{17A3FC37-CB7F-4B6A-B1B3-4040E521CABC}" srcOrd="0" destOrd="0" parTransId="{75130DF9-0F6F-4CB7-8C4C-5E6C646B32D6}" sibTransId="{A489D8E7-DCEC-4D81-86A2-615DBE14897D}"/>
    <dgm:cxn modelId="{E52139C0-44B3-4E4C-92C5-48DC10FD1032}" type="presParOf" srcId="{594308D5-C6A2-4D65-9380-5881A368C868}" destId="{3C158E90-B6F6-4D02-A8CB-B16ACD79B4C6}"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6712D97-2887-4210-8E7F-6DF1073F188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sl-SI"/>
        </a:p>
      </dgm:t>
    </dgm:pt>
    <dgm:pt modelId="{CCF79D6C-4030-456A-AE27-8F7C8C30B690}">
      <dgm:prSet custT="1">
        <dgm:style>
          <a:lnRef idx="1">
            <a:schemeClr val="accent3"/>
          </a:lnRef>
          <a:fillRef idx="2">
            <a:schemeClr val="accent3"/>
          </a:fillRef>
          <a:effectRef idx="1">
            <a:schemeClr val="accent3"/>
          </a:effectRef>
          <a:fontRef idx="minor">
            <a:schemeClr val="dk1"/>
          </a:fontRef>
        </dgm:style>
      </dgm:prSet>
      <dgm:spPr>
        <a:ln>
          <a:solidFill>
            <a:srgbClr val="C00000"/>
          </a:solidFill>
        </a:ln>
        <a:effectLst>
          <a:outerShdw blurRad="44450" dist="27940" dir="5400000" algn="ctr">
            <a:srgbClr val="000000">
              <a:alpha val="32000"/>
            </a:srgbClr>
          </a:outerShdw>
        </a:effectLst>
      </dgm:spPr>
      <dgm:t>
        <a:bodyPr/>
        <a:lstStyle/>
        <a:p>
          <a:pPr algn="ctr"/>
          <a:r>
            <a:rPr lang="sl-SI" sz="2600" b="1" dirty="0">
              <a:solidFill>
                <a:schemeClr val="tx1"/>
              </a:solidFill>
              <a:latin typeface="Comic Sans MS" pitchFamily="66" charset="0"/>
            </a:rPr>
            <a:t>Podatki kažejo, da se prav med mladimi poškoduje vsak deseti zaposleni. </a:t>
          </a:r>
        </a:p>
      </dgm:t>
    </dgm:pt>
    <dgm:pt modelId="{C2EF3034-19EF-48C2-878B-0D1B4E2E0965}" type="parTrans" cxnId="{4C0C51DC-4E13-49E9-94DA-76AD917CE58C}">
      <dgm:prSet/>
      <dgm:spPr/>
      <dgm:t>
        <a:bodyPr/>
        <a:lstStyle/>
        <a:p>
          <a:endParaRPr lang="sl-SI" sz="2600"/>
        </a:p>
      </dgm:t>
    </dgm:pt>
    <dgm:pt modelId="{32652181-6EB5-460F-8DCB-2D43B8E076DD}" type="sibTrans" cxnId="{4C0C51DC-4E13-49E9-94DA-76AD917CE58C}">
      <dgm:prSet/>
      <dgm:spPr/>
      <dgm:t>
        <a:bodyPr/>
        <a:lstStyle/>
        <a:p>
          <a:endParaRPr lang="sl-SI" sz="2600"/>
        </a:p>
      </dgm:t>
    </dgm:pt>
    <dgm:pt modelId="{4BF04729-6C88-4C59-9A2E-E5D4FE155D0B}">
      <dgm:prSet custT="1">
        <dgm:style>
          <a:lnRef idx="1">
            <a:schemeClr val="accent5"/>
          </a:lnRef>
          <a:fillRef idx="2">
            <a:schemeClr val="accent5"/>
          </a:fillRef>
          <a:effectRef idx="1">
            <a:schemeClr val="accent5"/>
          </a:effectRef>
          <a:fontRef idx="minor">
            <a:schemeClr val="dk1"/>
          </a:fontRef>
        </dgm:style>
      </dgm:prSet>
      <dgm:spPr>
        <a:ln>
          <a:solidFill>
            <a:srgbClr val="C00000"/>
          </a:solidFill>
        </a:ln>
        <a:effectLst>
          <a:outerShdw blurRad="44450" dist="27940" dir="5400000" algn="ctr">
            <a:srgbClr val="000000">
              <a:alpha val="32000"/>
            </a:srgbClr>
          </a:outerShdw>
        </a:effectLst>
      </dgm:spPr>
      <dgm:t>
        <a:bodyPr/>
        <a:lstStyle/>
        <a:p>
          <a:pPr algn="ctr"/>
          <a:r>
            <a:rPr lang="sl-SI" sz="2600" b="1" dirty="0">
              <a:solidFill>
                <a:schemeClr val="tx1"/>
              </a:solidFill>
              <a:latin typeface="Comic Sans MS" pitchFamily="66" charset="0"/>
            </a:rPr>
            <a:t>To so po navadi manjše poškodbe (ureznine in udarnine prstov).</a:t>
          </a:r>
        </a:p>
      </dgm:t>
    </dgm:pt>
    <dgm:pt modelId="{25D76179-401D-4D54-84FD-84A94C9CB4B0}" type="parTrans" cxnId="{8A3234B1-3D5F-4063-8C09-B0C7F7E4244B}">
      <dgm:prSet/>
      <dgm:spPr/>
      <dgm:t>
        <a:bodyPr/>
        <a:lstStyle/>
        <a:p>
          <a:endParaRPr lang="sl-SI" sz="2600"/>
        </a:p>
      </dgm:t>
    </dgm:pt>
    <dgm:pt modelId="{A4A1FE49-6DF1-4A01-ABEC-45FE5D151DA8}" type="sibTrans" cxnId="{8A3234B1-3D5F-4063-8C09-B0C7F7E4244B}">
      <dgm:prSet/>
      <dgm:spPr/>
      <dgm:t>
        <a:bodyPr/>
        <a:lstStyle/>
        <a:p>
          <a:endParaRPr lang="sl-SI" sz="2600"/>
        </a:p>
      </dgm:t>
    </dgm:pt>
    <dgm:pt modelId="{37A1A88E-50A4-4658-8FB8-C834A1DFD3A4}">
      <dgm:prSet custT="1">
        <dgm:style>
          <a:lnRef idx="1">
            <a:schemeClr val="accent2"/>
          </a:lnRef>
          <a:fillRef idx="2">
            <a:schemeClr val="accent2"/>
          </a:fillRef>
          <a:effectRef idx="1">
            <a:schemeClr val="accent2"/>
          </a:effectRef>
          <a:fontRef idx="minor">
            <a:schemeClr val="dk1"/>
          </a:fontRef>
        </dgm:style>
      </dgm:prSet>
      <dgm:spPr>
        <a:ln>
          <a:solidFill>
            <a:srgbClr val="0000FF"/>
          </a:solidFill>
        </a:ln>
        <a:effectLst>
          <a:outerShdw blurRad="44450" dist="27940" dir="5400000" algn="ctr">
            <a:srgbClr val="000000">
              <a:alpha val="32000"/>
            </a:srgbClr>
          </a:outerShdw>
        </a:effectLst>
      </dgm:spPr>
      <dgm:t>
        <a:bodyPr/>
        <a:lstStyle/>
        <a:p>
          <a:pPr algn="ctr"/>
          <a:r>
            <a:rPr lang="sl-SI" sz="2600" b="1" dirty="0">
              <a:solidFill>
                <a:srgbClr val="0000FF"/>
              </a:solidFill>
              <a:latin typeface="Comic Sans MS" pitchFamily="66" charset="0"/>
            </a:rPr>
            <a:t>Vsako delo je povezano z določenimi nevarnostmi, pa naj delaš v gradbeništvu ali trgovini, pospravljaš ali žagaš drva.«</a:t>
          </a:r>
        </a:p>
      </dgm:t>
    </dgm:pt>
    <dgm:pt modelId="{CD95A0A6-9E62-4763-A0B0-56750A622B00}" type="parTrans" cxnId="{3339471B-34C6-40F9-80E2-9442F384AD8C}">
      <dgm:prSet/>
      <dgm:spPr/>
      <dgm:t>
        <a:bodyPr/>
        <a:lstStyle/>
        <a:p>
          <a:endParaRPr lang="sl-SI" sz="2600"/>
        </a:p>
      </dgm:t>
    </dgm:pt>
    <dgm:pt modelId="{9BD2BD6E-9DC8-471D-B204-5F4F9BB3708E}" type="sibTrans" cxnId="{3339471B-34C6-40F9-80E2-9442F384AD8C}">
      <dgm:prSet/>
      <dgm:spPr/>
      <dgm:t>
        <a:bodyPr/>
        <a:lstStyle/>
        <a:p>
          <a:endParaRPr lang="sl-SI" sz="2600"/>
        </a:p>
      </dgm:t>
    </dgm:pt>
    <dgm:pt modelId="{4BE57620-E878-476A-830F-1658E0B757AA}" type="pres">
      <dgm:prSet presAssocID="{96712D97-2887-4210-8E7F-6DF1073F1883}" presName="linear" presStyleCnt="0">
        <dgm:presLayoutVars>
          <dgm:animLvl val="lvl"/>
          <dgm:resizeHandles val="exact"/>
        </dgm:presLayoutVars>
      </dgm:prSet>
      <dgm:spPr/>
    </dgm:pt>
    <dgm:pt modelId="{52C8767B-771A-47DD-AC0E-6910B30B8AE5}" type="pres">
      <dgm:prSet presAssocID="{CCF79D6C-4030-456A-AE27-8F7C8C30B690}" presName="parentText" presStyleLbl="node1" presStyleIdx="0" presStyleCnt="3" custScaleY="82645">
        <dgm:presLayoutVars>
          <dgm:chMax val="0"/>
          <dgm:bulletEnabled val="1"/>
        </dgm:presLayoutVars>
      </dgm:prSet>
      <dgm:spPr/>
    </dgm:pt>
    <dgm:pt modelId="{8EEAB7B1-FE45-407D-918B-BC6F46B04B84}" type="pres">
      <dgm:prSet presAssocID="{32652181-6EB5-460F-8DCB-2D43B8E076DD}" presName="spacer" presStyleCnt="0"/>
      <dgm:spPr/>
    </dgm:pt>
    <dgm:pt modelId="{9C993BE7-7A2B-4A27-B2E8-9A5F8DAC648C}" type="pres">
      <dgm:prSet presAssocID="{4BF04729-6C88-4C59-9A2E-E5D4FE155D0B}" presName="parentText" presStyleLbl="node1" presStyleIdx="1" presStyleCnt="3" custScaleY="75132">
        <dgm:presLayoutVars>
          <dgm:chMax val="0"/>
          <dgm:bulletEnabled val="1"/>
        </dgm:presLayoutVars>
      </dgm:prSet>
      <dgm:spPr/>
    </dgm:pt>
    <dgm:pt modelId="{ECD781D6-62B1-4168-8E3D-D7E5A9FFD4D7}" type="pres">
      <dgm:prSet presAssocID="{A4A1FE49-6DF1-4A01-ABEC-45FE5D151DA8}" presName="spacer" presStyleCnt="0"/>
      <dgm:spPr/>
    </dgm:pt>
    <dgm:pt modelId="{3056D16E-7C71-4A3D-AE11-A1DDD011416B}" type="pres">
      <dgm:prSet presAssocID="{37A1A88E-50A4-4658-8FB8-C834A1DFD3A4}" presName="parentText" presStyleLbl="node1" presStyleIdx="2" presStyleCnt="3">
        <dgm:presLayoutVars>
          <dgm:chMax val="0"/>
          <dgm:bulletEnabled val="1"/>
        </dgm:presLayoutVars>
      </dgm:prSet>
      <dgm:spPr/>
    </dgm:pt>
  </dgm:ptLst>
  <dgm:cxnLst>
    <dgm:cxn modelId="{3339471B-34C6-40F9-80E2-9442F384AD8C}" srcId="{96712D97-2887-4210-8E7F-6DF1073F1883}" destId="{37A1A88E-50A4-4658-8FB8-C834A1DFD3A4}" srcOrd="2" destOrd="0" parTransId="{CD95A0A6-9E62-4763-A0B0-56750A622B00}" sibTransId="{9BD2BD6E-9DC8-471D-B204-5F4F9BB3708E}"/>
    <dgm:cxn modelId="{4E763735-F856-41E2-960F-5EE1E83A08D6}" type="presOf" srcId="{96712D97-2887-4210-8E7F-6DF1073F1883}" destId="{4BE57620-E878-476A-830F-1658E0B757AA}" srcOrd="0" destOrd="0" presId="urn:microsoft.com/office/officeart/2005/8/layout/vList2"/>
    <dgm:cxn modelId="{DE122F3B-0D2D-4922-AB16-EB92A8E273B0}" type="presOf" srcId="{CCF79D6C-4030-456A-AE27-8F7C8C30B690}" destId="{52C8767B-771A-47DD-AC0E-6910B30B8AE5}" srcOrd="0" destOrd="0" presId="urn:microsoft.com/office/officeart/2005/8/layout/vList2"/>
    <dgm:cxn modelId="{8A3234B1-3D5F-4063-8C09-B0C7F7E4244B}" srcId="{96712D97-2887-4210-8E7F-6DF1073F1883}" destId="{4BF04729-6C88-4C59-9A2E-E5D4FE155D0B}" srcOrd="1" destOrd="0" parTransId="{25D76179-401D-4D54-84FD-84A94C9CB4B0}" sibTransId="{A4A1FE49-6DF1-4A01-ABEC-45FE5D151DA8}"/>
    <dgm:cxn modelId="{4C0C51DC-4E13-49E9-94DA-76AD917CE58C}" srcId="{96712D97-2887-4210-8E7F-6DF1073F1883}" destId="{CCF79D6C-4030-456A-AE27-8F7C8C30B690}" srcOrd="0" destOrd="0" parTransId="{C2EF3034-19EF-48C2-878B-0D1B4E2E0965}" sibTransId="{32652181-6EB5-460F-8DCB-2D43B8E076DD}"/>
    <dgm:cxn modelId="{2ECC3EDF-6BB4-4AF7-BFFE-1CDC5019B5F3}" type="presOf" srcId="{37A1A88E-50A4-4658-8FB8-C834A1DFD3A4}" destId="{3056D16E-7C71-4A3D-AE11-A1DDD011416B}" srcOrd="0" destOrd="0" presId="urn:microsoft.com/office/officeart/2005/8/layout/vList2"/>
    <dgm:cxn modelId="{7D9F61E8-2AE0-43F0-BF30-0851A3244EEC}" type="presOf" srcId="{4BF04729-6C88-4C59-9A2E-E5D4FE155D0B}" destId="{9C993BE7-7A2B-4A27-B2E8-9A5F8DAC648C}" srcOrd="0" destOrd="0" presId="urn:microsoft.com/office/officeart/2005/8/layout/vList2"/>
    <dgm:cxn modelId="{A60F66F5-7C2F-4AD6-9979-1A99191FA981}" type="presParOf" srcId="{4BE57620-E878-476A-830F-1658E0B757AA}" destId="{52C8767B-771A-47DD-AC0E-6910B30B8AE5}" srcOrd="0" destOrd="0" presId="urn:microsoft.com/office/officeart/2005/8/layout/vList2"/>
    <dgm:cxn modelId="{7EE74051-CF61-4DA9-A40D-CFBC9BDFFABD}" type="presParOf" srcId="{4BE57620-E878-476A-830F-1658E0B757AA}" destId="{8EEAB7B1-FE45-407D-918B-BC6F46B04B84}" srcOrd="1" destOrd="0" presId="urn:microsoft.com/office/officeart/2005/8/layout/vList2"/>
    <dgm:cxn modelId="{A19A4AB1-8624-41B2-B498-95178BE21D53}" type="presParOf" srcId="{4BE57620-E878-476A-830F-1658E0B757AA}" destId="{9C993BE7-7A2B-4A27-B2E8-9A5F8DAC648C}" srcOrd="2" destOrd="0" presId="urn:microsoft.com/office/officeart/2005/8/layout/vList2"/>
    <dgm:cxn modelId="{CA26C5A0-6141-4BE3-B272-CBA151C5C91A}" type="presParOf" srcId="{4BE57620-E878-476A-830F-1658E0B757AA}" destId="{ECD781D6-62B1-4168-8E3D-D7E5A9FFD4D7}" srcOrd="3" destOrd="0" presId="urn:microsoft.com/office/officeart/2005/8/layout/vList2"/>
    <dgm:cxn modelId="{92489C70-0BA3-43EA-84CC-0D83514E956A}" type="presParOf" srcId="{4BE57620-E878-476A-830F-1658E0B757AA}" destId="{3056D16E-7C71-4A3D-AE11-A1DDD011416B}"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FD1FC-1EAA-4874-AE2B-930897E5C17F}">
      <dsp:nvSpPr>
        <dsp:cNvPr id="0" name=""/>
        <dsp:cNvSpPr/>
      </dsp:nvSpPr>
      <dsp:spPr>
        <a:xfrm>
          <a:off x="0" y="523"/>
          <a:ext cx="8784976" cy="64993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latin typeface="Comic Sans MS" pitchFamily="66" charset="0"/>
            </a:rPr>
            <a:t>Vsebina poglavja varnost in zdravje pri delu vsebuje:</a:t>
          </a:r>
          <a:endParaRPr lang="sl-SI" sz="2400" kern="1200" dirty="0"/>
        </a:p>
      </dsp:txBody>
      <dsp:txXfrm>
        <a:off x="31727" y="32250"/>
        <a:ext cx="8721522" cy="586476"/>
      </dsp:txXfrm>
    </dsp:sp>
    <dsp:sp modelId="{10A3AE2B-8C29-4A92-A5A5-C8594682382F}">
      <dsp:nvSpPr>
        <dsp:cNvPr id="0" name=""/>
        <dsp:cNvSpPr/>
      </dsp:nvSpPr>
      <dsp:spPr>
        <a:xfrm>
          <a:off x="0" y="657753"/>
          <a:ext cx="8784976" cy="537135"/>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latin typeface="Comic Sans MS" pitchFamily="66" charset="0"/>
            </a:rPr>
            <a:t>osnove varnosti in zdravja pri delu (VZPD), </a:t>
          </a:r>
        </a:p>
      </dsp:txBody>
      <dsp:txXfrm>
        <a:off x="26221" y="683974"/>
        <a:ext cx="8732534" cy="484693"/>
      </dsp:txXfrm>
    </dsp:sp>
    <dsp:sp modelId="{1D08D814-0095-447E-A086-5EBF5ECED0FF}">
      <dsp:nvSpPr>
        <dsp:cNvPr id="0" name=""/>
        <dsp:cNvSpPr/>
      </dsp:nvSpPr>
      <dsp:spPr>
        <a:xfrm>
          <a:off x="0" y="1202186"/>
          <a:ext cx="8784976" cy="64993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latin typeface="Comic Sans MS" pitchFamily="66" charset="0"/>
            </a:rPr>
            <a:t>temeljne koncepte VZPD</a:t>
          </a:r>
        </a:p>
      </dsp:txBody>
      <dsp:txXfrm>
        <a:off x="31727" y="1233913"/>
        <a:ext cx="8721522" cy="586476"/>
      </dsp:txXfrm>
    </dsp:sp>
    <dsp:sp modelId="{438DD55B-89F1-4BB3-9828-6E42A2D0B77B}">
      <dsp:nvSpPr>
        <dsp:cNvPr id="0" name=""/>
        <dsp:cNvSpPr/>
      </dsp:nvSpPr>
      <dsp:spPr>
        <a:xfrm>
          <a:off x="0" y="1859416"/>
          <a:ext cx="8784976" cy="786416"/>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latin typeface="Comic Sans MS" pitchFamily="66" charset="0"/>
            </a:rPr>
            <a:t>splošna in specifična znanja, ki jih morajo imeti strokovnjaki za VZPD, </a:t>
          </a:r>
        </a:p>
      </dsp:txBody>
      <dsp:txXfrm>
        <a:off x="38390" y="1897806"/>
        <a:ext cx="8708196" cy="709636"/>
      </dsp:txXfrm>
    </dsp:sp>
    <dsp:sp modelId="{742ADA50-7D2D-4780-997C-7E3B082397E1}">
      <dsp:nvSpPr>
        <dsp:cNvPr id="0" name=""/>
        <dsp:cNvSpPr/>
      </dsp:nvSpPr>
      <dsp:spPr>
        <a:xfrm>
          <a:off x="0" y="2653131"/>
          <a:ext cx="8784976" cy="59084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latin typeface="Comic Sans MS" pitchFamily="66" charset="0"/>
            </a:rPr>
            <a:t>ocenjevanje tveganja, </a:t>
          </a:r>
        </a:p>
      </dsp:txBody>
      <dsp:txXfrm>
        <a:off x="28843" y="2681974"/>
        <a:ext cx="8727290" cy="533159"/>
      </dsp:txXfrm>
    </dsp:sp>
    <dsp:sp modelId="{AC5C8884-1FD5-4590-94DB-112CE8596CA3}">
      <dsp:nvSpPr>
        <dsp:cNvPr id="0" name=""/>
        <dsp:cNvSpPr/>
      </dsp:nvSpPr>
      <dsp:spPr>
        <a:xfrm>
          <a:off x="0" y="3251275"/>
          <a:ext cx="8784976" cy="786416"/>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latin typeface="Comic Sans MS" pitchFamily="66" charset="0"/>
            </a:rPr>
            <a:t>izobraževanje in kadrovanje pri zagotavljanju varnosti in zdravja na delovnem mestu, </a:t>
          </a:r>
        </a:p>
      </dsp:txBody>
      <dsp:txXfrm>
        <a:off x="38390" y="3289665"/>
        <a:ext cx="8708196" cy="709636"/>
      </dsp:txXfrm>
    </dsp:sp>
    <dsp:sp modelId="{168FDB6A-6AA2-4110-BCD6-7B7D5E57A6AB}">
      <dsp:nvSpPr>
        <dsp:cNvPr id="0" name=""/>
        <dsp:cNvSpPr/>
      </dsp:nvSpPr>
      <dsp:spPr>
        <a:xfrm>
          <a:off x="0" y="4044990"/>
          <a:ext cx="8784976" cy="590845"/>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latin typeface="Comic Sans MS" pitchFamily="66" charset="0"/>
            </a:rPr>
            <a:t>evropsko in slovensko zakonodajo, </a:t>
          </a:r>
        </a:p>
      </dsp:txBody>
      <dsp:txXfrm>
        <a:off x="28843" y="4073833"/>
        <a:ext cx="8727290" cy="533159"/>
      </dsp:txXfrm>
    </dsp:sp>
    <dsp:sp modelId="{96742316-DAB6-4578-AD86-A7E1953E5CC7}">
      <dsp:nvSpPr>
        <dsp:cNvPr id="0" name=""/>
        <dsp:cNvSpPr/>
      </dsp:nvSpPr>
      <dsp:spPr>
        <a:xfrm>
          <a:off x="0" y="4643134"/>
          <a:ext cx="8784976" cy="590845"/>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latin typeface="Comic Sans MS" pitchFamily="66" charset="0"/>
            </a:rPr>
            <a:t>konvencije mednarodne organizacije dela, </a:t>
          </a:r>
        </a:p>
      </dsp:txBody>
      <dsp:txXfrm>
        <a:off x="28843" y="4671977"/>
        <a:ext cx="8727290" cy="533159"/>
      </dsp:txXfrm>
    </dsp:sp>
    <dsp:sp modelId="{BC3193EA-49A7-4BE1-9F54-532D50B7E4AB}">
      <dsp:nvSpPr>
        <dsp:cNvPr id="0" name=""/>
        <dsp:cNvSpPr/>
      </dsp:nvSpPr>
      <dsp:spPr>
        <a:xfrm>
          <a:off x="0" y="5241278"/>
          <a:ext cx="8784976" cy="59084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latin typeface="Comic Sans MS" pitchFamily="66" charset="0"/>
            </a:rPr>
            <a:t>evropske direktive in standarde. </a:t>
          </a:r>
        </a:p>
      </dsp:txBody>
      <dsp:txXfrm>
        <a:off x="28843" y="5270121"/>
        <a:ext cx="8727290" cy="53315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BA9F11-6EA1-4800-857E-71642F0DD89E}">
      <dsp:nvSpPr>
        <dsp:cNvPr id="0" name=""/>
        <dsp:cNvSpPr/>
      </dsp:nvSpPr>
      <dsp:spPr>
        <a:xfrm>
          <a:off x="0" y="228780"/>
          <a:ext cx="8784976" cy="143602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sl-SI" sz="4200" b="1" kern="1200" dirty="0">
              <a:solidFill>
                <a:srgbClr val="0000FF"/>
              </a:solidFill>
              <a:latin typeface="Comic Sans MS" pitchFamily="66" charset="0"/>
            </a:rPr>
            <a:t>Koristi preprečevanja nezgod</a:t>
          </a:r>
          <a:endParaRPr lang="sl-SI" sz="4200" kern="1200" dirty="0"/>
        </a:p>
      </dsp:txBody>
      <dsp:txXfrm>
        <a:off x="70101" y="298881"/>
        <a:ext cx="8644774" cy="1295823"/>
      </dsp:txXfrm>
    </dsp:sp>
    <dsp:sp modelId="{383F1698-5775-4BE3-9C60-1BD5E3F8EF63}">
      <dsp:nvSpPr>
        <dsp:cNvPr id="0" name=""/>
        <dsp:cNvSpPr/>
      </dsp:nvSpPr>
      <dsp:spPr>
        <a:xfrm>
          <a:off x="0" y="1785766"/>
          <a:ext cx="8784976" cy="3386053"/>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sl-SI" sz="4200" b="1" kern="1200" dirty="0">
              <a:solidFill>
                <a:schemeClr val="tx1"/>
              </a:solidFill>
              <a:latin typeface="Comic Sans MS" pitchFamily="66" charset="0"/>
            </a:rPr>
            <a:t>Preprečevanje nezgod pri delu, </a:t>
          </a:r>
          <a:r>
            <a:rPr lang="sl-SI" sz="4200" b="1" kern="1200" dirty="0">
              <a:solidFill>
                <a:srgbClr val="0000FF"/>
              </a:solidFill>
              <a:latin typeface="Comic Sans MS" pitchFamily="66" charset="0"/>
            </a:rPr>
            <a:t>poklicnih poškodb </a:t>
          </a:r>
          <a:r>
            <a:rPr lang="sl-SI" sz="4200" b="1" kern="1200" dirty="0">
              <a:solidFill>
                <a:schemeClr val="tx1"/>
              </a:solidFill>
              <a:latin typeface="Comic Sans MS" pitchFamily="66" charset="0"/>
            </a:rPr>
            <a:t>in </a:t>
          </a:r>
          <a:r>
            <a:rPr lang="sl-SI" sz="4200" b="1" kern="1200" dirty="0">
              <a:solidFill>
                <a:srgbClr val="0000FF"/>
              </a:solidFill>
              <a:latin typeface="Comic Sans MS" pitchFamily="66" charset="0"/>
            </a:rPr>
            <a:t>bolezni </a:t>
          </a:r>
          <a:r>
            <a:rPr lang="sl-SI" sz="4200" b="1" kern="1200" dirty="0">
              <a:solidFill>
                <a:schemeClr val="tx1"/>
              </a:solidFill>
              <a:latin typeface="Comic Sans MS" pitchFamily="66" charset="0"/>
            </a:rPr>
            <a:t>zmanjšuje stroške in </a:t>
          </a:r>
          <a:r>
            <a:rPr lang="sl-SI" sz="4200" b="1" kern="1200" dirty="0">
              <a:solidFill>
                <a:srgbClr val="CC00FF"/>
              </a:solidFill>
              <a:latin typeface="Comic Sans MS" pitchFamily="66" charset="0"/>
            </a:rPr>
            <a:t>izboljšuje poslovno uspešnost podjetja</a:t>
          </a:r>
          <a:r>
            <a:rPr lang="sl-SI" sz="4200" b="1" kern="1200" dirty="0">
              <a:solidFill>
                <a:schemeClr val="tx1"/>
              </a:solidFill>
              <a:latin typeface="Comic Sans MS" pitchFamily="66" charset="0"/>
            </a:rPr>
            <a:t>.</a:t>
          </a:r>
        </a:p>
      </dsp:txBody>
      <dsp:txXfrm>
        <a:off x="165293" y="1951059"/>
        <a:ext cx="8454390" cy="305546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90A75A-9C05-4998-ABC1-13D4985291AD}">
      <dsp:nvSpPr>
        <dsp:cNvPr id="0" name=""/>
        <dsp:cNvSpPr/>
      </dsp:nvSpPr>
      <dsp:spPr>
        <a:xfrm>
          <a:off x="2664273" y="1450641"/>
          <a:ext cx="2383869" cy="3127440"/>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sl-SI" sz="2400" b="1" kern="1200" dirty="0">
              <a:latin typeface="Comic Sans MS" pitchFamily="66" charset="0"/>
            </a:rPr>
            <a:t>VZPD lahko vplivata na poslovno uspešnost podjetja na več načinov,npr.: </a:t>
          </a:r>
          <a:endParaRPr lang="sl-SI" sz="2400" kern="1200" dirty="0"/>
        </a:p>
      </dsp:txBody>
      <dsp:txXfrm>
        <a:off x="2780644" y="1567012"/>
        <a:ext cx="2151127" cy="2894698"/>
      </dsp:txXfrm>
    </dsp:sp>
    <dsp:sp modelId="{37A24FD8-BE9A-472D-82CB-7D8A1C035B7E}">
      <dsp:nvSpPr>
        <dsp:cNvPr id="0" name=""/>
        <dsp:cNvSpPr/>
      </dsp:nvSpPr>
      <dsp:spPr>
        <a:xfrm rot="16810207">
          <a:off x="3938916" y="1214191"/>
          <a:ext cx="480448" cy="0"/>
        </a:xfrm>
        <a:custGeom>
          <a:avLst/>
          <a:gdLst/>
          <a:ahLst/>
          <a:cxnLst/>
          <a:rect l="0" t="0" r="0" b="0"/>
          <a:pathLst>
            <a:path>
              <a:moveTo>
                <a:pt x="0" y="0"/>
              </a:moveTo>
              <a:lnTo>
                <a:pt x="480448" y="0"/>
              </a:lnTo>
            </a:path>
          </a:pathLst>
        </a:custGeom>
        <a:no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0">
          <a:scrgbClr r="0" g="0" b="0"/>
        </a:fillRef>
        <a:effectRef idx="0">
          <a:scrgbClr r="0" g="0" b="0"/>
        </a:effectRef>
        <a:fontRef idx="minor"/>
      </dsp:style>
    </dsp:sp>
    <dsp:sp modelId="{7D1FADAC-1939-4149-AC6F-A06F29FBA893}">
      <dsp:nvSpPr>
        <dsp:cNvPr id="0" name=""/>
        <dsp:cNvSpPr/>
      </dsp:nvSpPr>
      <dsp:spPr>
        <a:xfrm>
          <a:off x="792090" y="-64175"/>
          <a:ext cx="7045843" cy="1041916"/>
        </a:xfrm>
        <a:prstGeom prst="roundRect">
          <a:avLst/>
        </a:prstGeom>
        <a:gradFill rotWithShape="0">
          <a:gsLst>
            <a:gs pos="0">
              <a:schemeClr val="accent5">
                <a:hueOff val="-2483469"/>
                <a:satOff val="9953"/>
                <a:lumOff val="2157"/>
                <a:alphaOff val="0"/>
                <a:tint val="50000"/>
                <a:satMod val="300000"/>
              </a:schemeClr>
            </a:gs>
            <a:gs pos="35000">
              <a:schemeClr val="accent5">
                <a:hueOff val="-2483469"/>
                <a:satOff val="9953"/>
                <a:lumOff val="2157"/>
                <a:alphaOff val="0"/>
                <a:tint val="37000"/>
                <a:satMod val="300000"/>
              </a:schemeClr>
            </a:gs>
            <a:gs pos="100000">
              <a:schemeClr val="accent5">
                <a:hueOff val="-2483469"/>
                <a:satOff val="9953"/>
                <a:lumOff val="2157"/>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71120" tIns="71120" rIns="71120" bIns="71120" numCol="1" spcCol="1270" anchor="ctr" anchorCtr="0">
          <a:noAutofit/>
        </a:bodyPr>
        <a:lstStyle/>
        <a:p>
          <a:pPr marL="0" lvl="0" indent="0" algn="ctr" defTabSz="1244600">
            <a:lnSpc>
              <a:spcPct val="90000"/>
            </a:lnSpc>
            <a:spcBef>
              <a:spcPct val="0"/>
            </a:spcBef>
            <a:spcAft>
              <a:spcPct val="35000"/>
            </a:spcAft>
            <a:buNone/>
          </a:pPr>
          <a:r>
            <a:rPr lang="sl-SI" sz="2800" b="1" kern="1200" dirty="0">
              <a:latin typeface="Comic Sans MS" pitchFamily="66" charset="0"/>
            </a:rPr>
            <a:t>zdravi delavci so bolj produktivni </a:t>
          </a:r>
          <a:r>
            <a:rPr lang="sl-SI" sz="2800" b="1" kern="1200" dirty="0">
              <a:solidFill>
                <a:srgbClr val="CC00FF"/>
              </a:solidFill>
              <a:latin typeface="Comic Sans MS" pitchFamily="66" charset="0"/>
            </a:rPr>
            <a:t>in</a:t>
          </a:r>
          <a:r>
            <a:rPr lang="sl-SI" sz="2800" b="1" kern="1200" dirty="0">
              <a:latin typeface="Comic Sans MS" pitchFamily="66" charset="0"/>
            </a:rPr>
            <a:t> </a:t>
          </a:r>
        </a:p>
        <a:p>
          <a:pPr marL="0" lvl="0" indent="0" algn="ctr" defTabSz="1244600">
            <a:lnSpc>
              <a:spcPct val="90000"/>
            </a:lnSpc>
            <a:spcBef>
              <a:spcPct val="0"/>
            </a:spcBef>
            <a:spcAft>
              <a:spcPct val="35000"/>
            </a:spcAft>
            <a:buNone/>
          </a:pPr>
          <a:r>
            <a:rPr lang="sl-SI" sz="2800" b="1" kern="1200" dirty="0">
              <a:latin typeface="Comic Sans MS" pitchFamily="66" charset="0"/>
            </a:rPr>
            <a:t>lahko proizvajajo bolj kakovostno; </a:t>
          </a:r>
          <a:endParaRPr lang="sl-SI" sz="2800" kern="1200" dirty="0"/>
        </a:p>
      </dsp:txBody>
      <dsp:txXfrm>
        <a:off x="842952" y="-13313"/>
        <a:ext cx="6944119" cy="940192"/>
      </dsp:txXfrm>
    </dsp:sp>
    <dsp:sp modelId="{36EB6DDD-6F22-4BB6-801C-41F636314E07}">
      <dsp:nvSpPr>
        <dsp:cNvPr id="0" name=""/>
        <dsp:cNvSpPr/>
      </dsp:nvSpPr>
      <dsp:spPr>
        <a:xfrm rot="21448182">
          <a:off x="5048076" y="2958689"/>
          <a:ext cx="135858" cy="0"/>
        </a:xfrm>
        <a:custGeom>
          <a:avLst/>
          <a:gdLst/>
          <a:ahLst/>
          <a:cxnLst/>
          <a:rect l="0" t="0" r="0" b="0"/>
          <a:pathLst>
            <a:path>
              <a:moveTo>
                <a:pt x="0" y="0"/>
              </a:moveTo>
              <a:lnTo>
                <a:pt x="135858" y="0"/>
              </a:lnTo>
            </a:path>
          </a:pathLst>
        </a:custGeom>
        <a:no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0">
          <a:scrgbClr r="0" g="0" b="0"/>
        </a:fillRef>
        <a:effectRef idx="0">
          <a:scrgbClr r="0" g="0" b="0"/>
        </a:effectRef>
        <a:fontRef idx="minor"/>
      </dsp:style>
    </dsp:sp>
    <dsp:sp modelId="{CBBC5553-43FB-4705-BA03-8D40A6E27BE7}">
      <dsp:nvSpPr>
        <dsp:cNvPr id="0" name=""/>
        <dsp:cNvSpPr/>
      </dsp:nvSpPr>
      <dsp:spPr>
        <a:xfrm>
          <a:off x="5183868" y="1090608"/>
          <a:ext cx="3529099" cy="3574209"/>
        </a:xfrm>
        <a:prstGeom prst="roundRect">
          <a:avLst/>
        </a:prstGeom>
        <a:gradFill rotWithShape="0">
          <a:gsLst>
            <a:gs pos="0">
              <a:schemeClr val="accent5">
                <a:hueOff val="-4966938"/>
                <a:satOff val="19906"/>
                <a:lumOff val="4314"/>
                <a:alphaOff val="0"/>
                <a:tint val="50000"/>
                <a:satMod val="300000"/>
              </a:schemeClr>
            </a:gs>
            <a:gs pos="35000">
              <a:schemeClr val="accent5">
                <a:hueOff val="-4966938"/>
                <a:satOff val="19906"/>
                <a:lumOff val="4314"/>
                <a:alphaOff val="0"/>
                <a:tint val="37000"/>
                <a:satMod val="300000"/>
              </a:schemeClr>
            </a:gs>
            <a:gs pos="100000">
              <a:schemeClr val="accent5">
                <a:hueOff val="-4966938"/>
                <a:satOff val="19906"/>
                <a:lumOff val="4314"/>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sl-SI" sz="2200" b="1" kern="1200" dirty="0">
              <a:latin typeface="Comic Sans MS" pitchFamily="66" charset="0"/>
            </a:rPr>
            <a:t>manjše število nezgod pri delu pomeni:</a:t>
          </a:r>
        </a:p>
        <a:p>
          <a:pPr marL="0" lvl="0" indent="0" algn="ctr" defTabSz="977900">
            <a:lnSpc>
              <a:spcPct val="90000"/>
            </a:lnSpc>
            <a:spcBef>
              <a:spcPct val="0"/>
            </a:spcBef>
            <a:spcAft>
              <a:spcPct val="35000"/>
            </a:spcAft>
            <a:buNone/>
          </a:pPr>
          <a:r>
            <a:rPr lang="sl-SI" sz="2200" b="1" kern="1200" dirty="0">
              <a:latin typeface="Comic Sans MS" pitchFamily="66" charset="0"/>
            </a:rPr>
            <a:t> manj bolniških dopustov, posledica tega so nižji stroški in manjše število prekinitev proizvodnih procesov;</a:t>
          </a:r>
        </a:p>
      </dsp:txBody>
      <dsp:txXfrm>
        <a:off x="5356144" y="1262884"/>
        <a:ext cx="3184547" cy="3229657"/>
      </dsp:txXfrm>
    </dsp:sp>
    <dsp:sp modelId="{2A8F3F18-6037-40E5-8265-C98BECEF4F92}">
      <dsp:nvSpPr>
        <dsp:cNvPr id="0" name=""/>
        <dsp:cNvSpPr/>
      </dsp:nvSpPr>
      <dsp:spPr>
        <a:xfrm rot="4726122">
          <a:off x="4124673" y="4629298"/>
          <a:ext cx="104434" cy="0"/>
        </a:xfrm>
        <a:custGeom>
          <a:avLst/>
          <a:gdLst/>
          <a:ahLst/>
          <a:cxnLst/>
          <a:rect l="0" t="0" r="0" b="0"/>
          <a:pathLst>
            <a:path>
              <a:moveTo>
                <a:pt x="0" y="0"/>
              </a:moveTo>
              <a:lnTo>
                <a:pt x="104434" y="0"/>
              </a:lnTo>
            </a:path>
          </a:pathLst>
        </a:custGeom>
        <a:no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0">
          <a:scrgbClr r="0" g="0" b="0"/>
        </a:fillRef>
        <a:effectRef idx="0">
          <a:scrgbClr r="0" g="0" b="0"/>
        </a:effectRef>
        <a:fontRef idx="minor"/>
      </dsp:style>
    </dsp:sp>
    <dsp:sp modelId="{56395C32-3D41-40FF-BEB1-DB816381C630}">
      <dsp:nvSpPr>
        <dsp:cNvPr id="0" name=""/>
        <dsp:cNvSpPr/>
      </dsp:nvSpPr>
      <dsp:spPr>
        <a:xfrm>
          <a:off x="72006" y="4680516"/>
          <a:ext cx="8597714" cy="1851234"/>
        </a:xfrm>
        <a:prstGeom prst="roundRect">
          <a:avLst/>
        </a:prstGeom>
        <a:gradFill rotWithShape="0">
          <a:gsLst>
            <a:gs pos="0">
              <a:schemeClr val="accent5">
                <a:hueOff val="-7450407"/>
                <a:satOff val="29858"/>
                <a:lumOff val="6471"/>
                <a:alphaOff val="0"/>
                <a:tint val="50000"/>
                <a:satMod val="300000"/>
              </a:schemeClr>
            </a:gs>
            <a:gs pos="35000">
              <a:schemeClr val="accent5">
                <a:hueOff val="-7450407"/>
                <a:satOff val="29858"/>
                <a:lumOff val="6471"/>
                <a:alphaOff val="0"/>
                <a:tint val="37000"/>
                <a:satMod val="300000"/>
              </a:schemeClr>
            </a:gs>
            <a:gs pos="100000">
              <a:schemeClr val="accent5">
                <a:hueOff val="-7450407"/>
                <a:satOff val="29858"/>
                <a:lumOff val="6471"/>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sl-SI" sz="2200" b="1" kern="1200" dirty="0">
              <a:latin typeface="Comic Sans MS" pitchFamily="66" charset="0"/>
            </a:rPr>
            <a:t>oprema in delovno okolje, čim bolj prilagojena potrebam delovnega procesa in dobro vzdrževana, povečujeta produktivnost, izboljšujeta kakovost in zmanjšujeta število zdravstvenih in varnostnih tveganj; </a:t>
          </a:r>
        </a:p>
      </dsp:txBody>
      <dsp:txXfrm>
        <a:off x="162376" y="4770886"/>
        <a:ext cx="8416974" cy="1670494"/>
      </dsp:txXfrm>
    </dsp:sp>
    <dsp:sp modelId="{8DCFC7F5-A770-4B5D-81B1-5A2F3BE1DEB1}">
      <dsp:nvSpPr>
        <dsp:cNvPr id="0" name=""/>
        <dsp:cNvSpPr/>
      </dsp:nvSpPr>
      <dsp:spPr>
        <a:xfrm rot="10796671">
          <a:off x="2516738" y="3015587"/>
          <a:ext cx="147534" cy="0"/>
        </a:xfrm>
        <a:custGeom>
          <a:avLst/>
          <a:gdLst/>
          <a:ahLst/>
          <a:cxnLst/>
          <a:rect l="0" t="0" r="0" b="0"/>
          <a:pathLst>
            <a:path>
              <a:moveTo>
                <a:pt x="0" y="0"/>
              </a:moveTo>
              <a:lnTo>
                <a:pt x="147534" y="0"/>
              </a:lnTo>
            </a:path>
          </a:pathLst>
        </a:custGeom>
        <a:no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0">
          <a:scrgbClr r="0" g="0" b="0"/>
        </a:fillRef>
        <a:effectRef idx="0">
          <a:scrgbClr r="0" g="0" b="0"/>
        </a:effectRef>
        <a:fontRef idx="minor"/>
      </dsp:style>
    </dsp:sp>
    <dsp:sp modelId="{878FF577-6491-4C06-97BB-7B91E4A27770}">
      <dsp:nvSpPr>
        <dsp:cNvPr id="0" name=""/>
        <dsp:cNvSpPr/>
      </dsp:nvSpPr>
      <dsp:spPr>
        <a:xfrm>
          <a:off x="144012" y="1378626"/>
          <a:ext cx="2372726" cy="3276361"/>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0">
          <a:scrgbClr r="0" g="0" b="0"/>
        </a:lnRef>
        <a:fillRef idx="2">
          <a:scrgbClr r="0" g="0" b="0"/>
        </a:fillRef>
        <a:effectRef idx="1">
          <a:scrgbClr r="0" g="0" b="0"/>
        </a:effectRef>
        <a:fontRef idx="minor">
          <a:schemeClr val="dk1"/>
        </a:fontRef>
      </dsp:style>
      <dsp:txBody>
        <a:bodyPr spcFirstLastPara="0" vert="horz" wrap="square" lIns="55880" tIns="55880" rIns="55880" bIns="55880" numCol="1" spcCol="1270" anchor="ctr" anchorCtr="0">
          <a:noAutofit/>
        </a:bodyPr>
        <a:lstStyle/>
        <a:p>
          <a:pPr marL="0" lvl="0" indent="0" algn="ctr" defTabSz="977900">
            <a:lnSpc>
              <a:spcPct val="90000"/>
            </a:lnSpc>
            <a:spcBef>
              <a:spcPct val="0"/>
            </a:spcBef>
            <a:spcAft>
              <a:spcPct val="35000"/>
            </a:spcAft>
            <a:buNone/>
          </a:pPr>
          <a:r>
            <a:rPr lang="sl-SI" sz="2200" b="1" kern="1200" dirty="0">
              <a:latin typeface="Comic Sans MS" pitchFamily="66" charset="0"/>
            </a:rPr>
            <a:t>zmanjšanje števila poškodb in bolezni pomeni manj škode in manjša tveganja za obveznosti.</a:t>
          </a:r>
          <a:endParaRPr lang="sl-SI" sz="2200" kern="1200" dirty="0">
            <a:latin typeface="Comic Sans MS" pitchFamily="66" charset="0"/>
          </a:endParaRPr>
        </a:p>
      </dsp:txBody>
      <dsp:txXfrm>
        <a:off x="259839" y="1494453"/>
        <a:ext cx="2141072" cy="304470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E0502-A741-4A31-8788-8ED458069DD7}">
      <dsp:nvSpPr>
        <dsp:cNvPr id="0" name=""/>
        <dsp:cNvSpPr/>
      </dsp:nvSpPr>
      <dsp:spPr>
        <a:xfrm>
          <a:off x="243685" y="701100"/>
          <a:ext cx="3228535" cy="133410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rgbClr val="C00000"/>
          </a:solidFill>
          <a:prstDash val="solid"/>
        </a:ln>
        <a:effectLst>
          <a:outerShdw blurRad="44450" dist="27940" dir="5400000" algn="ctr" rotWithShape="0">
            <a:srgbClr val="000000">
              <a:alpha val="32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sl-SI" sz="3100" b="1" kern="1200" dirty="0">
              <a:latin typeface="Comic Sans MS" pitchFamily="66" charset="0"/>
            </a:rPr>
            <a:t>Področje VZPD opredeljujejo                </a:t>
          </a:r>
        </a:p>
      </dsp:txBody>
      <dsp:txXfrm>
        <a:off x="282760" y="740175"/>
        <a:ext cx="3150385" cy="1255953"/>
      </dsp:txXfrm>
    </dsp:sp>
    <dsp:sp modelId="{3320FC20-7050-4684-9759-83DA494E2950}">
      <dsp:nvSpPr>
        <dsp:cNvPr id="0" name=""/>
        <dsp:cNvSpPr/>
      </dsp:nvSpPr>
      <dsp:spPr>
        <a:xfrm rot="18289469">
          <a:off x="3223339" y="864591"/>
          <a:ext cx="1160461" cy="54492"/>
        </a:xfrm>
        <a:custGeom>
          <a:avLst/>
          <a:gdLst/>
          <a:ahLst/>
          <a:cxnLst/>
          <a:rect l="0" t="0" r="0" b="0"/>
          <a:pathLst>
            <a:path>
              <a:moveTo>
                <a:pt x="0" y="27246"/>
              </a:moveTo>
              <a:lnTo>
                <a:pt x="1160461"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dirty="0"/>
        </a:p>
      </dsp:txBody>
      <dsp:txXfrm>
        <a:off x="3774558" y="862825"/>
        <a:ext cx="58023" cy="58023"/>
      </dsp:txXfrm>
    </dsp:sp>
    <dsp:sp modelId="{9D5A141A-10DA-49EF-9251-495BF66AADEB}">
      <dsp:nvSpPr>
        <dsp:cNvPr id="0" name=""/>
        <dsp:cNvSpPr/>
      </dsp:nvSpPr>
      <dsp:spPr>
        <a:xfrm>
          <a:off x="4134919" y="1336"/>
          <a:ext cx="2425642" cy="82837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rgbClr val="C00000"/>
          </a:solidFill>
          <a:prstDash val="solid"/>
        </a:ln>
        <a:effectLst>
          <a:outerShdw blurRad="44450" dist="27940" dir="5400000" algn="ctr" rotWithShape="0">
            <a:srgbClr val="000000">
              <a:alpha val="32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sl-SI" sz="3100" b="1" kern="1200" dirty="0">
              <a:latin typeface="Comic Sans MS" pitchFamily="66" charset="0"/>
            </a:rPr>
            <a:t>načela </a:t>
          </a:r>
        </a:p>
      </dsp:txBody>
      <dsp:txXfrm>
        <a:off x="4159181" y="25598"/>
        <a:ext cx="2377118" cy="779849"/>
      </dsp:txXfrm>
    </dsp:sp>
    <dsp:sp modelId="{01BB5120-6A2A-4738-9190-B94E2E3AE8FD}">
      <dsp:nvSpPr>
        <dsp:cNvPr id="0" name=""/>
        <dsp:cNvSpPr/>
      </dsp:nvSpPr>
      <dsp:spPr>
        <a:xfrm>
          <a:off x="3472220" y="1340905"/>
          <a:ext cx="662698" cy="54492"/>
        </a:xfrm>
        <a:custGeom>
          <a:avLst/>
          <a:gdLst/>
          <a:ahLst/>
          <a:cxnLst/>
          <a:rect l="0" t="0" r="0" b="0"/>
          <a:pathLst>
            <a:path>
              <a:moveTo>
                <a:pt x="0" y="27246"/>
              </a:moveTo>
              <a:lnTo>
                <a:pt x="662698"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dirty="0"/>
        </a:p>
      </dsp:txBody>
      <dsp:txXfrm>
        <a:off x="3787002" y="1351584"/>
        <a:ext cx="33134" cy="33134"/>
      </dsp:txXfrm>
    </dsp:sp>
    <dsp:sp modelId="{A105034A-EC85-4291-AC99-1BFA0A1D538E}">
      <dsp:nvSpPr>
        <dsp:cNvPr id="0" name=""/>
        <dsp:cNvSpPr/>
      </dsp:nvSpPr>
      <dsp:spPr>
        <a:xfrm>
          <a:off x="4134919" y="953965"/>
          <a:ext cx="2425642" cy="82837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rgbClr val="C00000"/>
          </a:solidFill>
          <a:prstDash val="solid"/>
        </a:ln>
        <a:effectLst>
          <a:outerShdw blurRad="44450" dist="27940" dir="5400000" algn="ctr" rotWithShape="0">
            <a:srgbClr val="000000">
              <a:alpha val="32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sl-SI" sz="3100" b="1" kern="1200" dirty="0">
              <a:latin typeface="Comic Sans MS" pitchFamily="66" charset="0"/>
            </a:rPr>
            <a:t>pravila</a:t>
          </a:r>
        </a:p>
      </dsp:txBody>
      <dsp:txXfrm>
        <a:off x="4159181" y="978227"/>
        <a:ext cx="2377118" cy="779849"/>
      </dsp:txXfrm>
    </dsp:sp>
    <dsp:sp modelId="{7D4F4FB0-493A-420D-ADBC-75F193458895}">
      <dsp:nvSpPr>
        <dsp:cNvPr id="0" name=""/>
        <dsp:cNvSpPr/>
      </dsp:nvSpPr>
      <dsp:spPr>
        <a:xfrm rot="3310531">
          <a:off x="3223339" y="1817220"/>
          <a:ext cx="1160461" cy="54492"/>
        </a:xfrm>
        <a:custGeom>
          <a:avLst/>
          <a:gdLst/>
          <a:ahLst/>
          <a:cxnLst/>
          <a:rect l="0" t="0" r="0" b="0"/>
          <a:pathLst>
            <a:path>
              <a:moveTo>
                <a:pt x="0" y="27246"/>
              </a:moveTo>
              <a:lnTo>
                <a:pt x="1160461" y="2724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sl-SI" sz="500" kern="1200" dirty="0"/>
        </a:p>
      </dsp:txBody>
      <dsp:txXfrm>
        <a:off x="3774558" y="1815455"/>
        <a:ext cx="58023" cy="58023"/>
      </dsp:txXfrm>
    </dsp:sp>
    <dsp:sp modelId="{271A3678-F575-4828-B3A1-DE50D9DF3073}">
      <dsp:nvSpPr>
        <dsp:cNvPr id="0" name=""/>
        <dsp:cNvSpPr/>
      </dsp:nvSpPr>
      <dsp:spPr>
        <a:xfrm>
          <a:off x="4134919" y="1906594"/>
          <a:ext cx="2425642" cy="828373"/>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rgbClr val="C00000"/>
          </a:solidFill>
          <a:prstDash val="solid"/>
        </a:ln>
        <a:effectLst>
          <a:outerShdw blurRad="44450" dist="27940" dir="5400000" algn="ctr" rotWithShape="0">
            <a:srgbClr val="000000">
              <a:alpha val="32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sl-SI" sz="3100" b="1" kern="1200" dirty="0">
              <a:latin typeface="Comic Sans MS" pitchFamily="66" charset="0"/>
            </a:rPr>
            <a:t>aktivnosti</a:t>
          </a:r>
          <a:endParaRPr lang="sl-SI" sz="3100" b="1" kern="1200" dirty="0"/>
        </a:p>
      </dsp:txBody>
      <dsp:txXfrm>
        <a:off x="4159181" y="1930856"/>
        <a:ext cx="2377118" cy="77984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1D84F8-00F6-4A80-9B73-4EEEA8A3FA5D}">
      <dsp:nvSpPr>
        <dsp:cNvPr id="0" name=""/>
        <dsp:cNvSpPr/>
      </dsp:nvSpPr>
      <dsp:spPr>
        <a:xfrm>
          <a:off x="0" y="0"/>
          <a:ext cx="6336703" cy="1516685"/>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6"/>
        </a:lnRef>
        <a:fillRef idx="2">
          <a:schemeClr val="accent6"/>
        </a:fillRef>
        <a:effectRef idx="1">
          <a:schemeClr val="accent6"/>
        </a:effectRef>
        <a:fontRef idx="minor">
          <a:schemeClr val="dk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sl-SI" sz="2000" b="1" kern="1200" dirty="0" err="1">
              <a:solidFill>
                <a:srgbClr val="0000FF"/>
              </a:solidFill>
              <a:latin typeface="Comic Sans MS" pitchFamily="66" charset="0"/>
              <a:hlinkClick xmlns:r="http://schemas.openxmlformats.org/officeDocument/2006/relationships" r:id="" action="ppaction://noaction"/>
            </a:rPr>
            <a:t>htpp</a:t>
          </a:r>
          <a:r>
            <a:rPr lang="sl-SI" sz="2000" b="1" kern="1200" dirty="0">
              <a:solidFill>
                <a:srgbClr val="0000FF"/>
              </a:solidFill>
              <a:latin typeface="Comic Sans MS" pitchFamily="66" charset="0"/>
              <a:hlinkClick xmlns:r="http://schemas.openxmlformats.org/officeDocument/2006/relationships" r:id="" action="ppaction://noaction"/>
            </a:rPr>
            <a:t>://</a:t>
          </a:r>
          <a:r>
            <a:rPr lang="sl-SI" sz="2000" b="1" kern="1200" dirty="0" err="1">
              <a:solidFill>
                <a:srgbClr val="0000FF"/>
              </a:solidFill>
              <a:latin typeface="Comic Sans MS" pitchFamily="66" charset="0"/>
              <a:hlinkClick xmlns:r="http://schemas.openxmlformats.org/officeDocument/2006/relationships" r:id="" action="ppaction://noaction"/>
            </a:rPr>
            <a:t>zakonodaja.gov.si/rpsi/r03/predpis</a:t>
          </a:r>
          <a:r>
            <a:rPr lang="sl-SI" sz="2000" b="1" kern="1200" dirty="0">
              <a:solidFill>
                <a:srgbClr val="0000FF"/>
              </a:solidFill>
              <a:latin typeface="Comic Sans MS" pitchFamily="66" charset="0"/>
              <a:hlinkClick xmlns:r="http://schemas.openxmlformats.org/officeDocument/2006/relationships" r:id="" action="ppaction://noaction"/>
            </a:rPr>
            <a:t>_</a:t>
          </a:r>
          <a:r>
            <a:rPr lang="sl-SI" sz="2000" b="1" kern="1200" dirty="0" err="1">
              <a:solidFill>
                <a:srgbClr val="0000FF"/>
              </a:solidFill>
              <a:latin typeface="Comic Sans MS" pitchFamily="66" charset="0"/>
              <a:hlinkClick xmlns:r="http://schemas.openxmlformats.org/officeDocument/2006/relationships" r:id="" action="ppaction://noaction"/>
            </a:rPr>
            <a:t>ZAKO1643.html</a:t>
          </a:r>
          <a:r>
            <a:rPr lang="sl-SI" sz="2000" b="1" kern="1200" dirty="0">
              <a:solidFill>
                <a:srgbClr val="0000FF"/>
              </a:solidFill>
              <a:latin typeface="Comic Sans MS" pitchFamily="66" charset="0"/>
            </a:rPr>
            <a:t> (Zakon o varnosti in zdravju pri delu (ZVZD, Ur. l. RS, št. 43/11)</a:t>
          </a:r>
          <a:r>
            <a:rPr lang="sl-SI" sz="2000" kern="1200" dirty="0">
              <a:solidFill>
                <a:srgbClr val="0000FF"/>
              </a:solidFill>
            </a:rPr>
            <a:t> </a:t>
          </a:r>
        </a:p>
      </dsp:txBody>
      <dsp:txXfrm>
        <a:off x="74038" y="74038"/>
        <a:ext cx="6188627" cy="136860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336839-5B3E-4198-9D13-C9A9A3A7BEBE}">
      <dsp:nvSpPr>
        <dsp:cNvPr id="0" name=""/>
        <dsp:cNvSpPr/>
      </dsp:nvSpPr>
      <dsp:spPr>
        <a:xfrm>
          <a:off x="0" y="2421714"/>
          <a:ext cx="8784976" cy="4150557"/>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681812" tIns="145796" rIns="681812" bIns="170688" numCol="1" spcCol="1270" anchor="t" anchorCtr="0">
          <a:noAutofit/>
        </a:bodyPr>
        <a:lstStyle/>
        <a:p>
          <a:pPr marL="228600" lvl="1" indent="-228600" algn="l" defTabSz="1066800">
            <a:lnSpc>
              <a:spcPct val="90000"/>
            </a:lnSpc>
            <a:spcBef>
              <a:spcPct val="0"/>
            </a:spcBef>
            <a:spcAft>
              <a:spcPct val="15000"/>
            </a:spcAft>
            <a:buChar char="•"/>
          </a:pPr>
          <a:endParaRPr lang="sl-SI" sz="2400" kern="1200" dirty="0">
            <a:solidFill>
              <a:srgbClr val="0000FF"/>
            </a:solidFill>
          </a:endParaRPr>
        </a:p>
        <a:p>
          <a:pPr marL="228600" lvl="1" indent="-228600" algn="l" defTabSz="1066800">
            <a:lnSpc>
              <a:spcPct val="90000"/>
            </a:lnSpc>
            <a:spcBef>
              <a:spcPct val="0"/>
            </a:spcBef>
            <a:spcAft>
              <a:spcPct val="15000"/>
            </a:spcAft>
            <a:buChar char="•"/>
          </a:pPr>
          <a:r>
            <a:rPr lang="sl-SI" sz="2400" b="1" kern="1200" dirty="0">
              <a:solidFill>
                <a:srgbClr val="0000FF"/>
              </a:solidFill>
              <a:latin typeface="Comic Sans MS" pitchFamily="66" charset="0"/>
            </a:rPr>
            <a:t>svoboda združevanja, </a:t>
          </a:r>
          <a:endParaRPr lang="sl-SI" sz="2400" kern="1200" dirty="0">
            <a:solidFill>
              <a:srgbClr val="0000FF"/>
            </a:solidFill>
          </a:endParaRPr>
        </a:p>
        <a:p>
          <a:pPr marL="228600" lvl="1" indent="-228600" algn="l" defTabSz="1066800">
            <a:lnSpc>
              <a:spcPct val="90000"/>
            </a:lnSpc>
            <a:spcBef>
              <a:spcPct val="0"/>
            </a:spcBef>
            <a:spcAft>
              <a:spcPct val="15000"/>
            </a:spcAft>
            <a:buChar char="•"/>
          </a:pPr>
          <a:r>
            <a:rPr lang="sl-SI" sz="2400" b="1" kern="1200" dirty="0">
              <a:solidFill>
                <a:srgbClr val="0000FF"/>
              </a:solidFill>
              <a:latin typeface="Comic Sans MS" pitchFamily="66" charset="0"/>
            </a:rPr>
            <a:t>pravica do organiziranja, </a:t>
          </a:r>
        </a:p>
        <a:p>
          <a:pPr marL="228600" lvl="1" indent="-228600" algn="l" defTabSz="1066800">
            <a:lnSpc>
              <a:spcPct val="90000"/>
            </a:lnSpc>
            <a:spcBef>
              <a:spcPct val="0"/>
            </a:spcBef>
            <a:spcAft>
              <a:spcPct val="15000"/>
            </a:spcAft>
            <a:buChar char="•"/>
          </a:pPr>
          <a:r>
            <a:rPr lang="sl-SI" sz="2400" b="1" kern="1200" dirty="0">
              <a:solidFill>
                <a:srgbClr val="0000FF"/>
              </a:solidFill>
              <a:latin typeface="Comic Sans MS" pitchFamily="66" charset="0"/>
            </a:rPr>
            <a:t>pogajanja za sklenitev kolektivnih pogodb,</a:t>
          </a:r>
        </a:p>
        <a:p>
          <a:pPr marL="228600" lvl="1" indent="-228600" algn="l" defTabSz="1066800">
            <a:lnSpc>
              <a:spcPct val="90000"/>
            </a:lnSpc>
            <a:spcBef>
              <a:spcPct val="0"/>
            </a:spcBef>
            <a:spcAft>
              <a:spcPct val="15000"/>
            </a:spcAft>
            <a:buChar char="•"/>
          </a:pPr>
          <a:r>
            <a:rPr lang="sl-SI" sz="2400" b="1" kern="1200" dirty="0">
              <a:solidFill>
                <a:srgbClr val="0000FF"/>
              </a:solidFill>
              <a:latin typeface="Comic Sans MS" pitchFamily="66" charset="0"/>
            </a:rPr>
            <a:t>odprava prisilnega dela, </a:t>
          </a:r>
        </a:p>
        <a:p>
          <a:pPr marL="228600" lvl="1" indent="-228600" algn="l" defTabSz="1066800">
            <a:lnSpc>
              <a:spcPct val="90000"/>
            </a:lnSpc>
            <a:spcBef>
              <a:spcPct val="0"/>
            </a:spcBef>
            <a:spcAft>
              <a:spcPct val="15000"/>
            </a:spcAft>
            <a:buChar char="•"/>
          </a:pPr>
          <a:r>
            <a:rPr lang="sl-SI" sz="2400" b="1" kern="1200" dirty="0">
              <a:solidFill>
                <a:srgbClr val="0000FF"/>
              </a:solidFill>
              <a:latin typeface="Comic Sans MS" pitchFamily="66" charset="0"/>
            </a:rPr>
            <a:t>enake možnosti in </a:t>
          </a:r>
        </a:p>
        <a:p>
          <a:pPr marL="228600" lvl="1" indent="-228600" algn="l" defTabSz="1066800">
            <a:lnSpc>
              <a:spcPct val="90000"/>
            </a:lnSpc>
            <a:spcBef>
              <a:spcPct val="0"/>
            </a:spcBef>
            <a:spcAft>
              <a:spcPct val="15000"/>
            </a:spcAft>
            <a:buChar char="•"/>
          </a:pPr>
          <a:r>
            <a:rPr lang="sl-SI" sz="2400" b="1" kern="1200" dirty="0">
              <a:solidFill>
                <a:srgbClr val="0000FF"/>
              </a:solidFill>
              <a:latin typeface="Comic Sans MS" pitchFamily="66" charset="0"/>
            </a:rPr>
            <a:t>enaka obravnava ter </a:t>
          </a:r>
        </a:p>
        <a:p>
          <a:pPr marL="228600" lvl="1" indent="-228600" algn="l" defTabSz="1066800">
            <a:lnSpc>
              <a:spcPct val="90000"/>
            </a:lnSpc>
            <a:spcBef>
              <a:spcPct val="0"/>
            </a:spcBef>
            <a:spcAft>
              <a:spcPct val="15000"/>
            </a:spcAft>
            <a:buChar char="•"/>
          </a:pPr>
          <a:r>
            <a:rPr lang="sl-SI" sz="2400" b="1" kern="1200" dirty="0">
              <a:solidFill>
                <a:srgbClr val="0000FF"/>
              </a:solidFill>
              <a:latin typeface="Comic Sans MS" pitchFamily="66" charset="0"/>
            </a:rPr>
            <a:t>drugi standardi, ki uravnavajo pogoje, povezane z različnimi vidiki področja dela.</a:t>
          </a:r>
          <a:endParaRPr lang="sl-SI" sz="2400" kern="1200" dirty="0">
            <a:solidFill>
              <a:srgbClr val="0000FF"/>
            </a:solidFill>
          </a:endParaRPr>
        </a:p>
      </dsp:txBody>
      <dsp:txXfrm>
        <a:off x="0" y="2421714"/>
        <a:ext cx="8784976" cy="4150557"/>
      </dsp:txXfrm>
    </dsp:sp>
    <dsp:sp modelId="{D06A1107-2362-48CF-A6F1-9AF56994C9F1}">
      <dsp:nvSpPr>
        <dsp:cNvPr id="0" name=""/>
        <dsp:cNvSpPr/>
      </dsp:nvSpPr>
      <dsp:spPr>
        <a:xfrm>
          <a:off x="214315" y="377080"/>
          <a:ext cx="8379536" cy="247633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32436" tIns="0" rIns="232436" bIns="0" numCol="1" spcCol="1270" anchor="ctr" anchorCtr="0">
          <a:noAutofit/>
        </a:bodyPr>
        <a:lstStyle/>
        <a:p>
          <a:pPr marL="0" lvl="0" indent="0" algn="ctr" defTabSz="1244600">
            <a:lnSpc>
              <a:spcPct val="90000"/>
            </a:lnSpc>
            <a:spcBef>
              <a:spcPct val="0"/>
            </a:spcBef>
            <a:spcAft>
              <a:spcPct val="35000"/>
            </a:spcAft>
            <a:buNone/>
          </a:pPr>
          <a:r>
            <a:rPr lang="sl-SI" sz="2800" b="1" kern="1200" dirty="0">
              <a:solidFill>
                <a:schemeClr val="tx1"/>
              </a:solidFill>
              <a:latin typeface="Comic Sans MS" pitchFamily="66" charset="0"/>
            </a:rPr>
            <a:t>MEDNARODNA ORGANIZACIJA DELA (ILO) </a:t>
          </a:r>
        </a:p>
        <a:p>
          <a:pPr marL="0" lvl="0" indent="0" algn="ctr" defTabSz="1244600">
            <a:lnSpc>
              <a:spcPct val="90000"/>
            </a:lnSpc>
            <a:spcBef>
              <a:spcPct val="0"/>
            </a:spcBef>
            <a:spcAft>
              <a:spcPct val="35000"/>
            </a:spcAft>
            <a:buNone/>
          </a:pPr>
          <a:r>
            <a:rPr lang="sl-SI" sz="2400" b="1" kern="1200" dirty="0">
              <a:solidFill>
                <a:schemeClr val="tx1"/>
              </a:solidFill>
              <a:latin typeface="Comic Sans MS" pitchFamily="66" charset="0"/>
            </a:rPr>
            <a:t>postavlja mednarodne standarde v obliki konvencij in priporočil,ki predstavljajo minimalne standarde temeljnih delavskih pravic</a:t>
          </a:r>
        </a:p>
      </dsp:txBody>
      <dsp:txXfrm>
        <a:off x="335200" y="497965"/>
        <a:ext cx="8137766" cy="223456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DFD223-17BB-435E-8944-16BB01061ED8}">
      <dsp:nvSpPr>
        <dsp:cNvPr id="0" name=""/>
        <dsp:cNvSpPr/>
      </dsp:nvSpPr>
      <dsp:spPr>
        <a:xfrm>
          <a:off x="0" y="816842"/>
          <a:ext cx="8784976" cy="311535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0000FF"/>
          </a:solidFill>
          <a:prstDash val="solid"/>
        </a:ln>
        <a:effectLst>
          <a:outerShdw blurRad="44450" dist="27940" dir="5400000" algn="ctr" rotWithShape="0">
            <a:srgbClr val="000000">
              <a:alpha val="32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681812" tIns="895604" rIns="681812" bIns="199136" numCol="1" spcCol="1270" anchor="t" anchorCtr="0">
          <a:noAutofit/>
        </a:bodyPr>
        <a:lstStyle/>
        <a:p>
          <a:pPr marL="285750" lvl="1" indent="-285750" algn="l" defTabSz="1244600">
            <a:lnSpc>
              <a:spcPct val="90000"/>
            </a:lnSpc>
            <a:spcBef>
              <a:spcPct val="0"/>
            </a:spcBef>
            <a:spcAft>
              <a:spcPct val="15000"/>
            </a:spcAft>
            <a:buChar char="•"/>
          </a:pPr>
          <a:r>
            <a:rPr lang="sl-SI" sz="2800" b="1" kern="1200" dirty="0">
              <a:solidFill>
                <a:schemeClr val="tx1"/>
              </a:solidFill>
              <a:latin typeface="Comic Sans MS" pitchFamily="66" charset="0"/>
            </a:rPr>
            <a:t>mednarodne konvencije</a:t>
          </a:r>
        </a:p>
        <a:p>
          <a:pPr marL="285750" lvl="1" indent="-285750" algn="l" defTabSz="1244600">
            <a:lnSpc>
              <a:spcPct val="90000"/>
            </a:lnSpc>
            <a:spcBef>
              <a:spcPct val="0"/>
            </a:spcBef>
            <a:spcAft>
              <a:spcPct val="15000"/>
            </a:spcAft>
            <a:buChar char="•"/>
          </a:pPr>
          <a:r>
            <a:rPr lang="sl-SI" sz="2800" b="1" kern="1200" dirty="0">
              <a:solidFill>
                <a:schemeClr val="tx1"/>
              </a:solidFill>
              <a:latin typeface="Comic Sans MS" pitchFamily="66" charset="0"/>
            </a:rPr>
            <a:t>mednarodne standarde, </a:t>
          </a:r>
        </a:p>
        <a:p>
          <a:pPr marL="285750" lvl="1" indent="-285750" algn="l" defTabSz="1244600">
            <a:lnSpc>
              <a:spcPct val="90000"/>
            </a:lnSpc>
            <a:spcBef>
              <a:spcPct val="0"/>
            </a:spcBef>
            <a:spcAft>
              <a:spcPct val="15000"/>
            </a:spcAft>
            <a:buChar char="•"/>
          </a:pPr>
          <a:r>
            <a:rPr lang="sl-SI" sz="2800" b="1" kern="1200" dirty="0">
              <a:solidFill>
                <a:schemeClr val="tx1"/>
              </a:solidFill>
              <a:latin typeface="Comic Sans MS" pitchFamily="66" charset="0"/>
            </a:rPr>
            <a:t>evropske direktive in </a:t>
          </a:r>
        </a:p>
        <a:p>
          <a:pPr marL="285750" lvl="1" indent="-285750" algn="l" defTabSz="1244600">
            <a:lnSpc>
              <a:spcPct val="90000"/>
            </a:lnSpc>
            <a:spcBef>
              <a:spcPct val="0"/>
            </a:spcBef>
            <a:spcAft>
              <a:spcPct val="15000"/>
            </a:spcAft>
            <a:buChar char="•"/>
          </a:pPr>
          <a:r>
            <a:rPr lang="sl-SI" sz="2800" b="1" kern="1200" dirty="0">
              <a:solidFill>
                <a:schemeClr val="tx1"/>
              </a:solidFill>
              <a:latin typeface="Comic Sans MS" pitchFamily="66" charset="0"/>
            </a:rPr>
            <a:t>evropske standarde.</a:t>
          </a:r>
          <a:r>
            <a:rPr lang="sl-SI" sz="2800" kern="1200" dirty="0">
              <a:solidFill>
                <a:schemeClr val="tx1"/>
              </a:solidFill>
            </a:rPr>
            <a:t> </a:t>
          </a:r>
        </a:p>
      </dsp:txBody>
      <dsp:txXfrm>
        <a:off x="0" y="816842"/>
        <a:ext cx="8784976" cy="3115350"/>
      </dsp:txXfrm>
    </dsp:sp>
    <dsp:sp modelId="{36E07FFA-565E-453C-8634-73234E3DDF53}">
      <dsp:nvSpPr>
        <dsp:cNvPr id="0" name=""/>
        <dsp:cNvSpPr/>
      </dsp:nvSpPr>
      <dsp:spPr>
        <a:xfrm>
          <a:off x="395495" y="60947"/>
          <a:ext cx="8386244" cy="126936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rgbClr val="0000FF"/>
          </a:solidFill>
          <a:prstDash val="solid"/>
        </a:ln>
        <a:effectLst>
          <a:outerShdw blurRad="44450" dist="27940" dir="5400000" algn="ctr" rotWithShape="0">
            <a:srgbClr val="000000">
              <a:alpha val="32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32436" tIns="0" rIns="232436" bIns="0" numCol="1" spcCol="1270" anchor="ctr" anchorCtr="0">
          <a:noAutofit/>
        </a:bodyPr>
        <a:lstStyle/>
        <a:p>
          <a:pPr marL="0" lvl="0" indent="0" algn="ctr" defTabSz="1333500">
            <a:lnSpc>
              <a:spcPct val="90000"/>
            </a:lnSpc>
            <a:spcBef>
              <a:spcPct val="0"/>
            </a:spcBef>
            <a:spcAft>
              <a:spcPct val="35000"/>
            </a:spcAft>
            <a:buNone/>
          </a:pPr>
          <a:r>
            <a:rPr lang="sl-SI" sz="3000" b="1" kern="1200" dirty="0">
              <a:solidFill>
                <a:srgbClr val="00B050"/>
              </a:solidFill>
              <a:latin typeface="Comic Sans MS" pitchFamily="66" charset="0"/>
            </a:rPr>
            <a:t>Evropske zakonske zahteve na področju varnosti in zdravja pri delu vključujejo</a:t>
          </a:r>
          <a:endParaRPr lang="sl-SI" sz="3000" kern="1200" dirty="0">
            <a:solidFill>
              <a:srgbClr val="00B050"/>
            </a:solidFill>
          </a:endParaRPr>
        </a:p>
      </dsp:txBody>
      <dsp:txXfrm>
        <a:off x="457460" y="122912"/>
        <a:ext cx="8262314" cy="1145430"/>
      </dsp:txXfrm>
    </dsp:sp>
    <dsp:sp modelId="{26163532-D457-4D86-BCAA-B0613E6148C4}">
      <dsp:nvSpPr>
        <dsp:cNvPr id="0" name=""/>
        <dsp:cNvSpPr/>
      </dsp:nvSpPr>
      <dsp:spPr>
        <a:xfrm>
          <a:off x="0" y="4688100"/>
          <a:ext cx="8784976" cy="10836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dsp:spPr>
      <dsp:style>
        <a:lnRef idx="1">
          <a:schemeClr val="accent2"/>
        </a:lnRef>
        <a:fillRef idx="2">
          <a:schemeClr val="accent2"/>
        </a:fillRef>
        <a:effectRef idx="1">
          <a:schemeClr val="accent2"/>
        </a:effectRef>
        <a:fontRef idx="minor">
          <a:schemeClr val="dk1"/>
        </a:fontRef>
      </dsp:style>
    </dsp:sp>
    <dsp:sp modelId="{4779ED18-6328-4A81-BB4E-EA85F346071F}">
      <dsp:nvSpPr>
        <dsp:cNvPr id="0" name=""/>
        <dsp:cNvSpPr/>
      </dsp:nvSpPr>
      <dsp:spPr>
        <a:xfrm>
          <a:off x="418230" y="4043177"/>
          <a:ext cx="8364592" cy="1279603"/>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rgbClr val="0000FF"/>
          </a:solidFill>
          <a:prstDash val="solid"/>
        </a:ln>
        <a:effectLst>
          <a:outerShdw blurRad="44450" dist="27940" dir="5400000" algn="ctr" rotWithShape="0">
            <a:srgbClr val="000000">
              <a:alpha val="32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32436" tIns="0" rIns="232436" bIns="0" numCol="1" spcCol="1270" anchor="ctr" anchorCtr="0">
          <a:noAutofit/>
        </a:bodyPr>
        <a:lstStyle/>
        <a:p>
          <a:pPr marL="0" lvl="0" indent="0" algn="ctr" defTabSz="1155700">
            <a:lnSpc>
              <a:spcPct val="90000"/>
            </a:lnSpc>
            <a:spcBef>
              <a:spcPct val="0"/>
            </a:spcBef>
            <a:spcAft>
              <a:spcPct val="35000"/>
            </a:spcAft>
            <a:buNone/>
          </a:pPr>
          <a:r>
            <a:rPr lang="sl-SI" sz="2600" b="1" kern="1200" dirty="0">
              <a:solidFill>
                <a:srgbClr val="00B050"/>
              </a:solidFill>
              <a:latin typeface="Comic Sans MS" pitchFamily="66" charset="0"/>
            </a:rPr>
            <a:t>Na evropski ravni je bilo objavljenih več direktiv, ki se neposredno ali posredno nanašajo na varnost in zdravje pri delu. </a:t>
          </a:r>
          <a:endParaRPr lang="sl-SI" sz="2600" kern="1200" dirty="0">
            <a:solidFill>
              <a:srgbClr val="00B050"/>
            </a:solidFill>
          </a:endParaRPr>
        </a:p>
      </dsp:txBody>
      <dsp:txXfrm>
        <a:off x="480695" y="4105642"/>
        <a:ext cx="8239662" cy="115467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414627-81A0-4044-A5C0-0978E8813AD8}">
      <dsp:nvSpPr>
        <dsp:cNvPr id="0" name=""/>
        <dsp:cNvSpPr/>
      </dsp:nvSpPr>
      <dsp:spPr>
        <a:xfrm>
          <a:off x="1063" y="100756"/>
          <a:ext cx="4148019" cy="301146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rgbClr val="0000FF"/>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l-SI" sz="2900" b="1" kern="1200" dirty="0">
              <a:solidFill>
                <a:schemeClr val="tx1"/>
              </a:solidFill>
              <a:latin typeface="Comic Sans MS" pitchFamily="66" charset="0"/>
            </a:rPr>
            <a:t>Da so lahko konvencije postale zakonsko zavezujoče, jih je moralo ratificirati določeno število držav. </a:t>
          </a:r>
          <a:endParaRPr lang="sl-SI" sz="2900" kern="1200" dirty="0">
            <a:solidFill>
              <a:schemeClr val="tx1"/>
            </a:solidFill>
          </a:endParaRPr>
        </a:p>
      </dsp:txBody>
      <dsp:txXfrm>
        <a:off x="1063" y="100756"/>
        <a:ext cx="4148019" cy="3011462"/>
      </dsp:txXfrm>
    </dsp:sp>
    <dsp:sp modelId="{7F345D8C-D52C-48A0-A8AC-F132BD3B8E71}">
      <dsp:nvSpPr>
        <dsp:cNvPr id="0" name=""/>
        <dsp:cNvSpPr/>
      </dsp:nvSpPr>
      <dsp:spPr>
        <a:xfrm>
          <a:off x="4563884" y="237641"/>
          <a:ext cx="4148019" cy="273769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rgbClr val="0000FF"/>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l-SI" sz="2900" b="1" kern="1200" dirty="0">
              <a:solidFill>
                <a:schemeClr val="tx1"/>
              </a:solidFill>
              <a:latin typeface="Comic Sans MS" pitchFamily="66" charset="0"/>
            </a:rPr>
            <a:t>Konvencije in priporočila MOD so države članice dolžne vgraditi v svoj pravni sistem. </a:t>
          </a:r>
        </a:p>
      </dsp:txBody>
      <dsp:txXfrm>
        <a:off x="4563884" y="237641"/>
        <a:ext cx="4148019" cy="2737692"/>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51A51C-AFEB-463F-A8DC-99CF98F601B4}">
      <dsp:nvSpPr>
        <dsp:cNvPr id="0" name=""/>
        <dsp:cNvSpPr/>
      </dsp:nvSpPr>
      <dsp:spPr>
        <a:xfrm>
          <a:off x="4714846" y="1247535"/>
          <a:ext cx="2294866" cy="785949"/>
        </a:xfrm>
        <a:custGeom>
          <a:avLst/>
          <a:gdLst/>
          <a:ahLst/>
          <a:cxnLst/>
          <a:rect l="0" t="0" r="0" b="0"/>
          <a:pathLst>
            <a:path>
              <a:moveTo>
                <a:pt x="0" y="0"/>
              </a:moveTo>
              <a:lnTo>
                <a:pt x="0" y="437273"/>
              </a:lnTo>
              <a:lnTo>
                <a:pt x="2294866" y="437273"/>
              </a:lnTo>
              <a:lnTo>
                <a:pt x="2294866" y="785949"/>
              </a:lnTo>
            </a:path>
          </a:pathLst>
        </a:custGeom>
        <a:noFill/>
        <a:ln w="38100" cap="flat" cmpd="sng" algn="ctr">
          <a:solidFill>
            <a:schemeClr val="accent5"/>
          </a:solidFill>
          <a:prstDash val="solid"/>
        </a:ln>
        <a:effectLst>
          <a:outerShdw blurRad="40000" dist="23000" dir="5400000" rotWithShape="0">
            <a:srgbClr val="000000">
              <a:alpha val="35000"/>
            </a:srgbClr>
          </a:outerShdw>
        </a:effectLst>
      </dsp:spPr>
      <dsp:style>
        <a:lnRef idx="3">
          <a:schemeClr val="accent5"/>
        </a:lnRef>
        <a:fillRef idx="0">
          <a:schemeClr val="accent5"/>
        </a:fillRef>
        <a:effectRef idx="2">
          <a:schemeClr val="accent5"/>
        </a:effectRef>
        <a:fontRef idx="minor">
          <a:schemeClr val="tx1"/>
        </a:fontRef>
      </dsp:style>
    </dsp:sp>
    <dsp:sp modelId="{680548B0-73D5-44AD-B548-3E9B7F96A1C8}">
      <dsp:nvSpPr>
        <dsp:cNvPr id="0" name=""/>
        <dsp:cNvSpPr/>
      </dsp:nvSpPr>
      <dsp:spPr>
        <a:xfrm>
          <a:off x="2638572" y="1247535"/>
          <a:ext cx="2076274" cy="785949"/>
        </a:xfrm>
        <a:custGeom>
          <a:avLst/>
          <a:gdLst/>
          <a:ahLst/>
          <a:cxnLst/>
          <a:rect l="0" t="0" r="0" b="0"/>
          <a:pathLst>
            <a:path>
              <a:moveTo>
                <a:pt x="2076274" y="0"/>
              </a:moveTo>
              <a:lnTo>
                <a:pt x="2076274" y="437273"/>
              </a:lnTo>
              <a:lnTo>
                <a:pt x="0" y="437273"/>
              </a:lnTo>
              <a:lnTo>
                <a:pt x="0" y="785949"/>
              </a:lnTo>
            </a:path>
          </a:pathLst>
        </a:custGeom>
        <a:noFill/>
        <a:ln w="38100" cap="flat" cmpd="sng" algn="ctr">
          <a:solidFill>
            <a:schemeClr val="accent6"/>
          </a:solidFill>
          <a:prstDash val="solid"/>
        </a:ln>
        <a:effectLst>
          <a:outerShdw blurRad="40000" dist="23000" dir="5400000" rotWithShape="0">
            <a:srgbClr val="000000">
              <a:alpha val="35000"/>
            </a:srgbClr>
          </a:outerShdw>
        </a:effectLst>
      </dsp:spPr>
      <dsp:style>
        <a:lnRef idx="3">
          <a:schemeClr val="accent6"/>
        </a:lnRef>
        <a:fillRef idx="0">
          <a:schemeClr val="accent6"/>
        </a:fillRef>
        <a:effectRef idx="2">
          <a:schemeClr val="accent6"/>
        </a:effectRef>
        <a:fontRef idx="minor">
          <a:schemeClr val="tx1"/>
        </a:fontRef>
      </dsp:style>
    </dsp:sp>
    <dsp:sp modelId="{10C5D3DD-CCAB-4BB1-9C56-FA7E5DD3FA4C}">
      <dsp:nvSpPr>
        <dsp:cNvPr id="0" name=""/>
        <dsp:cNvSpPr/>
      </dsp:nvSpPr>
      <dsp:spPr>
        <a:xfrm>
          <a:off x="285693" y="216565"/>
          <a:ext cx="8858306" cy="1030969"/>
        </a:xfrm>
        <a:prstGeom prst="rect">
          <a:avLst/>
        </a:prstGeom>
        <a:solidFill>
          <a:srgbClr val="99FF99"/>
        </a:solidFill>
        <a:ln w="9525" cap="flat" cmpd="sng" algn="ctr">
          <a:solidFill>
            <a:srgbClr val="0000FF"/>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1"/>
        </a:lnRef>
        <a:fillRef idx="2">
          <a:schemeClr val="accent1"/>
        </a:fillRef>
        <a:effectRef idx="1">
          <a:schemeClr val="accent1"/>
        </a:effectRef>
        <a:fontRef idx="minor">
          <a:schemeClr val="dk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b="1" kern="1200" dirty="0">
              <a:solidFill>
                <a:schemeClr val="tx1"/>
              </a:solidFill>
              <a:latin typeface="Comic Sans MS" pitchFamily="66" charset="0"/>
            </a:rPr>
            <a:t>Lahko rečemo, da sta temelja sodobne organizacije varnosti in zdravja pri delu </a:t>
          </a:r>
          <a:endParaRPr lang="sl-SI" sz="2800" kern="1200" dirty="0">
            <a:solidFill>
              <a:schemeClr val="tx1"/>
            </a:solidFill>
          </a:endParaRPr>
        </a:p>
      </dsp:txBody>
      <dsp:txXfrm>
        <a:off x="285693" y="216565"/>
        <a:ext cx="8858306" cy="1030969"/>
      </dsp:txXfrm>
    </dsp:sp>
    <dsp:sp modelId="{E91B4175-9CC3-46C5-B3DB-3F2966573CD5}">
      <dsp:nvSpPr>
        <dsp:cNvPr id="0" name=""/>
        <dsp:cNvSpPr/>
      </dsp:nvSpPr>
      <dsp:spPr>
        <a:xfrm>
          <a:off x="428628" y="2033485"/>
          <a:ext cx="4419888" cy="1540701"/>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rgbClr val="0000FF"/>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6"/>
        </a:lnRef>
        <a:fillRef idx="2">
          <a:schemeClr val="accent6"/>
        </a:fillRef>
        <a:effectRef idx="1">
          <a:schemeClr val="accent6"/>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sl-SI" sz="2300" b="1" kern="1200" dirty="0">
              <a:solidFill>
                <a:srgbClr val="0000FF"/>
              </a:solidFill>
              <a:latin typeface="Comic Sans MS" pitchFamily="66" charset="0"/>
            </a:rPr>
            <a:t>Mednarodna konvencija MOD št. 155 o varstvu pri delu, zdravstvenem varstvu in delovnem okolju.</a:t>
          </a:r>
        </a:p>
      </dsp:txBody>
      <dsp:txXfrm>
        <a:off x="428628" y="2033485"/>
        <a:ext cx="4419888" cy="1540701"/>
      </dsp:txXfrm>
    </dsp:sp>
    <dsp:sp modelId="{3AA542A9-D94D-4F26-BC90-5822F637F7F6}">
      <dsp:nvSpPr>
        <dsp:cNvPr id="0" name=""/>
        <dsp:cNvSpPr/>
      </dsp:nvSpPr>
      <dsp:spPr>
        <a:xfrm>
          <a:off x="5000672" y="2033485"/>
          <a:ext cx="4018080" cy="1540684"/>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rgbClr val="0000FF"/>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6"/>
        </a:lnRef>
        <a:fillRef idx="2">
          <a:schemeClr val="accent6"/>
        </a:fillRef>
        <a:effectRef idx="1">
          <a:schemeClr val="accent6"/>
        </a:effectRef>
        <a:fontRef idx="minor">
          <a:schemeClr val="dk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sl-SI" sz="2300" b="1" kern="1200" dirty="0">
              <a:solidFill>
                <a:srgbClr val="0000FF"/>
              </a:solidFill>
              <a:latin typeface="Comic Sans MS" pitchFamily="66" charset="0"/>
            </a:rPr>
            <a:t>Mednarodna konvencija MOD št. 161 o službah medicine dela.</a:t>
          </a:r>
          <a:endParaRPr lang="sl-SI" sz="2300" kern="1200" dirty="0">
            <a:solidFill>
              <a:srgbClr val="0000FF"/>
            </a:solidFill>
          </a:endParaRPr>
        </a:p>
      </dsp:txBody>
      <dsp:txXfrm>
        <a:off x="5000672" y="2033485"/>
        <a:ext cx="4018080" cy="154068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C731C6-53FF-4E52-9FCA-52A91686128C}">
      <dsp:nvSpPr>
        <dsp:cNvPr id="0" name=""/>
        <dsp:cNvSpPr/>
      </dsp:nvSpPr>
      <dsp:spPr>
        <a:xfrm>
          <a:off x="0" y="0"/>
          <a:ext cx="8784976" cy="1114698"/>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rgbClr val="0000FF"/>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5"/>
        </a:lnRef>
        <a:fillRef idx="2">
          <a:schemeClr val="accent5"/>
        </a:fillRef>
        <a:effectRef idx="1">
          <a:schemeClr val="accent5"/>
        </a:effectRef>
        <a:fontRef idx="minor">
          <a:schemeClr val="dk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sl-SI" sz="3600" b="1" kern="1200" dirty="0">
              <a:solidFill>
                <a:srgbClr val="CC00FF"/>
              </a:solidFill>
              <a:latin typeface="Comic Sans MS" pitchFamily="66" charset="0"/>
            </a:rPr>
            <a:t>V Sloveniji urejajo vprašanja varnosti in zdravja delavcev</a:t>
          </a:r>
          <a:endParaRPr lang="sl-SI" sz="3600" kern="1200" dirty="0">
            <a:solidFill>
              <a:srgbClr val="CC00FF"/>
            </a:solidFill>
          </a:endParaRPr>
        </a:p>
      </dsp:txBody>
      <dsp:txXfrm>
        <a:off x="54415" y="54415"/>
        <a:ext cx="8676146" cy="1005868"/>
      </dsp:txXfrm>
    </dsp:sp>
    <dsp:sp modelId="{DF2D4EEC-E6BA-4D13-878B-81C65468618F}">
      <dsp:nvSpPr>
        <dsp:cNvPr id="0" name=""/>
        <dsp:cNvSpPr/>
      </dsp:nvSpPr>
      <dsp:spPr>
        <a:xfrm>
          <a:off x="0" y="1222865"/>
          <a:ext cx="8784976" cy="34482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rgbClr val="0000FF"/>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l-SI" sz="2800" b="1" kern="1200" dirty="0">
              <a:solidFill>
                <a:schemeClr val="tx1"/>
              </a:solidFill>
              <a:latin typeface="Comic Sans MS" pitchFamily="66" charset="0"/>
            </a:rPr>
            <a:t>Zakon o varnosti in zdravju pri delu,</a:t>
          </a:r>
        </a:p>
        <a:p>
          <a:pPr marL="0" lvl="0" indent="0" algn="l" defTabSz="1244600">
            <a:lnSpc>
              <a:spcPct val="90000"/>
            </a:lnSpc>
            <a:spcBef>
              <a:spcPct val="0"/>
            </a:spcBef>
            <a:spcAft>
              <a:spcPct val="35000"/>
            </a:spcAft>
            <a:buNone/>
          </a:pPr>
          <a:r>
            <a:rPr lang="sl-SI" sz="2800" b="1" kern="1200" dirty="0">
              <a:solidFill>
                <a:schemeClr val="tx1"/>
              </a:solidFill>
              <a:latin typeface="Comic Sans MS" pitchFamily="66" charset="0"/>
            </a:rPr>
            <a:t>Zakon o varstvu okolja, </a:t>
          </a:r>
        </a:p>
        <a:p>
          <a:pPr marL="0" lvl="0" indent="0" algn="l" defTabSz="1244600">
            <a:lnSpc>
              <a:spcPct val="90000"/>
            </a:lnSpc>
            <a:spcBef>
              <a:spcPct val="0"/>
            </a:spcBef>
            <a:spcAft>
              <a:spcPct val="35000"/>
            </a:spcAft>
            <a:buNone/>
          </a:pPr>
          <a:r>
            <a:rPr lang="sl-SI" sz="2800" b="1" kern="1200" dirty="0">
              <a:solidFill>
                <a:schemeClr val="tx1"/>
              </a:solidFill>
              <a:latin typeface="Comic Sans MS" pitchFamily="66" charset="0"/>
            </a:rPr>
            <a:t>Zakon o delovnih razmerjih, </a:t>
          </a:r>
        </a:p>
        <a:p>
          <a:pPr marL="0" lvl="0" indent="0" algn="l" defTabSz="1244600">
            <a:lnSpc>
              <a:spcPct val="90000"/>
            </a:lnSpc>
            <a:spcBef>
              <a:spcPct val="0"/>
            </a:spcBef>
            <a:spcAft>
              <a:spcPct val="35000"/>
            </a:spcAft>
            <a:buNone/>
          </a:pPr>
          <a:r>
            <a:rPr lang="sl-SI" sz="2800" b="1" kern="1200" dirty="0">
              <a:solidFill>
                <a:schemeClr val="tx1"/>
              </a:solidFill>
              <a:latin typeface="Comic Sans MS" pitchFamily="66" charset="0"/>
            </a:rPr>
            <a:t>Zakon o zdravstvenem varstvu in zdravstvenem zavarovanju in predpisi, izdanih na njihovi podlaga; </a:t>
          </a:r>
        </a:p>
      </dsp:txBody>
      <dsp:txXfrm>
        <a:off x="168331" y="1391196"/>
        <a:ext cx="8448314" cy="3111618"/>
      </dsp:txXfrm>
    </dsp:sp>
    <dsp:sp modelId="{D20466B5-5E0E-4636-9DEA-FFDDE0000894}">
      <dsp:nvSpPr>
        <dsp:cNvPr id="0" name=""/>
        <dsp:cNvSpPr/>
      </dsp:nvSpPr>
      <dsp:spPr>
        <a:xfrm>
          <a:off x="0" y="4579774"/>
          <a:ext cx="8784976" cy="1324881"/>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0000FF"/>
          </a:solid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sl-SI" sz="3000" b="1" kern="1200" dirty="0">
              <a:solidFill>
                <a:srgbClr val="0000FF"/>
              </a:solidFill>
              <a:latin typeface="Comic Sans MS" pitchFamily="66" charset="0"/>
            </a:rPr>
            <a:t>Kolektivne pogodbe za posamezne dejavnosti; </a:t>
          </a:r>
        </a:p>
        <a:p>
          <a:pPr lvl="0" algn="ctr" defTabSz="1066800">
            <a:lnSpc>
              <a:spcPct val="90000"/>
            </a:lnSpc>
            <a:spcBef>
              <a:spcPct val="0"/>
            </a:spcBef>
            <a:spcAft>
              <a:spcPct val="35000"/>
            </a:spcAft>
            <a:buNone/>
          </a:pPr>
          <a:r>
            <a:rPr lang="sl-SI" sz="3000" b="1" kern="1200" dirty="0">
              <a:solidFill>
                <a:srgbClr val="0000FF"/>
              </a:solidFill>
              <a:latin typeface="Comic Sans MS" pitchFamily="66" charset="0"/>
            </a:rPr>
            <a:t>Tehnični predpisi, standardi in normativi.</a:t>
          </a:r>
          <a:endParaRPr lang="sl-SI" sz="3000" kern="1200" dirty="0">
            <a:solidFill>
              <a:srgbClr val="0000FF"/>
            </a:solidFill>
          </a:endParaRPr>
        </a:p>
      </dsp:txBody>
      <dsp:txXfrm>
        <a:off x="64675" y="4644449"/>
        <a:ext cx="8655626" cy="11955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A3AE2B-8C29-4A92-A5A5-C8594682382F}">
      <dsp:nvSpPr>
        <dsp:cNvPr id="0" name=""/>
        <dsp:cNvSpPr/>
      </dsp:nvSpPr>
      <dsp:spPr>
        <a:xfrm>
          <a:off x="0" y="0"/>
          <a:ext cx="7992888" cy="5179512"/>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endParaRPr lang="sl-SI" sz="2400" b="1" kern="1200" dirty="0">
            <a:latin typeface="Comic Sans MS" pitchFamily="66" charset="0"/>
          </a:endParaRPr>
        </a:p>
        <a:p>
          <a:pPr marL="0" lvl="0" indent="0" algn="l" defTabSz="1066800">
            <a:lnSpc>
              <a:spcPct val="90000"/>
            </a:lnSpc>
            <a:spcBef>
              <a:spcPct val="0"/>
            </a:spcBef>
            <a:spcAft>
              <a:spcPct val="35000"/>
            </a:spcAft>
            <a:buNone/>
          </a:pPr>
          <a:endParaRPr lang="sl-SI" sz="2400" b="1" kern="1200" dirty="0">
            <a:latin typeface="Comic Sans MS" pitchFamily="66" charset="0"/>
          </a:endParaRPr>
        </a:p>
        <a:p>
          <a:pPr marL="0" lvl="0" indent="0" algn="l" defTabSz="1066800">
            <a:lnSpc>
              <a:spcPct val="90000"/>
            </a:lnSpc>
            <a:spcBef>
              <a:spcPct val="0"/>
            </a:spcBef>
            <a:spcAft>
              <a:spcPct val="35000"/>
            </a:spcAft>
            <a:buNone/>
          </a:pPr>
          <a:endParaRPr lang="sl-SI" sz="2400" b="1" kern="1200" dirty="0">
            <a:latin typeface="Comic Sans MS" pitchFamily="66" charset="0"/>
          </a:endParaRPr>
        </a:p>
        <a:p>
          <a:pPr marL="0" lvl="0" indent="0" algn="l" defTabSz="1066800">
            <a:lnSpc>
              <a:spcPct val="90000"/>
            </a:lnSpc>
            <a:spcBef>
              <a:spcPct val="0"/>
            </a:spcBef>
            <a:spcAft>
              <a:spcPct val="35000"/>
            </a:spcAft>
            <a:buNone/>
          </a:pPr>
          <a:endParaRPr lang="sl-SI" sz="2400" b="1" kern="1200" dirty="0">
            <a:solidFill>
              <a:srgbClr val="C00000"/>
            </a:solidFill>
            <a:latin typeface="Comic Sans MS" pitchFamily="66" charset="0"/>
          </a:endParaRPr>
        </a:p>
        <a:p>
          <a:pPr marL="0" lvl="0" indent="0" algn="l" defTabSz="1066800">
            <a:lnSpc>
              <a:spcPct val="90000"/>
            </a:lnSpc>
            <a:spcBef>
              <a:spcPct val="0"/>
            </a:spcBef>
            <a:spcAft>
              <a:spcPct val="35000"/>
            </a:spcAft>
            <a:buNone/>
          </a:pPr>
          <a:endParaRPr lang="sl-SI" sz="2400" b="1" kern="1200" dirty="0">
            <a:solidFill>
              <a:srgbClr val="C00000"/>
            </a:solidFill>
            <a:latin typeface="Comic Sans MS" pitchFamily="66" charset="0"/>
          </a:endParaRPr>
        </a:p>
        <a:p>
          <a:pPr marL="0" lvl="0" indent="0" algn="just" defTabSz="1066800">
            <a:lnSpc>
              <a:spcPct val="90000"/>
            </a:lnSpc>
            <a:spcBef>
              <a:spcPct val="0"/>
            </a:spcBef>
            <a:spcAft>
              <a:spcPct val="35000"/>
            </a:spcAft>
            <a:buNone/>
          </a:pPr>
          <a:r>
            <a:rPr lang="sl-SI" sz="2600" b="1" kern="1200" dirty="0">
              <a:solidFill>
                <a:srgbClr val="00B050"/>
              </a:solidFill>
              <a:latin typeface="Comic Sans MS" pitchFamily="66" charset="0"/>
            </a:rPr>
            <a:t>Stopil v veljavo 3. 12. 2011, prinaša največ novosti na področju promocije zdravja za zaposlene, saj delodajalce obvezuje, da več pozornosti namenijo tudi temu področju in jo: </a:t>
          </a:r>
        </a:p>
        <a:p>
          <a:pPr marL="0" lvl="0" indent="0" algn="l" defTabSz="1066800">
            <a:lnSpc>
              <a:spcPct val="90000"/>
            </a:lnSpc>
            <a:spcBef>
              <a:spcPct val="0"/>
            </a:spcBef>
            <a:spcAft>
              <a:spcPct val="35000"/>
            </a:spcAft>
            <a:buNone/>
          </a:pPr>
          <a:r>
            <a:rPr lang="sl-SI" sz="2800" b="1" kern="1200" dirty="0">
              <a:solidFill>
                <a:srgbClr val="0000FF"/>
              </a:solidFill>
              <a:latin typeface="Comic Sans MS" pitchFamily="66" charset="0"/>
            </a:rPr>
            <a:t>načrtovati, </a:t>
          </a:r>
        </a:p>
        <a:p>
          <a:pPr marL="0" lvl="0" indent="0" algn="l" defTabSz="1066800">
            <a:lnSpc>
              <a:spcPct val="90000"/>
            </a:lnSpc>
            <a:spcBef>
              <a:spcPct val="0"/>
            </a:spcBef>
            <a:spcAft>
              <a:spcPct val="35000"/>
            </a:spcAft>
            <a:buNone/>
          </a:pPr>
          <a:r>
            <a:rPr lang="sl-SI" sz="2800" b="1" kern="1200" dirty="0">
              <a:solidFill>
                <a:srgbClr val="0000FF"/>
              </a:solidFill>
              <a:latin typeface="Comic Sans MS" pitchFamily="66" charset="0"/>
            </a:rPr>
            <a:t>izvajati, </a:t>
          </a:r>
        </a:p>
        <a:p>
          <a:pPr marL="0" lvl="0" indent="0" algn="l" defTabSz="1066800">
            <a:lnSpc>
              <a:spcPct val="90000"/>
            </a:lnSpc>
            <a:spcBef>
              <a:spcPct val="0"/>
            </a:spcBef>
            <a:spcAft>
              <a:spcPct val="35000"/>
            </a:spcAft>
            <a:buNone/>
          </a:pPr>
          <a:r>
            <a:rPr lang="sl-SI" sz="2800" b="1" kern="1200" dirty="0">
              <a:solidFill>
                <a:srgbClr val="0000FF"/>
              </a:solidFill>
              <a:latin typeface="Comic Sans MS" pitchFamily="66" charset="0"/>
            </a:rPr>
            <a:t>spremljati ter </a:t>
          </a:r>
        </a:p>
        <a:p>
          <a:pPr marL="0" lvl="0" indent="0" algn="l" defTabSz="1066800">
            <a:lnSpc>
              <a:spcPct val="90000"/>
            </a:lnSpc>
            <a:spcBef>
              <a:spcPct val="0"/>
            </a:spcBef>
            <a:spcAft>
              <a:spcPct val="35000"/>
            </a:spcAft>
            <a:buNone/>
          </a:pPr>
          <a:r>
            <a:rPr lang="sl-SI" sz="2800" b="1" kern="1200" dirty="0">
              <a:solidFill>
                <a:srgbClr val="0000FF"/>
              </a:solidFill>
              <a:latin typeface="Comic Sans MS" pitchFamily="66" charset="0"/>
            </a:rPr>
            <a:t>zagotoviti potrebna sredstva.</a:t>
          </a:r>
        </a:p>
        <a:p>
          <a:pPr marL="0" lvl="0" indent="0" algn="l" defTabSz="1066800">
            <a:lnSpc>
              <a:spcPct val="90000"/>
            </a:lnSpc>
            <a:spcBef>
              <a:spcPct val="0"/>
            </a:spcBef>
            <a:spcAft>
              <a:spcPct val="35000"/>
            </a:spcAft>
            <a:buNone/>
          </a:pPr>
          <a:endParaRPr lang="sl-SI" sz="2800" kern="1200" dirty="0"/>
        </a:p>
        <a:p>
          <a:pPr marL="0" lvl="0" indent="0" algn="l" defTabSz="1066800">
            <a:lnSpc>
              <a:spcPct val="90000"/>
            </a:lnSpc>
            <a:spcBef>
              <a:spcPct val="0"/>
            </a:spcBef>
            <a:spcAft>
              <a:spcPct val="35000"/>
            </a:spcAft>
            <a:buNone/>
          </a:pPr>
          <a:endParaRPr lang="sl-SI" sz="2400" kern="1200" dirty="0"/>
        </a:p>
        <a:p>
          <a:pPr marL="0" lvl="0" indent="0" algn="l" defTabSz="1066800">
            <a:lnSpc>
              <a:spcPct val="90000"/>
            </a:lnSpc>
            <a:spcBef>
              <a:spcPct val="0"/>
            </a:spcBef>
            <a:spcAft>
              <a:spcPct val="35000"/>
            </a:spcAft>
            <a:buNone/>
          </a:pPr>
          <a:endParaRPr lang="sl-SI" sz="2400" kern="1200" dirty="0"/>
        </a:p>
        <a:p>
          <a:pPr marL="0" lvl="0" indent="0" algn="l" defTabSz="1066800">
            <a:lnSpc>
              <a:spcPct val="90000"/>
            </a:lnSpc>
            <a:spcBef>
              <a:spcPct val="0"/>
            </a:spcBef>
            <a:spcAft>
              <a:spcPct val="35000"/>
            </a:spcAft>
            <a:buNone/>
          </a:pPr>
          <a:endParaRPr lang="sl-SI" sz="2400" kern="1200" dirty="0"/>
        </a:p>
        <a:p>
          <a:pPr marL="0" lvl="0" indent="0" algn="l" defTabSz="1066800">
            <a:lnSpc>
              <a:spcPct val="90000"/>
            </a:lnSpc>
            <a:spcBef>
              <a:spcPct val="0"/>
            </a:spcBef>
            <a:spcAft>
              <a:spcPct val="35000"/>
            </a:spcAft>
            <a:buNone/>
          </a:pPr>
          <a:endParaRPr lang="sl-SI" sz="2400" kern="1200" dirty="0"/>
        </a:p>
        <a:p>
          <a:pPr marL="0" lvl="0" indent="0" algn="l" defTabSz="1066800">
            <a:lnSpc>
              <a:spcPct val="90000"/>
            </a:lnSpc>
            <a:spcBef>
              <a:spcPct val="0"/>
            </a:spcBef>
            <a:spcAft>
              <a:spcPct val="35000"/>
            </a:spcAft>
            <a:buNone/>
          </a:pPr>
          <a:r>
            <a:rPr lang="sl-SI" sz="2400" kern="1200" dirty="0"/>
            <a:t> </a:t>
          </a:r>
          <a:endParaRPr lang="sl-SI" sz="2400" b="1" kern="1200" dirty="0">
            <a:latin typeface="Comic Sans MS" pitchFamily="66" charset="0"/>
          </a:endParaRPr>
        </a:p>
      </dsp:txBody>
      <dsp:txXfrm>
        <a:off x="252843" y="252843"/>
        <a:ext cx="7487202" cy="467382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ED9FF-8CF6-4651-BAE0-524C75E6372F}">
      <dsp:nvSpPr>
        <dsp:cNvPr id="0" name=""/>
        <dsp:cNvSpPr/>
      </dsp:nvSpPr>
      <dsp:spPr>
        <a:xfrm>
          <a:off x="2614560" y="358819"/>
          <a:ext cx="3092050" cy="225958"/>
        </a:xfrm>
        <a:custGeom>
          <a:avLst/>
          <a:gdLst/>
          <a:ahLst/>
          <a:cxnLst/>
          <a:rect l="0" t="0" r="0" b="0"/>
          <a:pathLst>
            <a:path>
              <a:moveTo>
                <a:pt x="0" y="225958"/>
              </a:moveTo>
              <a:lnTo>
                <a:pt x="3092050" y="0"/>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99E48D-976D-450D-B233-DEDB823C96A7}">
      <dsp:nvSpPr>
        <dsp:cNvPr id="0" name=""/>
        <dsp:cNvSpPr/>
      </dsp:nvSpPr>
      <dsp:spPr>
        <a:xfrm>
          <a:off x="5769309" y="5135622"/>
          <a:ext cx="544575" cy="797868"/>
        </a:xfrm>
        <a:custGeom>
          <a:avLst/>
          <a:gdLst/>
          <a:ahLst/>
          <a:cxnLst/>
          <a:rect l="0" t="0" r="0" b="0"/>
          <a:pathLst>
            <a:path>
              <a:moveTo>
                <a:pt x="0" y="0"/>
              </a:moveTo>
              <a:lnTo>
                <a:pt x="0" y="797868"/>
              </a:lnTo>
              <a:lnTo>
                <a:pt x="544575" y="797868"/>
              </a:lnTo>
            </a:path>
          </a:pathLst>
        </a:custGeom>
        <a:noFill/>
        <a:ln w="25400" cap="flat" cmpd="sng" algn="ctr">
          <a:solidFill>
            <a:schemeClr val="accent2">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E88E23-2C80-4B9A-B442-B96EDB596645}">
      <dsp:nvSpPr>
        <dsp:cNvPr id="0" name=""/>
        <dsp:cNvSpPr/>
      </dsp:nvSpPr>
      <dsp:spPr>
        <a:xfrm>
          <a:off x="2614560" y="584778"/>
          <a:ext cx="4341540" cy="927388"/>
        </a:xfrm>
        <a:custGeom>
          <a:avLst/>
          <a:gdLst/>
          <a:ahLst/>
          <a:cxnLst/>
          <a:rect l="0" t="0" r="0" b="0"/>
          <a:pathLst>
            <a:path>
              <a:moveTo>
                <a:pt x="0" y="0"/>
              </a:moveTo>
              <a:lnTo>
                <a:pt x="0" y="804584"/>
              </a:lnTo>
              <a:lnTo>
                <a:pt x="4341540" y="804584"/>
              </a:lnTo>
              <a:lnTo>
                <a:pt x="4341540" y="927388"/>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3161735-B19E-4955-8882-D36C4B4B5228}">
      <dsp:nvSpPr>
        <dsp:cNvPr id="0" name=""/>
        <dsp:cNvSpPr/>
      </dsp:nvSpPr>
      <dsp:spPr>
        <a:xfrm>
          <a:off x="2614560" y="584778"/>
          <a:ext cx="1394561" cy="1143416"/>
        </a:xfrm>
        <a:custGeom>
          <a:avLst/>
          <a:gdLst/>
          <a:ahLst/>
          <a:cxnLst/>
          <a:rect l="0" t="0" r="0" b="0"/>
          <a:pathLst>
            <a:path>
              <a:moveTo>
                <a:pt x="0" y="0"/>
              </a:moveTo>
              <a:lnTo>
                <a:pt x="0" y="1020613"/>
              </a:lnTo>
              <a:lnTo>
                <a:pt x="1394561" y="1020613"/>
              </a:lnTo>
              <a:lnTo>
                <a:pt x="1394561" y="1143416"/>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002D75B-5114-494A-873F-9122914937DE}">
      <dsp:nvSpPr>
        <dsp:cNvPr id="0" name=""/>
        <dsp:cNvSpPr/>
      </dsp:nvSpPr>
      <dsp:spPr>
        <a:xfrm>
          <a:off x="1264658" y="584778"/>
          <a:ext cx="1349902" cy="256834"/>
        </a:xfrm>
        <a:custGeom>
          <a:avLst/>
          <a:gdLst/>
          <a:ahLst/>
          <a:cxnLst/>
          <a:rect l="0" t="0" r="0" b="0"/>
          <a:pathLst>
            <a:path>
              <a:moveTo>
                <a:pt x="1349902" y="0"/>
              </a:moveTo>
              <a:lnTo>
                <a:pt x="1349902" y="134031"/>
              </a:lnTo>
              <a:lnTo>
                <a:pt x="0" y="134031"/>
              </a:lnTo>
              <a:lnTo>
                <a:pt x="0" y="256834"/>
              </a:lnTo>
            </a:path>
          </a:pathLst>
        </a:custGeom>
        <a:no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838A512-A993-4EC0-B993-963908AF242A}">
      <dsp:nvSpPr>
        <dsp:cNvPr id="0" name=""/>
        <dsp:cNvSpPr/>
      </dsp:nvSpPr>
      <dsp:spPr>
        <a:xfrm>
          <a:off x="499178" y="0"/>
          <a:ext cx="4230765" cy="5847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b="1" kern="1200" dirty="0">
              <a:solidFill>
                <a:srgbClr val="CC00FF"/>
              </a:solidFill>
              <a:latin typeface="Comic Sans MS" panose="030F0702030302020204" pitchFamily="66" charset="0"/>
            </a:rPr>
            <a:t>Uspelo ti je dobiti delo. </a:t>
          </a:r>
          <a:endParaRPr lang="sl-SI" sz="2800" kern="1200" dirty="0">
            <a:solidFill>
              <a:srgbClr val="CC00FF"/>
            </a:solidFill>
          </a:endParaRPr>
        </a:p>
      </dsp:txBody>
      <dsp:txXfrm>
        <a:off x="499178" y="0"/>
        <a:ext cx="4230765" cy="584778"/>
      </dsp:txXfrm>
    </dsp:sp>
    <dsp:sp modelId="{04C4B103-591F-4088-B8B4-1371AFF0BEAA}">
      <dsp:nvSpPr>
        <dsp:cNvPr id="0" name=""/>
        <dsp:cNvSpPr/>
      </dsp:nvSpPr>
      <dsp:spPr>
        <a:xfrm>
          <a:off x="12888" y="841612"/>
          <a:ext cx="2503541" cy="375417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l-SI" sz="2400" b="1" kern="1200">
              <a:solidFill>
                <a:srgbClr val="008000"/>
              </a:solidFill>
              <a:latin typeface="Comic Sans MS" panose="030F0702030302020204" pitchFamily="66" charset="0"/>
            </a:rPr>
            <a:t>Ena tvojih najpomembnejših novih odgovornosti je skrb za tvojo varnost in zdravje pri delu,pri čemer je vseeno:</a:t>
          </a:r>
          <a:endParaRPr lang="sl-SI" sz="2400" kern="1200" dirty="0">
            <a:solidFill>
              <a:srgbClr val="008000"/>
            </a:solidFill>
          </a:endParaRPr>
        </a:p>
      </dsp:txBody>
      <dsp:txXfrm>
        <a:off x="12888" y="841612"/>
        <a:ext cx="2503541" cy="3754177"/>
      </dsp:txXfrm>
    </dsp:sp>
    <dsp:sp modelId="{626CA507-D848-4F6E-A45F-9AE9B84ED22A}">
      <dsp:nvSpPr>
        <dsp:cNvPr id="0" name=""/>
        <dsp:cNvSpPr/>
      </dsp:nvSpPr>
      <dsp:spPr>
        <a:xfrm>
          <a:off x="2808315" y="1728195"/>
          <a:ext cx="2401614" cy="4470197"/>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l-SI" sz="2400" b="1" kern="1200" dirty="0">
              <a:solidFill>
                <a:srgbClr val="0000FF"/>
              </a:solidFill>
              <a:latin typeface="Comic Sans MS" panose="030F0702030302020204" pitchFamily="66" charset="0"/>
            </a:rPr>
            <a:t>ali si redno zaposlen </a:t>
          </a:r>
        </a:p>
        <a:p>
          <a:pPr marL="0" lvl="0" indent="0" algn="ctr" defTabSz="1066800">
            <a:lnSpc>
              <a:spcPct val="90000"/>
            </a:lnSpc>
            <a:spcBef>
              <a:spcPct val="0"/>
            </a:spcBef>
            <a:spcAft>
              <a:spcPct val="35000"/>
            </a:spcAft>
            <a:buNone/>
          </a:pPr>
          <a:r>
            <a:rPr lang="sl-SI" sz="2400" b="1" kern="1200" dirty="0">
              <a:solidFill>
                <a:srgbClr val="0000FF"/>
              </a:solidFill>
              <a:latin typeface="Comic Sans MS" panose="030F0702030302020204" pitchFamily="66" charset="0"/>
            </a:rPr>
            <a:t>ali </a:t>
          </a:r>
          <a:r>
            <a:rPr lang="it-IT" sz="2400" b="1" kern="1200" dirty="0">
              <a:solidFill>
                <a:srgbClr val="0000FF"/>
              </a:solidFill>
              <a:latin typeface="Comic Sans MS" panose="030F0702030302020204" pitchFamily="66" charset="0"/>
            </a:rPr>
            <a:t>opravljaš delo prek</a:t>
          </a:r>
          <a:r>
            <a:rPr lang="sl-SI" sz="2400" b="1" kern="1200" dirty="0">
              <a:solidFill>
                <a:srgbClr val="0000FF"/>
              </a:solidFill>
              <a:latin typeface="Comic Sans MS" panose="030F0702030302020204" pitchFamily="66" charset="0"/>
            </a:rPr>
            <a:t>o</a:t>
          </a:r>
          <a:r>
            <a:rPr lang="it-IT" sz="2400" b="1" kern="1200" dirty="0">
              <a:solidFill>
                <a:srgbClr val="0000FF"/>
              </a:solidFill>
              <a:latin typeface="Comic Sans MS" panose="030F0702030302020204" pitchFamily="66" charset="0"/>
            </a:rPr>
            <a:t> študentskega servisa </a:t>
          </a:r>
          <a:endParaRPr lang="sl-SI" sz="2400" b="1" kern="1200" dirty="0">
            <a:solidFill>
              <a:srgbClr val="0000FF"/>
            </a:solidFill>
            <a:latin typeface="Comic Sans MS" panose="030F0702030302020204" pitchFamily="66" charset="0"/>
          </a:endParaRPr>
        </a:p>
        <a:p>
          <a:pPr marL="0" lvl="0" indent="0" algn="ctr" defTabSz="1066800">
            <a:lnSpc>
              <a:spcPct val="90000"/>
            </a:lnSpc>
            <a:spcBef>
              <a:spcPct val="0"/>
            </a:spcBef>
            <a:spcAft>
              <a:spcPct val="35000"/>
            </a:spcAft>
            <a:buNone/>
          </a:pPr>
          <a:r>
            <a:rPr lang="it-IT" sz="2400" b="1" kern="1200" dirty="0">
              <a:latin typeface="Comic Sans MS" panose="030F0702030302020204" pitchFamily="66" charset="0"/>
            </a:rPr>
            <a:t>ali </a:t>
          </a:r>
          <a:endParaRPr lang="sl-SI" sz="2400" b="1" kern="1200" dirty="0">
            <a:latin typeface="Comic Sans MS" panose="030F0702030302020204" pitchFamily="66" charset="0"/>
          </a:endParaRPr>
        </a:p>
        <a:p>
          <a:pPr marL="0" lvl="0" indent="0" algn="ctr" defTabSz="1066800">
            <a:lnSpc>
              <a:spcPct val="90000"/>
            </a:lnSpc>
            <a:spcBef>
              <a:spcPct val="0"/>
            </a:spcBef>
            <a:spcAft>
              <a:spcPct val="35000"/>
            </a:spcAft>
            <a:buNone/>
          </a:pPr>
          <a:r>
            <a:rPr lang="it-IT" sz="2400" b="1" kern="1200" dirty="0">
              <a:solidFill>
                <a:srgbClr val="0000FF"/>
              </a:solidFill>
              <a:latin typeface="Comic Sans MS" panose="030F0702030302020204" pitchFamily="66" charset="0"/>
            </a:rPr>
            <a:t>si v delovni</a:t>
          </a:r>
          <a:r>
            <a:rPr lang="sl-SI" sz="2400" b="1" kern="1200" dirty="0">
              <a:solidFill>
                <a:srgbClr val="0000FF"/>
              </a:solidFill>
              <a:latin typeface="Comic Sans MS" panose="030F0702030302020204" pitchFamily="66" charset="0"/>
            </a:rPr>
            <a:t> </a:t>
          </a:r>
          <a:r>
            <a:rPr lang="es-ES" sz="2400" b="1" kern="1200" dirty="0">
              <a:solidFill>
                <a:srgbClr val="0000FF"/>
              </a:solidFill>
              <a:latin typeface="Comic Sans MS" panose="030F0702030302020204" pitchFamily="66" charset="0"/>
            </a:rPr>
            <a:t>proces vključen v času svojega izobraževanja. </a:t>
          </a:r>
          <a:endParaRPr lang="sl-SI" sz="2400" kern="1200" dirty="0">
            <a:solidFill>
              <a:srgbClr val="0000FF"/>
            </a:solidFill>
          </a:endParaRPr>
        </a:p>
      </dsp:txBody>
      <dsp:txXfrm>
        <a:off x="2808315" y="1728195"/>
        <a:ext cx="2401614" cy="4470197"/>
      </dsp:txXfrm>
    </dsp:sp>
    <dsp:sp modelId="{D637B941-788C-4B81-BBF7-5A9AFB189A33}">
      <dsp:nvSpPr>
        <dsp:cNvPr id="0" name=""/>
        <dsp:cNvSpPr/>
      </dsp:nvSpPr>
      <dsp:spPr>
        <a:xfrm>
          <a:off x="5472612" y="1512166"/>
          <a:ext cx="2966977" cy="3623455"/>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l-PL" sz="2400" b="1" kern="1200">
              <a:solidFill>
                <a:srgbClr val="008000"/>
              </a:solidFill>
              <a:latin typeface="Comic Sans MS" panose="030F0702030302020204" pitchFamily="66" charset="0"/>
            </a:rPr>
            <a:t>Vsako delo je povezano z določenimi </a:t>
          </a:r>
          <a:r>
            <a:rPr lang="sl-SI" sz="2400" b="1" kern="1200">
              <a:solidFill>
                <a:srgbClr val="008000"/>
              </a:solidFill>
              <a:latin typeface="Comic Sans MS" panose="030F0702030302020204" pitchFamily="66" charset="0"/>
            </a:rPr>
            <a:t>nevarnostmi – če delaš v gradbeništvu ali trgovini, če pospravljaš ali če žagaš drva ... </a:t>
          </a:r>
          <a:endParaRPr lang="sl-SI" sz="2400" kern="1200" dirty="0">
            <a:solidFill>
              <a:srgbClr val="008000"/>
            </a:solidFill>
          </a:endParaRPr>
        </a:p>
      </dsp:txBody>
      <dsp:txXfrm>
        <a:off x="5472612" y="1512166"/>
        <a:ext cx="2966977" cy="3623455"/>
      </dsp:txXfrm>
    </dsp:sp>
    <dsp:sp modelId="{69124637-C978-445C-B9AA-63F04DA78DCD}">
      <dsp:nvSpPr>
        <dsp:cNvPr id="0" name=""/>
        <dsp:cNvSpPr/>
      </dsp:nvSpPr>
      <dsp:spPr>
        <a:xfrm>
          <a:off x="6313885" y="5530277"/>
          <a:ext cx="2357334" cy="80642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sl-SI" sz="2400" b="1" kern="1200" dirty="0">
              <a:solidFill>
                <a:srgbClr val="CC00FF"/>
              </a:solidFill>
              <a:latin typeface="Comic Sans MS" panose="030F0702030302020204" pitchFamily="66" charset="0"/>
            </a:rPr>
            <a:t>Želimo ti varno delo!</a:t>
          </a:r>
        </a:p>
      </dsp:txBody>
      <dsp:txXfrm>
        <a:off x="6313885" y="5530277"/>
        <a:ext cx="2357334" cy="806426"/>
      </dsp:txXfrm>
    </dsp:sp>
    <dsp:sp modelId="{C69C0537-FC84-4B97-9461-DC1BCA323DC1}">
      <dsp:nvSpPr>
        <dsp:cNvPr id="0" name=""/>
        <dsp:cNvSpPr/>
      </dsp:nvSpPr>
      <dsp:spPr>
        <a:xfrm>
          <a:off x="5706611" y="66430"/>
          <a:ext cx="2292108" cy="58477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sl-SI" sz="2800" b="1" kern="1200">
              <a:solidFill>
                <a:srgbClr val="C00000"/>
              </a:solidFill>
              <a:latin typeface="Comic Sans MS" panose="030F0702030302020204" pitchFamily="66" charset="0"/>
            </a:rPr>
            <a:t>Čestitamo.</a:t>
          </a:r>
          <a:endParaRPr lang="sl-SI" sz="2800" kern="1200" dirty="0">
            <a:solidFill>
              <a:srgbClr val="C00000"/>
            </a:solidFill>
          </a:endParaRPr>
        </a:p>
      </dsp:txBody>
      <dsp:txXfrm>
        <a:off x="5706611" y="66430"/>
        <a:ext cx="2292108" cy="584778"/>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F4AFF-C4F7-400B-BFDD-BC319C1D37B2}">
      <dsp:nvSpPr>
        <dsp:cNvPr id="0" name=""/>
        <dsp:cNvSpPr/>
      </dsp:nvSpPr>
      <dsp:spPr>
        <a:xfrm>
          <a:off x="179513" y="0"/>
          <a:ext cx="8605460" cy="908199"/>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solidFill>
                <a:srgbClr val="CC00FF"/>
              </a:solidFill>
              <a:latin typeface="Comic Sans MS" pitchFamily="66" charset="0"/>
            </a:rPr>
            <a:t>Obveznosti delavcev na področju VZPD ne vplivajo na načelo odgovornosti delodajalca. </a:t>
          </a:r>
          <a:endParaRPr lang="sl-SI" sz="2400" kern="1200" dirty="0">
            <a:solidFill>
              <a:srgbClr val="CC00FF"/>
            </a:solidFill>
          </a:endParaRPr>
        </a:p>
      </dsp:txBody>
      <dsp:txXfrm>
        <a:off x="223848" y="44335"/>
        <a:ext cx="8516790" cy="819529"/>
      </dsp:txXfrm>
    </dsp:sp>
    <dsp:sp modelId="{433625B9-7A79-46D7-96C0-AB34602993DA}">
      <dsp:nvSpPr>
        <dsp:cNvPr id="0" name=""/>
        <dsp:cNvSpPr/>
      </dsp:nvSpPr>
      <dsp:spPr>
        <a:xfrm>
          <a:off x="144014" y="1500119"/>
          <a:ext cx="3059848" cy="3992908"/>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sl-SI" sz="2900" b="1" kern="1200" dirty="0">
              <a:solidFill>
                <a:schemeClr val="tx1"/>
              </a:solidFill>
              <a:latin typeface="Comic Sans MS" pitchFamily="66" charset="0"/>
            </a:rPr>
            <a:t>Delodajalec izvaja ukrepe, tako da pri tem upošteva naslednja temeljna načela.</a:t>
          </a:r>
        </a:p>
      </dsp:txBody>
      <dsp:txXfrm>
        <a:off x="293383" y="1649488"/>
        <a:ext cx="2761110" cy="3694170"/>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8C731-69CC-4759-847B-70359067A2E9}">
      <dsp:nvSpPr>
        <dsp:cNvPr id="0" name=""/>
        <dsp:cNvSpPr/>
      </dsp:nvSpPr>
      <dsp:spPr>
        <a:xfrm>
          <a:off x="3440310" y="0"/>
          <a:ext cx="2686678" cy="2220778"/>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sl-SI" sz="2300" b="1" kern="1200" dirty="0">
              <a:solidFill>
                <a:srgbClr val="009900"/>
              </a:solidFill>
              <a:latin typeface="Comic Sans MS" pitchFamily="66" charset="0"/>
            </a:rPr>
            <a:t>Pri načrtovanju in izvajanju ukrepov VZPD je potrebno upoštevati: </a:t>
          </a:r>
          <a:endParaRPr lang="sl-SI" sz="2300" kern="1200" dirty="0"/>
        </a:p>
      </dsp:txBody>
      <dsp:txXfrm>
        <a:off x="3548719" y="108409"/>
        <a:ext cx="2469860" cy="2003960"/>
      </dsp:txXfrm>
    </dsp:sp>
    <dsp:sp modelId="{8819CEAD-3F6E-47EC-9865-99C30991918E}">
      <dsp:nvSpPr>
        <dsp:cNvPr id="0" name=""/>
        <dsp:cNvSpPr/>
      </dsp:nvSpPr>
      <dsp:spPr>
        <a:xfrm rot="11610667">
          <a:off x="2952270" y="430222"/>
          <a:ext cx="444172" cy="586102"/>
        </a:xfrm>
        <a:prstGeom prst="rightArrow">
          <a:avLst>
            <a:gd name="adj1" fmla="val 60000"/>
            <a:gd name="adj2" fmla="val 50000"/>
          </a:avLst>
        </a:prstGeom>
        <a:solidFill>
          <a:schemeClr val="accent1"/>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1"/>
        </a:fillRef>
        <a:effectRef idx="1">
          <a:schemeClr val="accent1"/>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sl-SI" sz="1900" kern="1200" dirty="0"/>
        </a:p>
      </dsp:txBody>
      <dsp:txXfrm rot="10800000">
        <a:off x="3083678" y="563008"/>
        <a:ext cx="310920" cy="351662"/>
      </dsp:txXfrm>
    </dsp:sp>
    <dsp:sp modelId="{AEE37D37-9D4F-49A0-841B-7B4F49BE1103}">
      <dsp:nvSpPr>
        <dsp:cNvPr id="0" name=""/>
        <dsp:cNvSpPr/>
      </dsp:nvSpPr>
      <dsp:spPr>
        <a:xfrm>
          <a:off x="721855" y="72988"/>
          <a:ext cx="2203281" cy="652246"/>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sl-SI" sz="2300" b="1" kern="1200" dirty="0">
              <a:solidFill>
                <a:srgbClr val="0000FF"/>
              </a:solidFill>
              <a:latin typeface="Comic Sans MS" pitchFamily="66" charset="0"/>
            </a:rPr>
            <a:t>predpise </a:t>
          </a:r>
        </a:p>
      </dsp:txBody>
      <dsp:txXfrm>
        <a:off x="753695" y="104828"/>
        <a:ext cx="2139601" cy="588566"/>
      </dsp:txXfrm>
    </dsp:sp>
    <dsp:sp modelId="{31F50FE1-B302-486F-A07E-266C1B06BCB1}">
      <dsp:nvSpPr>
        <dsp:cNvPr id="0" name=""/>
        <dsp:cNvSpPr/>
      </dsp:nvSpPr>
      <dsp:spPr>
        <a:xfrm rot="10469688">
          <a:off x="2780350" y="1031315"/>
          <a:ext cx="549905" cy="586102"/>
        </a:xfrm>
        <a:prstGeom prst="rightArrow">
          <a:avLst>
            <a:gd name="adj1" fmla="val 60000"/>
            <a:gd name="adj2" fmla="val 50000"/>
          </a:avLst>
        </a:prstGeom>
        <a:solidFill>
          <a:schemeClr val="accent2"/>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2"/>
        </a:fillRef>
        <a:effectRef idx="1">
          <a:schemeClr val="accent2"/>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sl-SI" sz="1900" kern="1200" dirty="0"/>
        </a:p>
      </dsp:txBody>
      <dsp:txXfrm rot="10800000">
        <a:off x="2944941" y="1140622"/>
        <a:ext cx="384934" cy="351662"/>
      </dsp:txXfrm>
    </dsp:sp>
    <dsp:sp modelId="{674AC313-74E2-42C4-8366-0F6B15427122}">
      <dsp:nvSpPr>
        <dsp:cNvPr id="0" name=""/>
        <dsp:cNvSpPr/>
      </dsp:nvSpPr>
      <dsp:spPr>
        <a:xfrm>
          <a:off x="722185" y="1109120"/>
          <a:ext cx="1723832" cy="619286"/>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sl-SI" sz="2300" b="1" kern="1200" dirty="0">
              <a:solidFill>
                <a:srgbClr val="0000FF"/>
              </a:solidFill>
              <a:latin typeface="Comic Sans MS" pitchFamily="66" charset="0"/>
            </a:rPr>
            <a:t>standarde </a:t>
          </a:r>
        </a:p>
      </dsp:txBody>
      <dsp:txXfrm>
        <a:off x="752416" y="1139351"/>
        <a:ext cx="1663370" cy="558824"/>
      </dsp:txXfrm>
    </dsp:sp>
    <dsp:sp modelId="{EE5446E0-7BEA-4835-BE4B-1202E643E264}">
      <dsp:nvSpPr>
        <dsp:cNvPr id="0" name=""/>
        <dsp:cNvSpPr/>
      </dsp:nvSpPr>
      <dsp:spPr>
        <a:xfrm rot="7989339">
          <a:off x="2362273" y="3235914"/>
          <a:ext cx="1644827" cy="586102"/>
        </a:xfrm>
        <a:prstGeom prst="rightArrow">
          <a:avLst>
            <a:gd name="adj1" fmla="val 60000"/>
            <a:gd name="adj2" fmla="val 50000"/>
          </a:avLst>
        </a:prstGeom>
        <a:solidFill>
          <a:schemeClr val="accent5"/>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5"/>
        </a:fillRef>
        <a:effectRef idx="1">
          <a:schemeClr val="accent5"/>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sl-SI" sz="1900" kern="1200" dirty="0"/>
        </a:p>
      </dsp:txBody>
      <dsp:txXfrm rot="10800000">
        <a:off x="2510321" y="3289000"/>
        <a:ext cx="1468996" cy="351662"/>
      </dsp:txXfrm>
    </dsp:sp>
    <dsp:sp modelId="{08B68DE2-A303-4057-B876-BF98B2B11E60}">
      <dsp:nvSpPr>
        <dsp:cNvPr id="0" name=""/>
        <dsp:cNvSpPr/>
      </dsp:nvSpPr>
      <dsp:spPr>
        <a:xfrm>
          <a:off x="722189" y="4239431"/>
          <a:ext cx="1723832" cy="566830"/>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sl-SI" sz="2300" b="1" kern="1200" dirty="0">
              <a:solidFill>
                <a:srgbClr val="0000FF"/>
              </a:solidFill>
              <a:latin typeface="Comic Sans MS" pitchFamily="66" charset="0"/>
            </a:rPr>
            <a:t>normative </a:t>
          </a:r>
        </a:p>
      </dsp:txBody>
      <dsp:txXfrm>
        <a:off x="749859" y="4267101"/>
        <a:ext cx="1668492" cy="511490"/>
      </dsp:txXfrm>
    </dsp:sp>
    <dsp:sp modelId="{C8D6A468-F04F-433C-8134-8D1D0B1D1E83}">
      <dsp:nvSpPr>
        <dsp:cNvPr id="0" name=""/>
        <dsp:cNvSpPr/>
      </dsp:nvSpPr>
      <dsp:spPr>
        <a:xfrm rot="8606261">
          <a:off x="2396188" y="2478055"/>
          <a:ext cx="1202896" cy="586102"/>
        </a:xfrm>
        <a:prstGeom prst="rightArrow">
          <a:avLst>
            <a:gd name="adj1" fmla="val 60000"/>
            <a:gd name="adj2" fmla="val 50000"/>
          </a:avLst>
        </a:prstGeom>
        <a:solidFill>
          <a:schemeClr val="accent4"/>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4"/>
        </a:fillRef>
        <a:effectRef idx="1">
          <a:schemeClr val="accent4"/>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sl-SI" sz="1900" kern="1200" dirty="0"/>
        </a:p>
      </dsp:txBody>
      <dsp:txXfrm rot="10800000">
        <a:off x="2554718" y="2542904"/>
        <a:ext cx="1027065" cy="351662"/>
      </dsp:txXfrm>
    </dsp:sp>
    <dsp:sp modelId="{BB980A1B-47E5-429A-8874-5175872B5430}">
      <dsp:nvSpPr>
        <dsp:cNvPr id="0" name=""/>
        <dsp:cNvSpPr/>
      </dsp:nvSpPr>
      <dsp:spPr>
        <a:xfrm>
          <a:off x="722201" y="3172708"/>
          <a:ext cx="1723832" cy="62120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sl-SI" sz="2300" b="1" kern="1200" dirty="0">
              <a:solidFill>
                <a:srgbClr val="0000FF"/>
              </a:solidFill>
              <a:latin typeface="Comic Sans MS" pitchFamily="66" charset="0"/>
            </a:rPr>
            <a:t>priporočila </a:t>
          </a:r>
        </a:p>
      </dsp:txBody>
      <dsp:txXfrm>
        <a:off x="752525" y="3203032"/>
        <a:ext cx="1663184" cy="560552"/>
      </dsp:txXfrm>
    </dsp:sp>
    <dsp:sp modelId="{10665871-A9BD-4DB7-8C73-F6E8E2B19221}">
      <dsp:nvSpPr>
        <dsp:cNvPr id="0" name=""/>
        <dsp:cNvSpPr/>
      </dsp:nvSpPr>
      <dsp:spPr>
        <a:xfrm rot="9499318">
          <a:off x="2628903" y="1742939"/>
          <a:ext cx="743738" cy="586102"/>
        </a:xfrm>
        <a:prstGeom prst="rightArrow">
          <a:avLst>
            <a:gd name="adj1" fmla="val 60000"/>
            <a:gd name="adj2" fmla="val 50000"/>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sl-SI" sz="1900" kern="1200" dirty="0"/>
        </a:p>
      </dsp:txBody>
      <dsp:txXfrm rot="10800000">
        <a:off x="2798516" y="1827684"/>
        <a:ext cx="567907" cy="351662"/>
      </dsp:txXfrm>
    </dsp:sp>
    <dsp:sp modelId="{555764D6-490D-4C8E-B208-1020AF5E1F80}">
      <dsp:nvSpPr>
        <dsp:cNvPr id="0" name=""/>
        <dsp:cNvSpPr/>
      </dsp:nvSpPr>
      <dsp:spPr>
        <a:xfrm>
          <a:off x="722187" y="1933802"/>
          <a:ext cx="1723832" cy="89684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sl-SI" sz="2300" b="1" kern="1200" dirty="0">
              <a:solidFill>
                <a:srgbClr val="0000FF"/>
              </a:solidFill>
              <a:latin typeface="Comic Sans MS" pitchFamily="66" charset="0"/>
            </a:rPr>
            <a:t>dobro prakso </a:t>
          </a:r>
        </a:p>
      </dsp:txBody>
      <dsp:txXfrm>
        <a:off x="765967" y="1977582"/>
        <a:ext cx="1636272" cy="809280"/>
      </dsp:txXfrm>
    </dsp:sp>
    <dsp:sp modelId="{5EDB7186-B5E6-4F12-9F40-A660844BD3B2}">
      <dsp:nvSpPr>
        <dsp:cNvPr id="0" name=""/>
        <dsp:cNvSpPr/>
      </dsp:nvSpPr>
      <dsp:spPr>
        <a:xfrm rot="7560272">
          <a:off x="2305036" y="4306863"/>
          <a:ext cx="1986243" cy="586102"/>
        </a:xfrm>
        <a:prstGeom prst="rightArrow">
          <a:avLst>
            <a:gd name="adj1" fmla="val 60000"/>
            <a:gd name="adj2" fmla="val 50000"/>
          </a:avLst>
        </a:prstGeom>
        <a:solidFill>
          <a:schemeClr val="accent6"/>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6"/>
        </a:fillRef>
        <a:effectRef idx="1">
          <a:schemeClr val="accent6"/>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sl-SI" sz="1900" kern="1200" dirty="0"/>
        </a:p>
      </dsp:txBody>
      <dsp:txXfrm rot="10800000">
        <a:off x="2444633" y="4352962"/>
        <a:ext cx="1810412" cy="351662"/>
      </dsp:txXfrm>
    </dsp:sp>
    <dsp:sp modelId="{412EBAB4-AE82-49DB-BF6E-319F8B255D1D}">
      <dsp:nvSpPr>
        <dsp:cNvPr id="0" name=""/>
        <dsp:cNvSpPr/>
      </dsp:nvSpPr>
      <dsp:spPr>
        <a:xfrm>
          <a:off x="722191" y="5065010"/>
          <a:ext cx="1723832" cy="896875"/>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sl-SI" sz="2300" b="1" kern="1200" dirty="0">
              <a:solidFill>
                <a:srgbClr val="0000FF"/>
              </a:solidFill>
              <a:latin typeface="Comic Sans MS" pitchFamily="66" charset="0"/>
            </a:rPr>
            <a:t>navodila, ipd. </a:t>
          </a:r>
        </a:p>
      </dsp:txBody>
      <dsp:txXfrm>
        <a:off x="765973" y="5108792"/>
        <a:ext cx="1636268" cy="80931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DBFBEE-948E-464F-BCF4-24B5348CB57B}">
      <dsp:nvSpPr>
        <dsp:cNvPr id="0" name=""/>
        <dsp:cNvSpPr/>
      </dsp:nvSpPr>
      <dsp:spPr>
        <a:xfrm>
          <a:off x="0" y="0"/>
          <a:ext cx="8533456" cy="2143172"/>
        </a:xfrm>
        <a:prstGeom prst="roundRect">
          <a:avLst/>
        </a:prstGeom>
        <a:gradFill rotWithShape="0">
          <a:gsLst>
            <a:gs pos="0">
              <a:schemeClr val="accent5">
                <a:hueOff val="0"/>
                <a:satOff val="0"/>
                <a:lumOff val="0"/>
                <a:alphaOff val="0"/>
                <a:tint val="50000"/>
                <a:satMod val="300000"/>
              </a:schemeClr>
            </a:gs>
            <a:gs pos="35000">
              <a:schemeClr val="accent5">
                <a:hueOff val="0"/>
                <a:satOff val="0"/>
                <a:lumOff val="0"/>
                <a:alphaOff val="0"/>
                <a:tint val="37000"/>
                <a:satMod val="300000"/>
              </a:schemeClr>
            </a:gs>
            <a:gs pos="100000">
              <a:schemeClr val="accent5">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l-SI" sz="3200" b="1" kern="1200" dirty="0">
              <a:latin typeface="Comic Sans MS" pitchFamily="66" charset="0"/>
            </a:rPr>
            <a:t>Delodajalec mora zagotoviti varnost in zdravje delavcev v zvezi z delom v vseh pogledih:</a:t>
          </a:r>
          <a:endParaRPr lang="sl-SI" sz="3200" kern="1200" dirty="0"/>
        </a:p>
      </dsp:txBody>
      <dsp:txXfrm>
        <a:off x="104621" y="104621"/>
        <a:ext cx="8324214" cy="1933930"/>
      </dsp:txXfrm>
    </dsp:sp>
    <dsp:sp modelId="{514411DF-88D5-4E26-85B2-22B54D28AC0C}">
      <dsp:nvSpPr>
        <dsp:cNvPr id="0" name=""/>
        <dsp:cNvSpPr/>
      </dsp:nvSpPr>
      <dsp:spPr>
        <a:xfrm>
          <a:off x="0" y="2032654"/>
          <a:ext cx="8533456" cy="907941"/>
        </a:xfrm>
        <a:prstGeom prst="roundRect">
          <a:avLst/>
        </a:prstGeom>
        <a:gradFill rotWithShape="0">
          <a:gsLst>
            <a:gs pos="0">
              <a:schemeClr val="accent5">
                <a:hueOff val="-3311292"/>
                <a:satOff val="13270"/>
                <a:lumOff val="2876"/>
                <a:alphaOff val="0"/>
                <a:tint val="50000"/>
                <a:satMod val="300000"/>
              </a:schemeClr>
            </a:gs>
            <a:gs pos="35000">
              <a:schemeClr val="accent5">
                <a:hueOff val="-3311292"/>
                <a:satOff val="13270"/>
                <a:lumOff val="2876"/>
                <a:alphaOff val="0"/>
                <a:tint val="37000"/>
                <a:satMod val="300000"/>
              </a:schemeClr>
            </a:gs>
            <a:gs pos="100000">
              <a:schemeClr val="accent5">
                <a:hueOff val="-3311292"/>
                <a:satOff val="13270"/>
                <a:lumOff val="287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l-SI" sz="3200" b="1" kern="1200" dirty="0">
              <a:latin typeface="Comic Sans MS" pitchFamily="66" charset="0"/>
            </a:rPr>
            <a:t>vključno s preprečevanjem tveganj pri delu, </a:t>
          </a:r>
        </a:p>
      </dsp:txBody>
      <dsp:txXfrm>
        <a:off x="44322" y="2076976"/>
        <a:ext cx="8444812" cy="819297"/>
      </dsp:txXfrm>
    </dsp:sp>
    <dsp:sp modelId="{47E1E889-664E-4064-9986-AF57F0AB213F}">
      <dsp:nvSpPr>
        <dsp:cNvPr id="0" name=""/>
        <dsp:cNvSpPr/>
      </dsp:nvSpPr>
      <dsp:spPr>
        <a:xfrm>
          <a:off x="0" y="3055882"/>
          <a:ext cx="8533456" cy="998730"/>
        </a:xfrm>
        <a:prstGeom prst="roundRect">
          <a:avLst/>
        </a:prstGeom>
        <a:gradFill rotWithShape="0">
          <a:gsLst>
            <a:gs pos="0">
              <a:schemeClr val="accent5">
                <a:hueOff val="-6622584"/>
                <a:satOff val="26541"/>
                <a:lumOff val="5752"/>
                <a:alphaOff val="0"/>
                <a:tint val="50000"/>
                <a:satMod val="300000"/>
              </a:schemeClr>
            </a:gs>
            <a:gs pos="35000">
              <a:schemeClr val="accent5">
                <a:hueOff val="-6622584"/>
                <a:satOff val="26541"/>
                <a:lumOff val="5752"/>
                <a:alphaOff val="0"/>
                <a:tint val="37000"/>
                <a:satMod val="300000"/>
              </a:schemeClr>
            </a:gs>
            <a:gs pos="100000">
              <a:schemeClr val="accent5">
                <a:hueOff val="-6622584"/>
                <a:satOff val="26541"/>
                <a:lumOff val="575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l-SI" sz="3200" b="1" kern="1200" dirty="0">
              <a:latin typeface="Comic Sans MS" pitchFamily="66" charset="0"/>
            </a:rPr>
            <a:t>opozarjanjem in usposabljanjem delavcev (teoretično in praktično), </a:t>
          </a:r>
        </a:p>
      </dsp:txBody>
      <dsp:txXfrm>
        <a:off x="48754" y="3104636"/>
        <a:ext cx="8435948" cy="901222"/>
      </dsp:txXfrm>
    </dsp:sp>
    <dsp:sp modelId="{6645A90F-913B-47E2-B25D-575D068D3ED9}">
      <dsp:nvSpPr>
        <dsp:cNvPr id="0" name=""/>
        <dsp:cNvSpPr/>
      </dsp:nvSpPr>
      <dsp:spPr>
        <a:xfrm>
          <a:off x="0" y="4059459"/>
          <a:ext cx="8533456" cy="907941"/>
        </a:xfrm>
        <a:prstGeom prst="roundRect">
          <a:avLst/>
        </a:prstGeom>
        <a:gradFill rotWithShape="0">
          <a:gsLst>
            <a:gs pos="0">
              <a:schemeClr val="accent5">
                <a:hueOff val="-9933876"/>
                <a:satOff val="39811"/>
                <a:lumOff val="8628"/>
                <a:alphaOff val="0"/>
                <a:tint val="50000"/>
                <a:satMod val="300000"/>
              </a:schemeClr>
            </a:gs>
            <a:gs pos="35000">
              <a:schemeClr val="accent5">
                <a:hueOff val="-9933876"/>
                <a:satOff val="39811"/>
                <a:lumOff val="8628"/>
                <a:alphaOff val="0"/>
                <a:tint val="37000"/>
                <a:satMod val="300000"/>
              </a:schemeClr>
            </a:gs>
            <a:gs pos="100000">
              <a:schemeClr val="accent5">
                <a:hueOff val="-9933876"/>
                <a:satOff val="39811"/>
                <a:lumOff val="862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sl-SI" sz="3200" b="1" kern="1200" dirty="0">
              <a:latin typeface="Comic Sans MS" pitchFamily="66" charset="0"/>
            </a:rPr>
            <a:t>potrebno organizacijo in sredstvi. </a:t>
          </a:r>
        </a:p>
      </dsp:txBody>
      <dsp:txXfrm>
        <a:off x="44322" y="4103781"/>
        <a:ext cx="8444812" cy="819297"/>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187C8-29D6-4BAC-89FF-FC53F61043BF}">
      <dsp:nvSpPr>
        <dsp:cNvPr id="0" name=""/>
        <dsp:cNvSpPr/>
      </dsp:nvSpPr>
      <dsp:spPr>
        <a:xfrm>
          <a:off x="0" y="100675"/>
          <a:ext cx="8568952" cy="1149160"/>
        </a:xfrm>
        <a:prstGeom prst="roundRect">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l-SI" sz="2800" b="1" kern="1200" dirty="0">
              <a:latin typeface="Comic Sans MS" pitchFamily="66" charset="0"/>
            </a:rPr>
            <a:t>poveri opravljanje nalog varnosti pri delu strokovnemu delavcu, </a:t>
          </a:r>
          <a:endParaRPr lang="sl-SI" sz="2800" kern="1200" dirty="0"/>
        </a:p>
      </dsp:txBody>
      <dsp:txXfrm>
        <a:off x="56097" y="156772"/>
        <a:ext cx="8456758" cy="1036966"/>
      </dsp:txXfrm>
    </dsp:sp>
    <dsp:sp modelId="{60C92A70-F0D5-4247-B6C3-4DD964A7216B}">
      <dsp:nvSpPr>
        <dsp:cNvPr id="0" name=""/>
        <dsp:cNvSpPr/>
      </dsp:nvSpPr>
      <dsp:spPr>
        <a:xfrm>
          <a:off x="0" y="1434155"/>
          <a:ext cx="8568952" cy="1149160"/>
        </a:xfrm>
        <a:prstGeom prst="roundRect">
          <a:avLst/>
        </a:prstGeom>
        <a:gradFill rotWithShape="0">
          <a:gsLst>
            <a:gs pos="0">
              <a:schemeClr val="accent3">
                <a:hueOff val="3750088"/>
                <a:satOff val="-5627"/>
                <a:lumOff val="-915"/>
                <a:alphaOff val="0"/>
                <a:tint val="50000"/>
                <a:satMod val="300000"/>
              </a:schemeClr>
            </a:gs>
            <a:gs pos="35000">
              <a:schemeClr val="accent3">
                <a:hueOff val="3750088"/>
                <a:satOff val="-5627"/>
                <a:lumOff val="-915"/>
                <a:alphaOff val="0"/>
                <a:tint val="37000"/>
                <a:satMod val="300000"/>
              </a:schemeClr>
            </a:gs>
            <a:gs pos="100000">
              <a:schemeClr val="accent3">
                <a:hueOff val="3750088"/>
                <a:satOff val="-5627"/>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l-SI" sz="2800" b="1" kern="1200">
              <a:latin typeface="Comic Sans MS" pitchFamily="66" charset="0"/>
            </a:rPr>
            <a:t>naloge varovanja zdravja pri delu pa pooblaščenemu zdravniku. </a:t>
          </a:r>
          <a:endParaRPr lang="sl-SI" sz="2800" b="1" kern="1200" dirty="0">
            <a:latin typeface="Comic Sans MS" pitchFamily="66" charset="0"/>
          </a:endParaRPr>
        </a:p>
      </dsp:txBody>
      <dsp:txXfrm>
        <a:off x="56097" y="1490252"/>
        <a:ext cx="8456758" cy="1036966"/>
      </dsp:txXfrm>
    </dsp:sp>
    <dsp:sp modelId="{07F6D557-5F95-402E-BC43-691FD8C1A5C3}">
      <dsp:nvSpPr>
        <dsp:cNvPr id="0" name=""/>
        <dsp:cNvSpPr/>
      </dsp:nvSpPr>
      <dsp:spPr>
        <a:xfrm>
          <a:off x="0" y="2767635"/>
          <a:ext cx="8568952" cy="1044693"/>
        </a:xfrm>
        <a:prstGeom prst="roundRect">
          <a:avLst/>
        </a:prstGeom>
        <a:gradFill rotWithShape="0">
          <a:gsLst>
            <a:gs pos="0">
              <a:schemeClr val="accent3">
                <a:hueOff val="7500176"/>
                <a:satOff val="-11253"/>
                <a:lumOff val="-1830"/>
                <a:alphaOff val="0"/>
                <a:tint val="50000"/>
                <a:satMod val="300000"/>
              </a:schemeClr>
            </a:gs>
            <a:gs pos="35000">
              <a:schemeClr val="accent3">
                <a:hueOff val="7500176"/>
                <a:satOff val="-11253"/>
                <a:lumOff val="-1830"/>
                <a:alphaOff val="0"/>
                <a:tint val="37000"/>
                <a:satMod val="300000"/>
              </a:schemeClr>
            </a:gs>
            <a:gs pos="100000">
              <a:schemeClr val="accent3">
                <a:hueOff val="7500176"/>
                <a:satOff val="-11253"/>
                <a:lumOff val="-183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l-SI" sz="2800" b="1" kern="1200">
              <a:latin typeface="Comic Sans MS" pitchFamily="66" charset="0"/>
            </a:rPr>
            <a:t>mora izdelati in sprejeti izjavo o varnosti v pisni obliki, </a:t>
          </a:r>
          <a:endParaRPr lang="sl-SI" sz="2800" b="1" kern="1200" dirty="0">
            <a:latin typeface="Comic Sans MS" pitchFamily="66" charset="0"/>
          </a:endParaRPr>
        </a:p>
      </dsp:txBody>
      <dsp:txXfrm>
        <a:off x="50998" y="2818633"/>
        <a:ext cx="8466956" cy="942697"/>
      </dsp:txXfrm>
    </dsp:sp>
    <dsp:sp modelId="{F27AFDBF-EA69-4086-8F47-8194DC0C8AAA}">
      <dsp:nvSpPr>
        <dsp:cNvPr id="0" name=""/>
        <dsp:cNvSpPr/>
      </dsp:nvSpPr>
      <dsp:spPr>
        <a:xfrm>
          <a:off x="0" y="3996648"/>
          <a:ext cx="8568952" cy="2239380"/>
        </a:xfrm>
        <a:prstGeom prst="roundRect">
          <a:avLst/>
        </a:prstGeom>
        <a:gradFill rotWithShape="0">
          <a:gsLst>
            <a:gs pos="0">
              <a:schemeClr val="accent3">
                <a:hueOff val="11250264"/>
                <a:satOff val="-16880"/>
                <a:lumOff val="-2745"/>
                <a:alphaOff val="0"/>
                <a:tint val="50000"/>
                <a:satMod val="300000"/>
              </a:schemeClr>
            </a:gs>
            <a:gs pos="35000">
              <a:schemeClr val="accent3">
                <a:hueOff val="11250264"/>
                <a:satOff val="-16880"/>
                <a:lumOff val="-2745"/>
                <a:alphaOff val="0"/>
                <a:tint val="37000"/>
                <a:satMod val="300000"/>
              </a:schemeClr>
            </a:gs>
            <a:gs pos="100000">
              <a:schemeClr val="accent3">
                <a:hueOff val="11250264"/>
                <a:satOff val="-16880"/>
                <a:lumOff val="-27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sl-SI" sz="2800" b="1" kern="1200">
              <a:latin typeface="Comic Sans MS" pitchFamily="66" charset="0"/>
            </a:rPr>
            <a:t>Izjava o varnosti temelji na ugotovitvi možnih vrst nevarnosti in škodljivosti na delovnem mestu in v delovnem okolju ter oceni tveganja za nastanek poškodb in zdravstvenih okvar. </a:t>
          </a:r>
          <a:r>
            <a:rPr lang="it-IT" sz="2800" b="1" kern="1200">
              <a:latin typeface="Comic Sans MS" pitchFamily="66" charset="0"/>
            </a:rPr>
            <a:t> </a:t>
          </a:r>
          <a:endParaRPr lang="sl-SI" sz="2800" b="1" kern="1200" dirty="0">
            <a:latin typeface="Comic Sans MS" pitchFamily="66" charset="0"/>
          </a:endParaRPr>
        </a:p>
      </dsp:txBody>
      <dsp:txXfrm>
        <a:off x="109318" y="4105966"/>
        <a:ext cx="8350316" cy="202074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1C1A9-C6D9-4767-9008-9279B05A35DE}">
      <dsp:nvSpPr>
        <dsp:cNvPr id="0" name=""/>
        <dsp:cNvSpPr/>
      </dsp:nvSpPr>
      <dsp:spPr>
        <a:xfrm>
          <a:off x="-6758288" y="-1033386"/>
          <a:ext cx="8043436" cy="8043436"/>
        </a:xfrm>
        <a:prstGeom prst="blockArc">
          <a:avLst>
            <a:gd name="adj1" fmla="val 18900000"/>
            <a:gd name="adj2" fmla="val 2700000"/>
            <a:gd name="adj3" fmla="val 269"/>
          </a:avLst>
        </a:pr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D4F895C-2040-49BC-A4D4-B3F674A3B399}">
      <dsp:nvSpPr>
        <dsp:cNvPr id="0" name=""/>
        <dsp:cNvSpPr/>
      </dsp:nvSpPr>
      <dsp:spPr>
        <a:xfrm>
          <a:off x="720097" y="144013"/>
          <a:ext cx="7955127" cy="919449"/>
        </a:xfrm>
        <a:prstGeom prst="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9813" tIns="55880" rIns="55880" bIns="55880" numCol="1" spcCol="1270" anchor="ctr" anchorCtr="0">
          <a:noAutofit/>
        </a:bodyPr>
        <a:lstStyle/>
        <a:p>
          <a:pPr marL="0" lvl="0" indent="0" algn="ctr" defTabSz="977900">
            <a:lnSpc>
              <a:spcPct val="90000"/>
            </a:lnSpc>
            <a:spcBef>
              <a:spcPct val="0"/>
            </a:spcBef>
            <a:spcAft>
              <a:spcPct val="35000"/>
            </a:spcAft>
            <a:buNone/>
          </a:pPr>
          <a:r>
            <a:rPr lang="sl-SI" sz="2200" b="1" kern="1200" dirty="0">
              <a:latin typeface="Comic Sans MS" pitchFamily="66" charset="0"/>
            </a:rPr>
            <a:t>Delavec ima pravico do dela in delovnega okolja, ki mu zagotavlja varnost in zdravje pri delu. </a:t>
          </a:r>
          <a:endParaRPr lang="sl-SI" sz="2200" kern="1200" dirty="0"/>
        </a:p>
      </dsp:txBody>
      <dsp:txXfrm>
        <a:off x="720097" y="144013"/>
        <a:ext cx="7955127" cy="919449"/>
      </dsp:txXfrm>
    </dsp:sp>
    <dsp:sp modelId="{4366AA6C-D54C-4C1E-85DD-0A53F3BF8ACB}">
      <dsp:nvSpPr>
        <dsp:cNvPr id="0" name=""/>
        <dsp:cNvSpPr/>
      </dsp:nvSpPr>
      <dsp:spPr>
        <a:xfrm>
          <a:off x="144015" y="72006"/>
          <a:ext cx="1149312" cy="114931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F9064010-2230-4DC7-8C59-5F86E87B9D50}">
      <dsp:nvSpPr>
        <dsp:cNvPr id="0" name=""/>
        <dsp:cNvSpPr/>
      </dsp:nvSpPr>
      <dsp:spPr>
        <a:xfrm>
          <a:off x="1199587" y="1584175"/>
          <a:ext cx="7427985" cy="1428898"/>
        </a:xfrm>
        <a:prstGeom prst="rect">
          <a:avLst/>
        </a:prstGeom>
        <a:gradFill rotWithShape="0">
          <a:gsLst>
            <a:gs pos="0">
              <a:schemeClr val="accent2">
                <a:hueOff val="1560506"/>
                <a:satOff val="-1946"/>
                <a:lumOff val="458"/>
                <a:alphaOff val="0"/>
                <a:tint val="50000"/>
                <a:satMod val="300000"/>
              </a:schemeClr>
            </a:gs>
            <a:gs pos="35000">
              <a:schemeClr val="accent2">
                <a:hueOff val="1560506"/>
                <a:satOff val="-1946"/>
                <a:lumOff val="458"/>
                <a:alphaOff val="0"/>
                <a:tint val="37000"/>
                <a:satMod val="300000"/>
              </a:schemeClr>
            </a:gs>
            <a:gs pos="100000">
              <a:schemeClr val="accent2">
                <a:hueOff val="1560506"/>
                <a:satOff val="-1946"/>
                <a:lumOff val="45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9813" tIns="55880" rIns="55880" bIns="55880" numCol="1" spcCol="1270" anchor="ctr" anchorCtr="0">
          <a:noAutofit/>
        </a:bodyPr>
        <a:lstStyle/>
        <a:p>
          <a:pPr marL="0" lvl="0" indent="0" algn="ctr" defTabSz="977900">
            <a:lnSpc>
              <a:spcPct val="90000"/>
            </a:lnSpc>
            <a:spcBef>
              <a:spcPct val="0"/>
            </a:spcBef>
            <a:spcAft>
              <a:spcPct val="35000"/>
            </a:spcAft>
            <a:buNone/>
          </a:pPr>
          <a:r>
            <a:rPr lang="sl-SI" sz="2200" b="1" kern="1200" dirty="0">
              <a:latin typeface="Comic Sans MS" pitchFamily="66" charset="0"/>
            </a:rPr>
            <a:t>Delovni proces mora biti prilagojen delavčevim telesnim in duševnim zmožnostim, delovno okolje in sredstva za delo pa mu morajo zagotavljati varnost in ne smejo ogrožati njegovega zdravja. </a:t>
          </a:r>
        </a:p>
      </dsp:txBody>
      <dsp:txXfrm>
        <a:off x="1199587" y="1584175"/>
        <a:ext cx="7427985" cy="1428898"/>
      </dsp:txXfrm>
    </dsp:sp>
    <dsp:sp modelId="{259C2498-5046-4CC8-A97F-31FA1169291A}">
      <dsp:nvSpPr>
        <dsp:cNvPr id="0" name=""/>
        <dsp:cNvSpPr/>
      </dsp:nvSpPr>
      <dsp:spPr>
        <a:xfrm>
          <a:off x="624931" y="1723968"/>
          <a:ext cx="1149312" cy="114931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1560506"/>
              <a:satOff val="-1946"/>
              <a:lumOff val="458"/>
              <a:alphaOff val="0"/>
            </a:schemeClr>
          </a:solidFill>
          <a:prstDash val="solid"/>
        </a:ln>
        <a:effectLst/>
      </dsp:spPr>
      <dsp:style>
        <a:lnRef idx="1">
          <a:scrgbClr r="0" g="0" b="0"/>
        </a:lnRef>
        <a:fillRef idx="2">
          <a:scrgbClr r="0" g="0" b="0"/>
        </a:fillRef>
        <a:effectRef idx="0">
          <a:scrgbClr r="0" g="0" b="0"/>
        </a:effectRef>
        <a:fontRef idx="minor"/>
      </dsp:style>
    </dsp:sp>
    <dsp:sp modelId="{A1A427EF-C8AA-418B-B6E3-624FF1FAE803}">
      <dsp:nvSpPr>
        <dsp:cNvPr id="0" name=""/>
        <dsp:cNvSpPr/>
      </dsp:nvSpPr>
      <dsp:spPr>
        <a:xfrm>
          <a:off x="1199587" y="3218314"/>
          <a:ext cx="7427985" cy="919449"/>
        </a:xfrm>
        <a:prstGeom prst="rect">
          <a:avLst/>
        </a:prstGeom>
        <a:gradFill rotWithShape="0">
          <a:gsLst>
            <a:gs pos="0">
              <a:schemeClr val="accent2">
                <a:hueOff val="3121013"/>
                <a:satOff val="-3893"/>
                <a:lumOff val="915"/>
                <a:alphaOff val="0"/>
                <a:tint val="50000"/>
                <a:satMod val="300000"/>
              </a:schemeClr>
            </a:gs>
            <a:gs pos="35000">
              <a:schemeClr val="accent2">
                <a:hueOff val="3121013"/>
                <a:satOff val="-3893"/>
                <a:lumOff val="915"/>
                <a:alphaOff val="0"/>
                <a:tint val="37000"/>
                <a:satMod val="300000"/>
              </a:schemeClr>
            </a:gs>
            <a:gs pos="100000">
              <a:schemeClr val="accent2">
                <a:hueOff val="3121013"/>
                <a:satOff val="-3893"/>
                <a:lumOff val="91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9813" tIns="55880" rIns="55880" bIns="55880" numCol="1" spcCol="1270" anchor="ctr" anchorCtr="0">
          <a:noAutofit/>
        </a:bodyPr>
        <a:lstStyle/>
        <a:p>
          <a:pPr marL="0" lvl="0" indent="0" algn="ctr" defTabSz="977900">
            <a:lnSpc>
              <a:spcPct val="90000"/>
            </a:lnSpc>
            <a:spcBef>
              <a:spcPct val="0"/>
            </a:spcBef>
            <a:spcAft>
              <a:spcPct val="35000"/>
            </a:spcAft>
            <a:buNone/>
          </a:pPr>
          <a:r>
            <a:rPr lang="sl-SI" sz="2200" b="1" kern="1200" dirty="0">
              <a:latin typeface="Comic Sans MS" pitchFamily="66" charset="0"/>
            </a:rPr>
            <a:t>Delavec mora spoštovati in izvajati ukrepe za zagotavljanje VZPD.</a:t>
          </a:r>
        </a:p>
      </dsp:txBody>
      <dsp:txXfrm>
        <a:off x="1199587" y="3218314"/>
        <a:ext cx="7427985" cy="919449"/>
      </dsp:txXfrm>
    </dsp:sp>
    <dsp:sp modelId="{8EFC888C-078B-464C-A36D-CE2640820799}">
      <dsp:nvSpPr>
        <dsp:cNvPr id="0" name=""/>
        <dsp:cNvSpPr/>
      </dsp:nvSpPr>
      <dsp:spPr>
        <a:xfrm>
          <a:off x="624931" y="3103382"/>
          <a:ext cx="1149312" cy="114931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3121013"/>
              <a:satOff val="-3893"/>
              <a:lumOff val="915"/>
              <a:alphaOff val="0"/>
            </a:schemeClr>
          </a:solidFill>
          <a:prstDash val="solid"/>
        </a:ln>
        <a:effectLst/>
      </dsp:spPr>
      <dsp:style>
        <a:lnRef idx="1">
          <a:scrgbClr r="0" g="0" b="0"/>
        </a:lnRef>
        <a:fillRef idx="2">
          <a:scrgbClr r="0" g="0" b="0"/>
        </a:fillRef>
        <a:effectRef idx="0">
          <a:scrgbClr r="0" g="0" b="0"/>
        </a:effectRef>
        <a:fontRef idx="minor"/>
      </dsp:style>
    </dsp:sp>
    <dsp:sp modelId="{DBB3E929-957C-4C3E-886E-407521033279}">
      <dsp:nvSpPr>
        <dsp:cNvPr id="0" name=""/>
        <dsp:cNvSpPr/>
      </dsp:nvSpPr>
      <dsp:spPr>
        <a:xfrm>
          <a:off x="672445" y="4354262"/>
          <a:ext cx="7955127" cy="1406381"/>
        </a:xfrm>
        <a:prstGeom prst="rect">
          <a:avLst/>
        </a:prstGeom>
        <a:gradFill rotWithShape="0">
          <a:gsLst>
            <a:gs pos="0">
              <a:schemeClr val="accent2">
                <a:hueOff val="4681519"/>
                <a:satOff val="-5839"/>
                <a:lumOff val="1373"/>
                <a:alphaOff val="0"/>
                <a:tint val="50000"/>
                <a:satMod val="300000"/>
              </a:schemeClr>
            </a:gs>
            <a:gs pos="35000">
              <a:schemeClr val="accent2">
                <a:hueOff val="4681519"/>
                <a:satOff val="-5839"/>
                <a:lumOff val="1373"/>
                <a:alphaOff val="0"/>
                <a:tint val="37000"/>
                <a:satMod val="300000"/>
              </a:schemeClr>
            </a:gs>
            <a:gs pos="100000">
              <a:schemeClr val="accent2">
                <a:hueOff val="4681519"/>
                <a:satOff val="-5839"/>
                <a:lumOff val="1373"/>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9813" tIns="55880" rIns="55880" bIns="55880" numCol="1" spcCol="1270" anchor="ctr" anchorCtr="0">
          <a:noAutofit/>
        </a:bodyPr>
        <a:lstStyle/>
        <a:p>
          <a:pPr marL="0" lvl="0" indent="0" algn="ctr" defTabSz="977900">
            <a:lnSpc>
              <a:spcPct val="90000"/>
            </a:lnSpc>
            <a:spcBef>
              <a:spcPct val="0"/>
            </a:spcBef>
            <a:spcAft>
              <a:spcPct val="35000"/>
            </a:spcAft>
            <a:buNone/>
          </a:pPr>
          <a:r>
            <a:rPr lang="sl-SI" sz="2200" b="1" kern="1200" dirty="0">
              <a:latin typeface="Comic Sans MS" pitchFamily="66" charset="0"/>
            </a:rPr>
            <a:t>Delo mora opravljati s tolikšno pazljivostjo, da s tem varuje svoje življenje in zdravje ter življenje in zdravje drugih oseb.</a:t>
          </a:r>
        </a:p>
      </dsp:txBody>
      <dsp:txXfrm>
        <a:off x="672445" y="4354262"/>
        <a:ext cx="7955127" cy="1406381"/>
      </dsp:txXfrm>
    </dsp:sp>
    <dsp:sp modelId="{7019B5EF-2A3F-4D79-A2DE-1FFB8DAA15D2}">
      <dsp:nvSpPr>
        <dsp:cNvPr id="0" name=""/>
        <dsp:cNvSpPr/>
      </dsp:nvSpPr>
      <dsp:spPr>
        <a:xfrm>
          <a:off x="97789" y="4482796"/>
          <a:ext cx="1149312" cy="1149312"/>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2">
              <a:hueOff val="4681519"/>
              <a:satOff val="-5839"/>
              <a:lumOff val="1373"/>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BDAD86-C1B9-43BC-9DE2-A05107DD4C3A}">
      <dsp:nvSpPr>
        <dsp:cNvPr id="0" name=""/>
        <dsp:cNvSpPr/>
      </dsp:nvSpPr>
      <dsp:spPr>
        <a:xfrm>
          <a:off x="-10795" y="71989"/>
          <a:ext cx="5227780" cy="5227780"/>
        </a:xfrm>
        <a:prstGeom prst="pie">
          <a:avLst>
            <a:gd name="adj1" fmla="val 5400000"/>
            <a:gd name="adj2" fmla="val 16200000"/>
          </a:avLst>
        </a:prstGeom>
        <a:solidFill>
          <a:srgbClr val="92D050"/>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2CEB9ECC-2C1C-4941-B84D-EE3BA6693159}">
      <dsp:nvSpPr>
        <dsp:cNvPr id="0" name=""/>
        <dsp:cNvSpPr/>
      </dsp:nvSpPr>
      <dsp:spPr>
        <a:xfrm>
          <a:off x="2581504" y="71989"/>
          <a:ext cx="6099077" cy="522778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balanced" dir="t">
            <a:rot lat="0" lon="0" rev="8700000"/>
          </a:lightRig>
        </a:scene3d>
      </dsp:spPr>
      <dsp:style>
        <a:lnRef idx="1">
          <a:schemeClr val="accent6"/>
        </a:lnRef>
        <a:fillRef idx="2">
          <a:schemeClr val="accent6"/>
        </a:fillRef>
        <a:effectRef idx="1">
          <a:schemeClr val="accent6"/>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sl-SI" sz="2400" b="1" kern="1200" dirty="0">
            <a:solidFill>
              <a:srgbClr val="008000"/>
            </a:solidFill>
            <a:latin typeface="Comic Sans MS" pitchFamily="66" charset="0"/>
          </a:endParaRPr>
        </a:p>
        <a:p>
          <a:pPr marL="0" lvl="0" indent="0" algn="ctr" defTabSz="1066800">
            <a:lnSpc>
              <a:spcPct val="90000"/>
            </a:lnSpc>
            <a:spcBef>
              <a:spcPct val="0"/>
            </a:spcBef>
            <a:spcAft>
              <a:spcPct val="35000"/>
            </a:spcAft>
            <a:buNone/>
          </a:pPr>
          <a:r>
            <a:rPr lang="sl-SI" sz="2400" b="1" kern="1200" dirty="0">
              <a:solidFill>
                <a:schemeClr val="tx1"/>
              </a:solidFill>
              <a:latin typeface="Comic Sans MS" pitchFamily="66" charset="0"/>
            </a:rPr>
            <a:t>Uporabljati mora varnostne naprave, sredstva in osebno varovalno opremo pri delu skladno z njihovim namenom, pazljivo ravnati z njimi in skrbeti, da so v brezhibnem stanju. </a:t>
          </a:r>
          <a:endParaRPr lang="sl-SI" sz="2400" kern="1200" dirty="0">
            <a:solidFill>
              <a:schemeClr val="tx1"/>
            </a:solidFill>
          </a:endParaRPr>
        </a:p>
      </dsp:txBody>
      <dsp:txXfrm>
        <a:off x="2581504" y="71989"/>
        <a:ext cx="6099077" cy="1568337"/>
      </dsp:txXfrm>
    </dsp:sp>
    <dsp:sp modelId="{55167266-59B0-4556-AEF8-23FA59566A87}">
      <dsp:nvSpPr>
        <dsp:cNvPr id="0" name=""/>
        <dsp:cNvSpPr/>
      </dsp:nvSpPr>
      <dsp:spPr>
        <a:xfrm>
          <a:off x="904067" y="2122799"/>
          <a:ext cx="3398054" cy="3398054"/>
        </a:xfrm>
        <a:prstGeom prst="pie">
          <a:avLst>
            <a:gd name="adj1" fmla="val 5400000"/>
            <a:gd name="adj2" fmla="val 16200000"/>
          </a:avLst>
        </a:prstGeom>
        <a:solidFill>
          <a:schemeClr val="accent2">
            <a:hueOff val="2340759"/>
            <a:satOff val="-2919"/>
            <a:lumOff val="686"/>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2A979628-4185-4861-BF62-42FFAE773AB8}">
      <dsp:nvSpPr>
        <dsp:cNvPr id="0" name=""/>
        <dsp:cNvSpPr/>
      </dsp:nvSpPr>
      <dsp:spPr>
        <a:xfrm>
          <a:off x="2603095" y="2122799"/>
          <a:ext cx="6099077" cy="3398054"/>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balanced" dir="t">
            <a:rot lat="0" lon="0" rev="8700000"/>
          </a:lightRig>
        </a:scene3d>
      </dsp:spPr>
      <dsp:style>
        <a:lnRef idx="1">
          <a:schemeClr val="accent5"/>
        </a:lnRef>
        <a:fillRef idx="2">
          <a:schemeClr val="accent5"/>
        </a:fillRef>
        <a:effectRef idx="1">
          <a:schemeClr val="accent5"/>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solidFill>
                <a:srgbClr val="0000FF"/>
              </a:solidFill>
              <a:latin typeface="Comic Sans MS" pitchFamily="66" charset="0"/>
            </a:rPr>
            <a:t>Ima pravico, da se seznanja z varnostnimi ukrepi in ukrepi zdravstvenega varstva ter da se usposablja za njihovo izvajanje. </a:t>
          </a:r>
        </a:p>
      </dsp:txBody>
      <dsp:txXfrm>
        <a:off x="2603095" y="2122799"/>
        <a:ext cx="6099077" cy="1568332"/>
      </dsp:txXfrm>
    </dsp:sp>
    <dsp:sp modelId="{D7B5F239-4DA1-4742-B186-6AAA4E7AF9F0}">
      <dsp:nvSpPr>
        <dsp:cNvPr id="0" name=""/>
        <dsp:cNvSpPr/>
      </dsp:nvSpPr>
      <dsp:spPr>
        <a:xfrm>
          <a:off x="1818928" y="3691131"/>
          <a:ext cx="1568332" cy="1568332"/>
        </a:xfrm>
        <a:prstGeom prst="pie">
          <a:avLst>
            <a:gd name="adj1" fmla="val 5400000"/>
            <a:gd name="adj2" fmla="val 16200000"/>
          </a:avLst>
        </a:prstGeom>
        <a:solidFill>
          <a:schemeClr val="accent2">
            <a:hueOff val="4681519"/>
            <a:satOff val="-5839"/>
            <a:lumOff val="1373"/>
            <a:alphaOff val="0"/>
          </a:schemeClr>
        </a:solidFill>
        <a:ln w="25400" cap="flat" cmpd="sng" algn="ctr">
          <a:noFill/>
          <a:prstDash val="solid"/>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sp>
    <dsp:sp modelId="{CC66DF7D-AB89-410B-B836-83D803F5A3EE}">
      <dsp:nvSpPr>
        <dsp:cNvPr id="0" name=""/>
        <dsp:cNvSpPr/>
      </dsp:nvSpPr>
      <dsp:spPr>
        <a:xfrm>
          <a:off x="2559913" y="3816425"/>
          <a:ext cx="6142259" cy="1568332"/>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rot lat="0" lon="0" rev="0"/>
          </a:camera>
          <a:lightRig rig="balanced" dir="t">
            <a:rot lat="0" lon="0" rev="8700000"/>
          </a:lightRig>
        </a:scene3d>
      </dsp:spPr>
      <dsp:style>
        <a:lnRef idx="1">
          <a:schemeClr val="accent3"/>
        </a:lnRef>
        <a:fillRef idx="2">
          <a:schemeClr val="accent3"/>
        </a:fillRef>
        <a:effectRef idx="1">
          <a:schemeClr val="accent3"/>
        </a:effectRef>
        <a:fontRef idx="minor">
          <a:schemeClr val="dk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sl-SI" sz="2400" b="1" kern="1200" dirty="0">
              <a:solidFill>
                <a:srgbClr val="CC00FF"/>
              </a:solidFill>
              <a:latin typeface="Comic Sans MS" pitchFamily="66" charset="0"/>
            </a:rPr>
            <a:t>Njegova pravica in dolžnost je, da daje strokovnemu delavcu in pooblaščenemu zdravniku predloge, pripombe in obvestila o vprašanjih VZPD.</a:t>
          </a:r>
          <a:endParaRPr lang="sl-SI" sz="2400" kern="1200" dirty="0"/>
        </a:p>
      </dsp:txBody>
      <dsp:txXfrm>
        <a:off x="2559913" y="3816425"/>
        <a:ext cx="6142259" cy="1568332"/>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9FE135-F135-47EC-A0C9-C3CDD2A0001F}">
      <dsp:nvSpPr>
        <dsp:cNvPr id="0" name=""/>
        <dsp:cNvSpPr/>
      </dsp:nvSpPr>
      <dsp:spPr>
        <a:xfrm>
          <a:off x="0" y="1134919"/>
          <a:ext cx="8784976" cy="3430350"/>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1812" tIns="687324" rIns="681812" bIns="170688" numCol="1" spcCol="1270" anchor="t" anchorCtr="0">
          <a:noAutofit/>
        </a:bodyPr>
        <a:lstStyle/>
        <a:p>
          <a:pPr marL="228600" lvl="1" indent="-228600" algn="l" defTabSz="1066800">
            <a:lnSpc>
              <a:spcPct val="90000"/>
            </a:lnSpc>
            <a:spcBef>
              <a:spcPct val="0"/>
            </a:spcBef>
            <a:spcAft>
              <a:spcPct val="15000"/>
            </a:spcAft>
            <a:buChar char="•"/>
          </a:pPr>
          <a:r>
            <a:rPr lang="sl-SI" sz="2400" b="1" kern="1200" dirty="0">
              <a:latin typeface="Comic Sans MS" pitchFamily="66" charset="0"/>
            </a:rPr>
            <a:t>preprečevanja nevarnosti in tveganja pri delu, </a:t>
          </a:r>
        </a:p>
        <a:p>
          <a:pPr marL="228600" lvl="1" indent="-228600" algn="l" defTabSz="1066800">
            <a:lnSpc>
              <a:spcPct val="90000"/>
            </a:lnSpc>
            <a:spcBef>
              <a:spcPct val="0"/>
            </a:spcBef>
            <a:spcAft>
              <a:spcPct val="15000"/>
            </a:spcAft>
            <a:buChar char="•"/>
          </a:pPr>
          <a:r>
            <a:rPr lang="sl-SI" sz="2400" b="1" kern="1200" dirty="0">
              <a:latin typeface="Comic Sans MS" pitchFamily="66" charset="0"/>
            </a:rPr>
            <a:t>obveščanja in usposabljanja delavcev, </a:t>
          </a:r>
        </a:p>
        <a:p>
          <a:pPr marL="228600" lvl="1" indent="-228600" algn="l" defTabSz="1066800">
            <a:lnSpc>
              <a:spcPct val="90000"/>
            </a:lnSpc>
            <a:spcBef>
              <a:spcPct val="0"/>
            </a:spcBef>
            <a:spcAft>
              <a:spcPct val="15000"/>
            </a:spcAft>
            <a:buChar char="•"/>
          </a:pPr>
          <a:r>
            <a:rPr lang="sl-SI" sz="2400" b="1" kern="1200" dirty="0">
              <a:latin typeface="Comic Sans MS" pitchFamily="66" charset="0"/>
            </a:rPr>
            <a:t>dajanja navodil, </a:t>
          </a:r>
        </a:p>
        <a:p>
          <a:pPr marL="228600" lvl="1" indent="-228600" algn="l" defTabSz="1066800">
            <a:lnSpc>
              <a:spcPct val="90000"/>
            </a:lnSpc>
            <a:spcBef>
              <a:spcPct val="0"/>
            </a:spcBef>
            <a:spcAft>
              <a:spcPct val="15000"/>
            </a:spcAft>
            <a:buChar char="•"/>
          </a:pPr>
          <a:r>
            <a:rPr lang="sl-SI" sz="2400" b="1" kern="1200" dirty="0">
              <a:latin typeface="Comic Sans MS" pitchFamily="66" charset="0"/>
            </a:rPr>
            <a:t>ustrezne organiziranosti ter</a:t>
          </a:r>
          <a:endParaRPr lang="sl-SI" sz="2400" b="1" kern="1200" dirty="0">
            <a:solidFill>
              <a:srgbClr val="660033"/>
            </a:solidFill>
            <a:latin typeface="Comic Sans MS" pitchFamily="66" charset="0"/>
          </a:endParaRPr>
        </a:p>
        <a:p>
          <a:pPr marL="228600" lvl="1" indent="-228600" algn="l" defTabSz="1066800">
            <a:lnSpc>
              <a:spcPct val="90000"/>
            </a:lnSpc>
            <a:spcBef>
              <a:spcPct val="0"/>
            </a:spcBef>
            <a:spcAft>
              <a:spcPct val="15000"/>
            </a:spcAft>
            <a:buChar char="•"/>
          </a:pPr>
          <a:r>
            <a:rPr lang="sl-SI" sz="2400" b="1" kern="1200" dirty="0">
              <a:latin typeface="Comic Sans MS" pitchFamily="66" charset="0"/>
            </a:rPr>
            <a:t>zagotavljanja potrebnih materialnih sredstev v ta namen. </a:t>
          </a:r>
          <a:endParaRPr lang="sl-SI" sz="2400" b="1" kern="1200" dirty="0">
            <a:solidFill>
              <a:srgbClr val="660033"/>
            </a:solidFill>
            <a:latin typeface="Comic Sans MS" pitchFamily="66" charset="0"/>
          </a:endParaRPr>
        </a:p>
      </dsp:txBody>
      <dsp:txXfrm>
        <a:off x="0" y="1134919"/>
        <a:ext cx="8784976" cy="3430350"/>
      </dsp:txXfrm>
    </dsp:sp>
    <dsp:sp modelId="{21884FA6-E217-47CB-9702-FA53615ACA7D}">
      <dsp:nvSpPr>
        <dsp:cNvPr id="0" name=""/>
        <dsp:cNvSpPr/>
      </dsp:nvSpPr>
      <dsp:spPr>
        <a:xfrm>
          <a:off x="288033" y="0"/>
          <a:ext cx="8379536" cy="1614718"/>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32436" tIns="0" rIns="232436" bIns="0" numCol="1" spcCol="1270" anchor="ctr" anchorCtr="0">
          <a:noAutofit/>
        </a:bodyPr>
        <a:lstStyle/>
        <a:p>
          <a:pPr marL="0" lvl="0" indent="0" algn="ctr" defTabSz="1066800">
            <a:lnSpc>
              <a:spcPct val="90000"/>
            </a:lnSpc>
            <a:spcBef>
              <a:spcPct val="0"/>
            </a:spcBef>
            <a:spcAft>
              <a:spcPct val="35000"/>
            </a:spcAft>
            <a:buNone/>
          </a:pPr>
          <a:r>
            <a:rPr lang="sl-SI" sz="2400" b="1" kern="1200" dirty="0">
              <a:latin typeface="Comic Sans MS" pitchFamily="66" charset="0"/>
            </a:rPr>
            <a:t>Izjava o varnosti je listina, s katero delodajalec pisno izjavi, da izvaja vse ukrepe za zagotovitev varnosti in zdravja pri delu glede (</a:t>
          </a:r>
          <a:r>
            <a:rPr lang="sl-SI" sz="2400" b="1" kern="1200" dirty="0">
              <a:solidFill>
                <a:srgbClr val="0000FF"/>
              </a:solidFill>
              <a:latin typeface="Comic Sans MS" pitchFamily="66" charset="0"/>
            </a:rPr>
            <a:t>14. člen Zakona o varnosti in zdravju pri delu):</a:t>
          </a:r>
          <a:endParaRPr lang="sl-SI" sz="2400" kern="1200" dirty="0"/>
        </a:p>
      </dsp:txBody>
      <dsp:txXfrm>
        <a:off x="366857" y="78824"/>
        <a:ext cx="8221888" cy="1457070"/>
      </dsp:txXfrm>
    </dsp:sp>
    <dsp:sp modelId="{74837F17-AEA8-4F15-9111-1DA462FF593F}">
      <dsp:nvSpPr>
        <dsp:cNvPr id="0" name=""/>
        <dsp:cNvSpPr/>
      </dsp:nvSpPr>
      <dsp:spPr>
        <a:xfrm>
          <a:off x="0" y="4921759"/>
          <a:ext cx="8784976" cy="8316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F2A2EA36-930A-4720-A05B-2CF0656F6498}">
      <dsp:nvSpPr>
        <dsp:cNvPr id="0" name=""/>
        <dsp:cNvSpPr/>
      </dsp:nvSpPr>
      <dsp:spPr>
        <a:xfrm>
          <a:off x="418230" y="4743469"/>
          <a:ext cx="8364592" cy="665370"/>
        </a:xfrm>
        <a:prstGeom prst="roundRect">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dsp:spPr>
      <dsp:style>
        <a:lnRef idx="1">
          <a:schemeClr val="accent4"/>
        </a:lnRef>
        <a:fillRef idx="2">
          <a:schemeClr val="accent4"/>
        </a:fillRef>
        <a:effectRef idx="1">
          <a:schemeClr val="accent4"/>
        </a:effectRef>
        <a:fontRef idx="minor">
          <a:schemeClr val="dk1"/>
        </a:fontRef>
      </dsp:style>
      <dsp:txBody>
        <a:bodyPr spcFirstLastPara="0" vert="horz" wrap="square" lIns="232436" tIns="0" rIns="232436" bIns="0" numCol="1" spcCol="1270" anchor="ctr" anchorCtr="0">
          <a:noAutofit/>
        </a:bodyPr>
        <a:lstStyle/>
        <a:p>
          <a:pPr marL="0" lvl="0" indent="0" algn="ctr" defTabSz="1066800">
            <a:lnSpc>
              <a:spcPct val="90000"/>
            </a:lnSpc>
            <a:spcBef>
              <a:spcPct val="0"/>
            </a:spcBef>
            <a:spcAft>
              <a:spcPct val="35000"/>
            </a:spcAft>
            <a:buNone/>
          </a:pPr>
          <a:r>
            <a:rPr lang="sl-SI" sz="2400" b="1" kern="1200" dirty="0">
              <a:solidFill>
                <a:srgbClr val="0000FF"/>
              </a:solidFill>
              <a:latin typeface="Comic Sans MS" pitchFamily="66" charset="0"/>
            </a:rPr>
            <a:t>Ocenjevanje tveganja je sestavni del izjave o varnosti. </a:t>
          </a:r>
        </a:p>
      </dsp:txBody>
      <dsp:txXfrm>
        <a:off x="450711" y="4775950"/>
        <a:ext cx="8299630" cy="600408"/>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1F4309-D47D-4952-8730-150877B5DE67}">
      <dsp:nvSpPr>
        <dsp:cNvPr id="0" name=""/>
        <dsp:cNvSpPr/>
      </dsp:nvSpPr>
      <dsp:spPr>
        <a:xfrm>
          <a:off x="0" y="21962"/>
          <a:ext cx="6552728" cy="1612259"/>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sl-SI" sz="2600" b="1" kern="1200" dirty="0">
              <a:solidFill>
                <a:srgbClr val="CC00FF"/>
              </a:solidFill>
              <a:latin typeface="Comic Sans MS" pitchFamily="66" charset="0"/>
            </a:rPr>
            <a:t>Boj proti revščini in socialni izključenosti sodi med poglavitne cilje Evropske unije.</a:t>
          </a:r>
          <a:endParaRPr lang="sl-SI" sz="2600" kern="1200" dirty="0">
            <a:solidFill>
              <a:srgbClr val="CC00FF"/>
            </a:solidFill>
          </a:endParaRPr>
        </a:p>
      </dsp:txBody>
      <dsp:txXfrm>
        <a:off x="78704" y="100666"/>
        <a:ext cx="6395320" cy="145485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0F580-34E8-4D71-A7B9-2CE853335AF0}">
      <dsp:nvSpPr>
        <dsp:cNvPr id="0" name=""/>
        <dsp:cNvSpPr/>
      </dsp:nvSpPr>
      <dsp:spPr>
        <a:xfrm>
          <a:off x="0" y="962935"/>
          <a:ext cx="8784976" cy="52920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2FC7EB22-6297-4B98-B5DC-9C90C2451341}">
      <dsp:nvSpPr>
        <dsp:cNvPr id="0" name=""/>
        <dsp:cNvSpPr/>
      </dsp:nvSpPr>
      <dsp:spPr>
        <a:xfrm>
          <a:off x="418230" y="64844"/>
          <a:ext cx="8364592" cy="1208050"/>
        </a:xfrm>
        <a:prstGeom prst="roundRect">
          <a:avLst/>
        </a:prstGeom>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dsp:spPr>
      <dsp:style>
        <a:lnRef idx="1">
          <a:schemeClr val="accent1"/>
        </a:lnRef>
        <a:fillRef idx="2">
          <a:schemeClr val="accent1"/>
        </a:fillRef>
        <a:effectRef idx="1">
          <a:schemeClr val="accent1"/>
        </a:effectRef>
        <a:fontRef idx="minor">
          <a:schemeClr val="dk1"/>
        </a:fontRef>
      </dsp:style>
      <dsp:txBody>
        <a:bodyPr spcFirstLastPara="0" vert="horz" wrap="square" lIns="232436" tIns="0" rIns="232436" bIns="0" numCol="1" spcCol="1270" anchor="ctr" anchorCtr="0">
          <a:noAutofit/>
        </a:bodyPr>
        <a:lstStyle/>
        <a:p>
          <a:pPr marL="0" lvl="0" indent="0" algn="ctr" defTabSz="1066800">
            <a:lnSpc>
              <a:spcPct val="90000"/>
            </a:lnSpc>
            <a:spcBef>
              <a:spcPct val="0"/>
            </a:spcBef>
            <a:spcAft>
              <a:spcPct val="35000"/>
            </a:spcAft>
            <a:buNone/>
          </a:pPr>
          <a:r>
            <a:rPr lang="sl-SI" altLang="zh-CN" sz="2400" b="1" kern="1200" dirty="0">
              <a:solidFill>
                <a:schemeClr val="tx1"/>
              </a:solidFill>
              <a:latin typeface="Comic Sans MS" pitchFamily="66" charset="0"/>
            </a:rPr>
            <a:t>Marca 2000 so se ob začetku uveljavljanja Lizbonske strategije predsedniki držav in vlad zavezali, za  izkorinjenje revščine" do leta 2010.</a:t>
          </a:r>
          <a:endParaRPr lang="sl-SI" sz="2400" kern="1200" dirty="0">
            <a:solidFill>
              <a:schemeClr val="tx1"/>
            </a:solidFill>
          </a:endParaRPr>
        </a:p>
      </dsp:txBody>
      <dsp:txXfrm>
        <a:off x="477202" y="123816"/>
        <a:ext cx="8246648" cy="1090106"/>
      </dsp:txXfrm>
    </dsp:sp>
    <dsp:sp modelId="{B0131D6E-52F5-422A-A341-AC90D0BD1A0F}">
      <dsp:nvSpPr>
        <dsp:cNvPr id="0" name=""/>
        <dsp:cNvSpPr/>
      </dsp:nvSpPr>
      <dsp:spPr>
        <a:xfrm>
          <a:off x="0" y="2757315"/>
          <a:ext cx="8784976" cy="529200"/>
        </a:xfrm>
        <a:prstGeom prst="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sp>
    <dsp:sp modelId="{89460CCC-09C8-4C62-B433-0816FF5BE09C}">
      <dsp:nvSpPr>
        <dsp:cNvPr id="0" name=""/>
        <dsp:cNvSpPr/>
      </dsp:nvSpPr>
      <dsp:spPr>
        <a:xfrm>
          <a:off x="418230" y="1605535"/>
          <a:ext cx="8364592" cy="146174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232436" tIns="0" rIns="232436" bIns="0" numCol="1" spcCol="1270" anchor="ctr" anchorCtr="0">
          <a:noAutofit/>
        </a:bodyPr>
        <a:lstStyle/>
        <a:p>
          <a:pPr marL="0" lvl="0" indent="0" algn="ctr" defTabSz="1066800">
            <a:lnSpc>
              <a:spcPct val="90000"/>
            </a:lnSpc>
            <a:spcBef>
              <a:spcPct val="0"/>
            </a:spcBef>
            <a:spcAft>
              <a:spcPct val="35000"/>
            </a:spcAft>
            <a:buNone/>
          </a:pPr>
          <a:r>
            <a:rPr lang="sl-SI" altLang="zh-CN" sz="2400" b="1" kern="1200" dirty="0">
              <a:solidFill>
                <a:srgbClr val="CC00FF"/>
              </a:solidFill>
              <a:latin typeface="Comic Sans MS" pitchFamily="66" charset="0"/>
            </a:rPr>
            <a:t>Kljub njihovim naporom večji delež evropskega prebivalstva še vedno živi v pomanjkanju in nima dostopa do osnovnih storitev, kot je zdravstveno varstvo.</a:t>
          </a:r>
          <a:r>
            <a:rPr lang="sl-SI" altLang="zh-CN" sz="2400" kern="1200" dirty="0">
              <a:solidFill>
                <a:srgbClr val="CC00FF"/>
              </a:solidFill>
              <a:latin typeface="Comic Sans MS" pitchFamily="66" charset="0"/>
            </a:rPr>
            <a:t> </a:t>
          </a:r>
        </a:p>
      </dsp:txBody>
      <dsp:txXfrm>
        <a:off x="489586" y="1676891"/>
        <a:ext cx="8221880" cy="1319028"/>
      </dsp:txXfrm>
    </dsp:sp>
    <dsp:sp modelId="{4DFADF00-0973-48CC-B0F6-2C6D3F21B67C}">
      <dsp:nvSpPr>
        <dsp:cNvPr id="0" name=""/>
        <dsp:cNvSpPr/>
      </dsp:nvSpPr>
      <dsp:spPr>
        <a:xfrm>
          <a:off x="0" y="3915075"/>
          <a:ext cx="8784976" cy="529200"/>
        </a:xfrm>
        <a:prstGeom prst="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sp>
    <dsp:sp modelId="{71586A37-B136-43CF-9F60-C098B9835EF0}">
      <dsp:nvSpPr>
        <dsp:cNvPr id="0" name=""/>
        <dsp:cNvSpPr/>
      </dsp:nvSpPr>
      <dsp:spPr>
        <a:xfrm>
          <a:off x="418230" y="3399915"/>
          <a:ext cx="8364592" cy="825119"/>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232436" tIns="0" rIns="232436" bIns="0" numCol="1" spcCol="1270" anchor="ctr" anchorCtr="0">
          <a:noAutofit/>
        </a:bodyPr>
        <a:lstStyle/>
        <a:p>
          <a:pPr marL="0" lvl="0" indent="0" algn="l" defTabSz="1066800">
            <a:lnSpc>
              <a:spcPct val="90000"/>
            </a:lnSpc>
            <a:spcBef>
              <a:spcPct val="0"/>
            </a:spcBef>
            <a:spcAft>
              <a:spcPct val="35000"/>
            </a:spcAft>
            <a:buNone/>
          </a:pPr>
          <a:r>
            <a:rPr lang="sl-SI" altLang="zh-CN" sz="2400" b="1" kern="1200" dirty="0">
              <a:solidFill>
                <a:schemeClr val="tx1"/>
              </a:solidFill>
              <a:latin typeface="Comic Sans MS" pitchFamily="66" charset="0"/>
            </a:rPr>
            <a:t>Tako stanje je v nasprotju s splošnimi vrednotami Evropske unije o solidarnosti in socialni pravičnosti.</a:t>
          </a:r>
          <a:r>
            <a:rPr lang="sl-SI" altLang="zh-CN" sz="2400" kern="1200" dirty="0">
              <a:solidFill>
                <a:schemeClr val="tx1"/>
              </a:solidFill>
              <a:latin typeface="Comic Sans MS" pitchFamily="66" charset="0"/>
            </a:rPr>
            <a:t> </a:t>
          </a:r>
          <a:endParaRPr lang="sl-SI" sz="2400" kern="1200" dirty="0">
            <a:solidFill>
              <a:schemeClr val="tx1"/>
            </a:solidFill>
          </a:endParaRPr>
        </a:p>
      </dsp:txBody>
      <dsp:txXfrm>
        <a:off x="458509" y="3440194"/>
        <a:ext cx="8284034" cy="74456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C639F-4431-4E94-A713-901E8CC8ED3D}">
      <dsp:nvSpPr>
        <dsp:cNvPr id="0" name=""/>
        <dsp:cNvSpPr/>
      </dsp:nvSpPr>
      <dsp:spPr>
        <a:xfrm>
          <a:off x="0" y="0"/>
          <a:ext cx="8712968" cy="1244880"/>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noFill/>
          <a:prstDash val="solid"/>
        </a:ln>
        <a:effectLst>
          <a:outerShdw blurRad="44450" dist="27940" dir="5400000" algn="ctr" rotWithShape="0">
            <a:srgbClr val="000000">
              <a:alpha val="32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l-SI" sz="2800" b="1" kern="1200" dirty="0">
              <a:solidFill>
                <a:srgbClr val="0000FF"/>
              </a:solidFill>
              <a:latin typeface="Comic Sans MS" pitchFamily="66" charset="0"/>
            </a:rPr>
            <a:t>VZPD vključuje veliko posebnih področjih in je pomemben dejavnik pri skoraj vsakem opravilu. </a:t>
          </a:r>
        </a:p>
      </dsp:txBody>
      <dsp:txXfrm>
        <a:off x="60770" y="60770"/>
        <a:ext cx="8591428" cy="11233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6A519-5448-47F5-804B-ADAB1D55B1EC}">
      <dsp:nvSpPr>
        <dsp:cNvPr id="0" name=""/>
        <dsp:cNvSpPr/>
      </dsp:nvSpPr>
      <dsp:spPr>
        <a:xfrm>
          <a:off x="0" y="27493"/>
          <a:ext cx="5040560" cy="737100"/>
        </a:xfrm>
        <a:prstGeom prst="roundRect">
          <a:avLst/>
        </a:prstGeom>
        <a:solidFill>
          <a:schemeClr val="accent1">
            <a:lumMod val="75000"/>
          </a:schemeClr>
        </a:solidFill>
        <a:ln w="9525" cap="flat" cmpd="sng" algn="ctr">
          <a:noFill/>
          <a:prstDash val="solid"/>
        </a:ln>
        <a:effectLst>
          <a:outerShdw blurRad="44450" dist="27940" dir="5400000" algn="ctr" rotWithShape="0">
            <a:srgbClr val="000000">
              <a:alpha val="32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sl-SI" sz="2800" b="1" kern="1200" dirty="0">
              <a:solidFill>
                <a:schemeClr val="bg1"/>
              </a:solidFill>
              <a:latin typeface="Comic Sans MS" pitchFamily="66" charset="0"/>
            </a:rPr>
            <a:t>Dolgoročni učinki in koristi:</a:t>
          </a:r>
        </a:p>
      </dsp:txBody>
      <dsp:txXfrm>
        <a:off x="35982" y="63475"/>
        <a:ext cx="4968596" cy="6651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3B2C5F-0DE3-4F20-926D-011305BEE468}">
      <dsp:nvSpPr>
        <dsp:cNvPr id="0" name=""/>
        <dsp:cNvSpPr/>
      </dsp:nvSpPr>
      <dsp:spPr>
        <a:xfrm>
          <a:off x="0" y="418736"/>
          <a:ext cx="5573088" cy="3780000"/>
        </a:xfrm>
        <a:prstGeom prst="rect">
          <a:avLst/>
        </a:prstGeom>
        <a:solidFill>
          <a:schemeClr val="accent1">
            <a:lumMod val="75000"/>
          </a:schemeClr>
        </a:solidFill>
        <a:ln w="9525" cap="flat" cmpd="sng" algn="ctr">
          <a:noFill/>
          <a:prstDash val="solid"/>
        </a:ln>
        <a:effectLst>
          <a:outerShdw blurRad="44450" dist="27940" dir="5400000" algn="ctr" rotWithShape="0">
            <a:srgbClr val="000000">
              <a:alpha val="32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451794" tIns="520700" rIns="451794" bIns="177800" numCol="1" spcCol="1270" anchor="t" anchorCtr="0">
          <a:noAutofit/>
        </a:bodyPr>
        <a:lstStyle/>
        <a:p>
          <a:pPr marL="228600" lvl="1" indent="-228600" algn="l" defTabSz="1111250">
            <a:lnSpc>
              <a:spcPct val="90000"/>
            </a:lnSpc>
            <a:spcBef>
              <a:spcPct val="0"/>
            </a:spcBef>
            <a:spcAft>
              <a:spcPct val="15000"/>
            </a:spcAft>
            <a:buChar char="•"/>
          </a:pPr>
          <a:r>
            <a:rPr lang="sl-SI" sz="2500" b="1" kern="1200" dirty="0">
              <a:solidFill>
                <a:schemeClr val="bg1"/>
              </a:solidFill>
              <a:latin typeface="Comic Sans MS" pitchFamily="66" charset="0"/>
            </a:rPr>
            <a:t>boljše zdravje, </a:t>
          </a:r>
        </a:p>
        <a:p>
          <a:pPr marL="228600" lvl="1" indent="-228600" algn="l" defTabSz="1111250">
            <a:lnSpc>
              <a:spcPct val="90000"/>
            </a:lnSpc>
            <a:spcBef>
              <a:spcPct val="0"/>
            </a:spcBef>
            <a:spcAft>
              <a:spcPct val="15000"/>
            </a:spcAft>
            <a:buChar char="•"/>
          </a:pPr>
          <a:r>
            <a:rPr lang="sl-SI" sz="2500" b="1" kern="1200" dirty="0">
              <a:solidFill>
                <a:schemeClr val="bg1"/>
              </a:solidFill>
              <a:latin typeface="Comic Sans MS" pitchFamily="66" charset="0"/>
            </a:rPr>
            <a:t>večja motivacija in učinkovitost, </a:t>
          </a:r>
        </a:p>
        <a:p>
          <a:pPr marL="228600" lvl="1" indent="-228600" algn="l" defTabSz="1111250">
            <a:lnSpc>
              <a:spcPct val="90000"/>
            </a:lnSpc>
            <a:spcBef>
              <a:spcPct val="0"/>
            </a:spcBef>
            <a:spcAft>
              <a:spcPct val="15000"/>
            </a:spcAft>
            <a:buChar char="•"/>
          </a:pPr>
          <a:r>
            <a:rPr lang="sl-SI" sz="2500" b="1" kern="1200" dirty="0">
              <a:solidFill>
                <a:schemeClr val="bg1"/>
              </a:solidFill>
              <a:latin typeface="Comic Sans MS" pitchFamily="66" charset="0"/>
            </a:rPr>
            <a:t>kakovost dela in življenja, </a:t>
          </a:r>
        </a:p>
        <a:p>
          <a:pPr marL="228600" lvl="1" indent="-228600" algn="l" defTabSz="1111250">
            <a:lnSpc>
              <a:spcPct val="90000"/>
            </a:lnSpc>
            <a:spcBef>
              <a:spcPct val="0"/>
            </a:spcBef>
            <a:spcAft>
              <a:spcPct val="15000"/>
            </a:spcAft>
            <a:buChar char="•"/>
          </a:pPr>
          <a:r>
            <a:rPr lang="sl-SI" sz="2500" b="1" kern="1200" dirty="0">
              <a:solidFill>
                <a:schemeClr val="bg1"/>
              </a:solidFill>
              <a:latin typeface="Comic Sans MS" pitchFamily="66" charset="0"/>
            </a:rPr>
            <a:t>boljše delovno vzdušje, </a:t>
          </a:r>
        </a:p>
        <a:p>
          <a:pPr marL="228600" lvl="1" indent="-228600" algn="l" defTabSz="1111250">
            <a:lnSpc>
              <a:spcPct val="90000"/>
            </a:lnSpc>
            <a:spcBef>
              <a:spcPct val="0"/>
            </a:spcBef>
            <a:spcAft>
              <a:spcPct val="15000"/>
            </a:spcAft>
            <a:buChar char="•"/>
          </a:pPr>
          <a:r>
            <a:rPr lang="sl-SI" sz="2500" b="1" kern="1200" dirty="0">
              <a:solidFill>
                <a:schemeClr val="bg1"/>
              </a:solidFill>
              <a:latin typeface="Comic Sans MS" pitchFamily="66" charset="0"/>
            </a:rPr>
            <a:t>počutje in zadovoljstvo zaposlenih;</a:t>
          </a:r>
        </a:p>
      </dsp:txBody>
      <dsp:txXfrm>
        <a:off x="0" y="418736"/>
        <a:ext cx="5573088" cy="3780000"/>
      </dsp:txXfrm>
    </dsp:sp>
    <dsp:sp modelId="{238FE29B-06C5-4F6C-817A-231F0C0F430F}">
      <dsp:nvSpPr>
        <dsp:cNvPr id="0" name=""/>
        <dsp:cNvSpPr/>
      </dsp:nvSpPr>
      <dsp:spPr>
        <a:xfrm>
          <a:off x="291062" y="49736"/>
          <a:ext cx="4074873" cy="738000"/>
        </a:xfrm>
        <a:prstGeom prst="roundRect">
          <a:avLst/>
        </a:prstGeom>
        <a:solidFill>
          <a:srgbClr val="FFC000"/>
        </a:solidFill>
        <a:ln w="9525" cap="flat" cmpd="sng" algn="ctr">
          <a:noFill/>
          <a:prstDash val="solid"/>
        </a:ln>
        <a:effectLst>
          <a:outerShdw blurRad="44450" dist="27940" dir="5400000" algn="ctr" rotWithShape="0">
            <a:srgbClr val="000000">
              <a:alpha val="32000"/>
            </a:srgbClr>
          </a:outerShdw>
        </a:effectLst>
      </dsp:spPr>
      <dsp:style>
        <a:lnRef idx="1">
          <a:schemeClr val="accent2"/>
        </a:lnRef>
        <a:fillRef idx="3">
          <a:schemeClr val="accent2"/>
        </a:fillRef>
        <a:effectRef idx="2">
          <a:schemeClr val="accent2"/>
        </a:effectRef>
        <a:fontRef idx="minor">
          <a:schemeClr val="lt1"/>
        </a:fontRef>
      </dsp:style>
      <dsp:txBody>
        <a:bodyPr spcFirstLastPara="0" vert="horz" wrap="square" lIns="154021" tIns="0" rIns="154021" bIns="0" numCol="1" spcCol="1270" anchor="ctr" anchorCtr="0">
          <a:noAutofit/>
        </a:bodyPr>
        <a:lstStyle/>
        <a:p>
          <a:pPr marL="0" lvl="0" indent="0" algn="l" defTabSz="1244600">
            <a:lnSpc>
              <a:spcPct val="90000"/>
            </a:lnSpc>
            <a:spcBef>
              <a:spcPct val="0"/>
            </a:spcBef>
            <a:spcAft>
              <a:spcPct val="35000"/>
            </a:spcAft>
            <a:buNone/>
          </a:pPr>
          <a:r>
            <a:rPr lang="sl-SI" sz="2800" b="1" kern="1200" dirty="0">
              <a:solidFill>
                <a:schemeClr val="tx1"/>
              </a:solidFill>
              <a:latin typeface="Comic Sans MS" pitchFamily="66" charset="0"/>
            </a:rPr>
            <a:t>za zaposlene:</a:t>
          </a:r>
        </a:p>
      </dsp:txBody>
      <dsp:txXfrm>
        <a:off x="327088" y="85762"/>
        <a:ext cx="4002821" cy="665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F47FBD-167D-4655-8994-B4B63B4D82ED}">
      <dsp:nvSpPr>
        <dsp:cNvPr id="0" name=""/>
        <dsp:cNvSpPr/>
      </dsp:nvSpPr>
      <dsp:spPr>
        <a:xfrm>
          <a:off x="0" y="251516"/>
          <a:ext cx="8640960" cy="6199200"/>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670635" tIns="853948" rIns="670635" bIns="291592" numCol="1" spcCol="1270" anchor="t" anchorCtr="0">
          <a:noAutofit/>
        </a:bodyPr>
        <a:lstStyle/>
        <a:p>
          <a:pPr marL="285750" lvl="1" indent="-285750" algn="l" defTabSz="1822450">
            <a:lnSpc>
              <a:spcPct val="90000"/>
            </a:lnSpc>
            <a:spcBef>
              <a:spcPct val="0"/>
            </a:spcBef>
            <a:spcAft>
              <a:spcPct val="15000"/>
            </a:spcAft>
            <a:buChar char="•"/>
          </a:pPr>
          <a:r>
            <a:rPr lang="sl-SI" sz="4100" b="1" kern="1200" dirty="0">
              <a:solidFill>
                <a:srgbClr val="008000"/>
              </a:solidFill>
              <a:latin typeface="Comic Sans MS" pitchFamily="66" charset="0"/>
            </a:rPr>
            <a:t>zmanjšanje bolniških odsotnosti,</a:t>
          </a:r>
        </a:p>
        <a:p>
          <a:pPr marL="285750" lvl="1" indent="-285750" algn="l" defTabSz="1822450">
            <a:lnSpc>
              <a:spcPct val="90000"/>
            </a:lnSpc>
            <a:spcBef>
              <a:spcPct val="0"/>
            </a:spcBef>
            <a:spcAft>
              <a:spcPct val="15000"/>
            </a:spcAft>
            <a:buChar char="•"/>
          </a:pPr>
          <a:r>
            <a:rPr lang="sl-SI" sz="4100" b="1" kern="1200" dirty="0">
              <a:solidFill>
                <a:srgbClr val="008000"/>
              </a:solidFill>
              <a:latin typeface="Comic Sans MS" pitchFamily="66" charset="0"/>
            </a:rPr>
            <a:t>števila poškodb pri delu, </a:t>
          </a:r>
        </a:p>
        <a:p>
          <a:pPr marL="285750" lvl="1" indent="-285750" algn="l" defTabSz="1822450">
            <a:lnSpc>
              <a:spcPct val="90000"/>
            </a:lnSpc>
            <a:spcBef>
              <a:spcPct val="0"/>
            </a:spcBef>
            <a:spcAft>
              <a:spcPct val="15000"/>
            </a:spcAft>
            <a:buChar char="•"/>
          </a:pPr>
          <a:r>
            <a:rPr lang="sl-SI" sz="4100" b="1" kern="1200" dirty="0">
              <a:solidFill>
                <a:srgbClr val="008000"/>
              </a:solidFill>
              <a:latin typeface="Comic Sans MS" pitchFamily="66" charset="0"/>
            </a:rPr>
            <a:t>večja produktivnost, </a:t>
          </a:r>
        </a:p>
        <a:p>
          <a:pPr marL="285750" lvl="1" indent="-285750" algn="l" defTabSz="1822450">
            <a:lnSpc>
              <a:spcPct val="90000"/>
            </a:lnSpc>
            <a:spcBef>
              <a:spcPct val="0"/>
            </a:spcBef>
            <a:spcAft>
              <a:spcPct val="15000"/>
            </a:spcAft>
            <a:buChar char="•"/>
          </a:pPr>
          <a:r>
            <a:rPr lang="sl-SI" sz="4100" b="1" kern="1200" dirty="0">
              <a:solidFill>
                <a:srgbClr val="008000"/>
              </a:solidFill>
              <a:latin typeface="Comic Sans MS" pitchFamily="66" charset="0"/>
            </a:rPr>
            <a:t>kakovost storitev,</a:t>
          </a:r>
        </a:p>
        <a:p>
          <a:pPr marL="285750" lvl="1" indent="-285750" algn="l" defTabSz="1822450">
            <a:lnSpc>
              <a:spcPct val="90000"/>
            </a:lnSpc>
            <a:spcBef>
              <a:spcPct val="0"/>
            </a:spcBef>
            <a:spcAft>
              <a:spcPct val="15000"/>
            </a:spcAft>
            <a:buChar char="•"/>
          </a:pPr>
          <a:r>
            <a:rPr lang="sl-SI" sz="4100" b="1" kern="1200" dirty="0">
              <a:solidFill>
                <a:srgbClr val="008000"/>
              </a:solidFill>
              <a:latin typeface="Comic Sans MS" pitchFamily="66" charset="0"/>
            </a:rPr>
            <a:t>večje zadovoljstvo uporabnikov…</a:t>
          </a:r>
        </a:p>
      </dsp:txBody>
      <dsp:txXfrm>
        <a:off x="0" y="251516"/>
        <a:ext cx="8640960" cy="6199200"/>
      </dsp:txXfrm>
    </dsp:sp>
    <dsp:sp modelId="{DE66AA53-152E-41BA-8A03-84A3A61DB951}">
      <dsp:nvSpPr>
        <dsp:cNvPr id="0" name=""/>
        <dsp:cNvSpPr/>
      </dsp:nvSpPr>
      <dsp:spPr>
        <a:xfrm>
          <a:off x="432048" y="0"/>
          <a:ext cx="6048672" cy="826672"/>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228625" tIns="0" rIns="228625" bIns="0" numCol="1" spcCol="1270" anchor="ctr" anchorCtr="0">
          <a:noAutofit/>
        </a:bodyPr>
        <a:lstStyle/>
        <a:p>
          <a:pPr marL="0" lvl="0" indent="0" algn="l" defTabSz="1822450">
            <a:lnSpc>
              <a:spcPct val="90000"/>
            </a:lnSpc>
            <a:spcBef>
              <a:spcPct val="0"/>
            </a:spcBef>
            <a:spcAft>
              <a:spcPct val="35000"/>
            </a:spcAft>
            <a:buNone/>
          </a:pPr>
          <a:r>
            <a:rPr lang="sl-SI" sz="4100" b="1" kern="1200" dirty="0">
              <a:solidFill>
                <a:srgbClr val="0000FF"/>
              </a:solidFill>
              <a:latin typeface="Comic Sans MS" pitchFamily="66" charset="0"/>
            </a:rPr>
            <a:t>za podjetje: </a:t>
          </a:r>
          <a:endParaRPr lang="sl-SI" sz="4100" kern="1200" dirty="0">
            <a:solidFill>
              <a:srgbClr val="0000FF"/>
            </a:solidFill>
          </a:endParaRPr>
        </a:p>
      </dsp:txBody>
      <dsp:txXfrm>
        <a:off x="472403" y="40355"/>
        <a:ext cx="5967962" cy="74596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84F59B-7C43-4321-B8D7-32AC1CB8F201}">
      <dsp:nvSpPr>
        <dsp:cNvPr id="0" name=""/>
        <dsp:cNvSpPr/>
      </dsp:nvSpPr>
      <dsp:spPr>
        <a:xfrm>
          <a:off x="0" y="373234"/>
          <a:ext cx="8784976" cy="4446037"/>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681812" tIns="312420" rIns="681812" bIns="227584" numCol="1" spcCol="1270" anchor="t" anchorCtr="0">
          <a:noAutofit/>
        </a:bodyPr>
        <a:lstStyle/>
        <a:p>
          <a:pPr marL="285750" lvl="1" indent="-285750" algn="l" defTabSz="1422400">
            <a:lnSpc>
              <a:spcPct val="90000"/>
            </a:lnSpc>
            <a:spcBef>
              <a:spcPct val="0"/>
            </a:spcBef>
            <a:spcAft>
              <a:spcPct val="15000"/>
            </a:spcAft>
            <a:buChar char="•"/>
          </a:pPr>
          <a:r>
            <a:rPr lang="sl-SI" sz="3200" b="1" kern="1200" dirty="0">
              <a:latin typeface="Comic Sans MS" pitchFamily="66" charset="0"/>
            </a:rPr>
            <a:t>boleznijo, </a:t>
          </a:r>
        </a:p>
        <a:p>
          <a:pPr marL="285750" lvl="1" indent="-285750" algn="l" defTabSz="1422400">
            <a:lnSpc>
              <a:spcPct val="90000"/>
            </a:lnSpc>
            <a:spcBef>
              <a:spcPct val="0"/>
            </a:spcBef>
            <a:spcAft>
              <a:spcPct val="15000"/>
            </a:spcAft>
            <a:buChar char="•"/>
          </a:pPr>
          <a:r>
            <a:rPr lang="sl-SI" sz="3200" b="1" kern="1200" dirty="0">
              <a:latin typeface="Comic Sans MS" pitchFamily="66" charset="0"/>
            </a:rPr>
            <a:t>zdravljenjem, </a:t>
          </a:r>
        </a:p>
        <a:p>
          <a:pPr marL="285750" lvl="1" indent="-285750" algn="l" defTabSz="1422400">
            <a:lnSpc>
              <a:spcPct val="90000"/>
            </a:lnSpc>
            <a:spcBef>
              <a:spcPct val="0"/>
            </a:spcBef>
            <a:spcAft>
              <a:spcPct val="15000"/>
            </a:spcAft>
            <a:buChar char="•"/>
          </a:pPr>
          <a:r>
            <a:rPr lang="sl-SI" sz="3200" b="1" kern="1200" dirty="0">
              <a:latin typeface="Comic Sans MS" pitchFamily="66" charset="0"/>
            </a:rPr>
            <a:t>bolniškimi odsotnostmi, </a:t>
          </a:r>
        </a:p>
        <a:p>
          <a:pPr marL="285750" lvl="1" indent="-285750" algn="l" defTabSz="1422400">
            <a:lnSpc>
              <a:spcPct val="90000"/>
            </a:lnSpc>
            <a:spcBef>
              <a:spcPct val="0"/>
            </a:spcBef>
            <a:spcAft>
              <a:spcPct val="15000"/>
            </a:spcAft>
            <a:buChar char="•"/>
          </a:pPr>
          <a:r>
            <a:rPr lang="sl-SI" sz="3200" b="1" kern="1200" dirty="0">
              <a:latin typeface="Comic Sans MS" pitchFamily="66" charset="0"/>
            </a:rPr>
            <a:t>poklicnimi boleznimi,</a:t>
          </a:r>
        </a:p>
        <a:p>
          <a:pPr marL="285750" lvl="1" indent="-285750" algn="l" defTabSz="1422400">
            <a:lnSpc>
              <a:spcPct val="90000"/>
            </a:lnSpc>
            <a:spcBef>
              <a:spcPct val="0"/>
            </a:spcBef>
            <a:spcAft>
              <a:spcPct val="15000"/>
            </a:spcAft>
            <a:buChar char="•"/>
          </a:pPr>
          <a:r>
            <a:rPr lang="sl-SI" sz="3200" b="1" kern="1200" dirty="0">
              <a:latin typeface="Comic Sans MS" pitchFamily="66" charset="0"/>
            </a:rPr>
            <a:t>invalidnostjo in </a:t>
          </a:r>
        </a:p>
        <a:p>
          <a:pPr marL="285750" lvl="1" indent="-285750" algn="l" defTabSz="1422400">
            <a:lnSpc>
              <a:spcPct val="90000"/>
            </a:lnSpc>
            <a:spcBef>
              <a:spcPct val="0"/>
            </a:spcBef>
            <a:spcAft>
              <a:spcPct val="15000"/>
            </a:spcAft>
            <a:buChar char="•"/>
          </a:pPr>
          <a:r>
            <a:rPr lang="sl-SI" sz="3200" b="1" kern="1200" dirty="0">
              <a:latin typeface="Comic Sans MS" pitchFamily="66" charset="0"/>
            </a:rPr>
            <a:t>s prezgodnjo umrljivostjo,</a:t>
          </a:r>
        </a:p>
      </dsp:txBody>
      <dsp:txXfrm>
        <a:off x="0" y="373234"/>
        <a:ext cx="8784976" cy="4446037"/>
      </dsp:txXfrm>
    </dsp:sp>
    <dsp:sp modelId="{7BD02F64-4304-4E4E-BDAF-B35DAFC92747}">
      <dsp:nvSpPr>
        <dsp:cNvPr id="0" name=""/>
        <dsp:cNvSpPr/>
      </dsp:nvSpPr>
      <dsp:spPr>
        <a:xfrm>
          <a:off x="432049" y="0"/>
          <a:ext cx="8184962" cy="589371"/>
        </a:xfrm>
        <a:prstGeom prst="roundRect">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dsp:spPr>
      <dsp:style>
        <a:lnRef idx="1">
          <a:schemeClr val="accent6"/>
        </a:lnRef>
        <a:fillRef idx="2">
          <a:schemeClr val="accent6"/>
        </a:fillRef>
        <a:effectRef idx="1">
          <a:schemeClr val="accent6"/>
        </a:effectRef>
        <a:fontRef idx="minor">
          <a:schemeClr val="dk1"/>
        </a:fontRef>
      </dsp:style>
      <dsp:txBody>
        <a:bodyPr spcFirstLastPara="0" vert="horz" wrap="square" lIns="232436" tIns="0" rIns="232436" bIns="0" numCol="1" spcCol="1270" anchor="ctr" anchorCtr="0">
          <a:noAutofit/>
        </a:bodyPr>
        <a:lstStyle/>
        <a:p>
          <a:pPr marL="0" lvl="0" indent="0" algn="l" defTabSz="1422400">
            <a:lnSpc>
              <a:spcPct val="90000"/>
            </a:lnSpc>
            <a:spcBef>
              <a:spcPct val="0"/>
            </a:spcBef>
            <a:spcAft>
              <a:spcPct val="35000"/>
            </a:spcAft>
            <a:buNone/>
          </a:pPr>
          <a:r>
            <a:rPr lang="sl-SI" sz="3200" b="1" kern="1200" dirty="0">
              <a:solidFill>
                <a:srgbClr val="0000FF"/>
              </a:solidFill>
              <a:latin typeface="Comic Sans MS" pitchFamily="66" charset="0"/>
            </a:rPr>
            <a:t>obvladovanje stroškov, povezanih z:</a:t>
          </a:r>
        </a:p>
      </dsp:txBody>
      <dsp:txXfrm>
        <a:off x="460820" y="28771"/>
        <a:ext cx="8127420" cy="5318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158E90-B6F6-4D02-A8CB-B16ACD79B4C6}">
      <dsp:nvSpPr>
        <dsp:cNvPr id="0" name=""/>
        <dsp:cNvSpPr/>
      </dsp:nvSpPr>
      <dsp:spPr>
        <a:xfrm>
          <a:off x="0" y="746"/>
          <a:ext cx="8784976" cy="1614234"/>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sl-SI" sz="3000" b="1" kern="1200" dirty="0">
              <a:solidFill>
                <a:srgbClr val="0000FF"/>
              </a:solidFill>
              <a:latin typeface="Comic Sans MS" pitchFamily="66" charset="0"/>
            </a:rPr>
            <a:t>To vse predstavlja pomemben razlog za uvajanje programov promocije zdravja delavcev.</a:t>
          </a:r>
        </a:p>
      </dsp:txBody>
      <dsp:txXfrm>
        <a:off x="78800" y="79546"/>
        <a:ext cx="8627376" cy="145663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C8767B-771A-47DD-AC0E-6910B30B8AE5}">
      <dsp:nvSpPr>
        <dsp:cNvPr id="0" name=""/>
        <dsp:cNvSpPr/>
      </dsp:nvSpPr>
      <dsp:spPr>
        <a:xfrm>
          <a:off x="0" y="903"/>
          <a:ext cx="6096000" cy="1705965"/>
        </a:xfrm>
        <a:prstGeom prst="round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rgbClr val="C00000"/>
          </a:solidFill>
          <a:prstDash val="solid"/>
        </a:ln>
        <a:effectLst>
          <a:outerShdw blurRad="44450" dist="27940" dir="5400000" algn="ctr" rotWithShape="0">
            <a:srgbClr val="000000">
              <a:alpha val="32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sl-SI" sz="2600" b="1" kern="1200" dirty="0">
              <a:solidFill>
                <a:schemeClr val="tx1"/>
              </a:solidFill>
              <a:latin typeface="Comic Sans MS" pitchFamily="66" charset="0"/>
            </a:rPr>
            <a:t>Podatki kažejo, da se prav med mladimi poškoduje vsak deseti zaposleni. </a:t>
          </a:r>
        </a:p>
      </dsp:txBody>
      <dsp:txXfrm>
        <a:off x="83278" y="84181"/>
        <a:ext cx="5929444" cy="1539409"/>
      </dsp:txXfrm>
    </dsp:sp>
    <dsp:sp modelId="{9C993BE7-7A2B-4A27-B2E8-9A5F8DAC648C}">
      <dsp:nvSpPr>
        <dsp:cNvPr id="0" name=""/>
        <dsp:cNvSpPr/>
      </dsp:nvSpPr>
      <dsp:spPr>
        <a:xfrm>
          <a:off x="0" y="1853749"/>
          <a:ext cx="6096000" cy="1550881"/>
        </a:xfrm>
        <a:prstGeom prst="round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rgbClr val="C00000"/>
          </a:solidFill>
          <a:prstDash val="solid"/>
        </a:ln>
        <a:effectLst>
          <a:outerShdw blurRad="44450" dist="27940" dir="5400000" algn="ctr" rotWithShape="0">
            <a:srgbClr val="000000">
              <a:alpha val="32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sl-SI" sz="2600" b="1" kern="1200" dirty="0">
              <a:solidFill>
                <a:schemeClr val="tx1"/>
              </a:solidFill>
              <a:latin typeface="Comic Sans MS" pitchFamily="66" charset="0"/>
            </a:rPr>
            <a:t>To so po navadi manjše poškodbe (ureznine in udarnine prstov).</a:t>
          </a:r>
        </a:p>
      </dsp:txBody>
      <dsp:txXfrm>
        <a:off x="75708" y="1929457"/>
        <a:ext cx="5944584" cy="1399465"/>
      </dsp:txXfrm>
    </dsp:sp>
    <dsp:sp modelId="{3056D16E-7C71-4A3D-AE11-A1DDD011416B}">
      <dsp:nvSpPr>
        <dsp:cNvPr id="0" name=""/>
        <dsp:cNvSpPr/>
      </dsp:nvSpPr>
      <dsp:spPr>
        <a:xfrm>
          <a:off x="0" y="3551511"/>
          <a:ext cx="6096000" cy="2064209"/>
        </a:xfrm>
        <a:prstGeom prst="roundRect">
          <a:avLst/>
        </a:prstGeom>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rgbClr val="0000FF"/>
          </a:solidFill>
          <a:prstDash val="solid"/>
        </a:ln>
        <a:effectLst>
          <a:outerShdw blurRad="44450" dist="27940" dir="5400000" algn="ctr" rotWithShape="0">
            <a:srgbClr val="000000">
              <a:alpha val="32000"/>
            </a:srgbClr>
          </a:outerShdw>
        </a:effectLst>
      </dsp:spPr>
      <dsp:style>
        <a:lnRef idx="1">
          <a:schemeClr val="accent2"/>
        </a:lnRef>
        <a:fillRef idx="2">
          <a:schemeClr val="accent2"/>
        </a:fillRef>
        <a:effectRef idx="1">
          <a:schemeClr val="accent2"/>
        </a:effectRef>
        <a:fontRef idx="minor">
          <a:schemeClr val="dk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sl-SI" sz="2600" b="1" kern="1200" dirty="0">
              <a:solidFill>
                <a:srgbClr val="0000FF"/>
              </a:solidFill>
              <a:latin typeface="Comic Sans MS" pitchFamily="66" charset="0"/>
            </a:rPr>
            <a:t>Vsako delo je povezano z določenimi nevarnostmi, pa naj delaš v gradbeništvu ali trgovini, pospravljaš ali žagaš drva.«</a:t>
          </a:r>
        </a:p>
      </dsp:txBody>
      <dsp:txXfrm>
        <a:off x="100766" y="3652277"/>
        <a:ext cx="5894468" cy="186267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1">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sz="quarter" idx="1"/>
          </p:nvPr>
        </p:nvSpPr>
        <p:spPr>
          <a:xfrm>
            <a:off x="3777607" y="0"/>
            <a:ext cx="2889938" cy="496411"/>
          </a:xfrm>
          <a:prstGeom prst="rect">
            <a:avLst/>
          </a:prstGeom>
        </p:spPr>
        <p:txBody>
          <a:bodyPr vert="horz" lIns="91440" tIns="45720" rIns="91440" bIns="45720" rtlCol="0"/>
          <a:lstStyle>
            <a:lvl1pPr algn="r">
              <a:defRPr sz="1200"/>
            </a:lvl1pPr>
          </a:lstStyle>
          <a:p>
            <a:fld id="{36BF2669-AEF3-4298-90FA-5EFBDB1AD25D}" type="datetimeFigureOut">
              <a:rPr lang="sl-SI" smtClean="0"/>
              <a:t>22. 03. 2025</a:t>
            </a:fld>
            <a:endParaRPr lang="sl-SI"/>
          </a:p>
        </p:txBody>
      </p:sp>
      <p:sp>
        <p:nvSpPr>
          <p:cNvPr id="4" name="Footer Placeholder 3"/>
          <p:cNvSpPr>
            <a:spLocks noGrp="1"/>
          </p:cNvSpPr>
          <p:nvPr>
            <p:ph type="ftr" sz="quarter" idx="2"/>
          </p:nvPr>
        </p:nvSpPr>
        <p:spPr>
          <a:xfrm>
            <a:off x="0" y="9430091"/>
            <a:ext cx="2889938" cy="496411"/>
          </a:xfrm>
          <a:prstGeom prst="rect">
            <a:avLst/>
          </a:prstGeom>
        </p:spPr>
        <p:txBody>
          <a:bodyPr vert="horz" lIns="91440" tIns="45720" rIns="91440" bIns="45720" rtlCol="0" anchor="b"/>
          <a:lstStyle>
            <a:lvl1pPr algn="l">
              <a:defRPr sz="1200"/>
            </a:lvl1pPr>
          </a:lstStyle>
          <a:p>
            <a:endParaRPr lang="sl-SI"/>
          </a:p>
        </p:txBody>
      </p:sp>
      <p:sp>
        <p:nvSpPr>
          <p:cNvPr id="5" name="Slide Number Placeholder 4"/>
          <p:cNvSpPr>
            <a:spLocks noGrp="1"/>
          </p:cNvSpPr>
          <p:nvPr>
            <p:ph type="sldNum" sz="quarter" idx="3"/>
          </p:nvPr>
        </p:nvSpPr>
        <p:spPr>
          <a:xfrm>
            <a:off x="3777607" y="9430091"/>
            <a:ext cx="2889938" cy="496411"/>
          </a:xfrm>
          <a:prstGeom prst="rect">
            <a:avLst/>
          </a:prstGeom>
        </p:spPr>
        <p:txBody>
          <a:bodyPr vert="horz" lIns="91440" tIns="45720" rIns="91440" bIns="45720" rtlCol="0" anchor="b"/>
          <a:lstStyle>
            <a:lvl1pPr algn="r">
              <a:defRPr sz="1200"/>
            </a:lvl1pPr>
          </a:lstStyle>
          <a:p>
            <a:fld id="{9D46E062-4537-4967-8787-A349AD1CBD25}" type="slidenum">
              <a:rPr lang="sl-SI" smtClean="0"/>
              <a:t>‹#›</a:t>
            </a:fld>
            <a:endParaRPr lang="sl-SI"/>
          </a:p>
        </p:txBody>
      </p:sp>
    </p:spTree>
    <p:extLst>
      <p:ext uri="{BB962C8B-B14F-4D97-AF65-F5344CB8AC3E}">
        <p14:creationId xmlns:p14="http://schemas.microsoft.com/office/powerpoint/2010/main" val="1146812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411"/>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777607" y="0"/>
            <a:ext cx="2889938" cy="496411"/>
          </a:xfrm>
          <a:prstGeom prst="rect">
            <a:avLst/>
          </a:prstGeom>
        </p:spPr>
        <p:txBody>
          <a:bodyPr vert="horz" lIns="91440" tIns="45720" rIns="91440" bIns="45720" rtlCol="0"/>
          <a:lstStyle>
            <a:lvl1pPr algn="r">
              <a:defRPr sz="1200"/>
            </a:lvl1pPr>
          </a:lstStyle>
          <a:p>
            <a:fld id="{CC52A3D6-16E5-4A69-8068-312FA0DC07A8}" type="datetimeFigureOut">
              <a:rPr lang="sl-SI" smtClean="0"/>
              <a:pPr/>
              <a:t>22. 03. 2025</a:t>
            </a:fld>
            <a:endParaRPr lang="sl-SI"/>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66909" y="4715907"/>
            <a:ext cx="5335270" cy="44677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9430091"/>
            <a:ext cx="2889938" cy="496411"/>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777607" y="9430091"/>
            <a:ext cx="2889938" cy="496411"/>
          </a:xfrm>
          <a:prstGeom prst="rect">
            <a:avLst/>
          </a:prstGeom>
        </p:spPr>
        <p:txBody>
          <a:bodyPr vert="horz" lIns="91440" tIns="45720" rIns="91440" bIns="45720" rtlCol="0" anchor="b"/>
          <a:lstStyle>
            <a:lvl1pPr algn="r">
              <a:defRPr sz="1200"/>
            </a:lvl1pPr>
          </a:lstStyle>
          <a:p>
            <a:fld id="{66C15CA1-24A5-431C-9638-26405FBB3D15}" type="slidenum">
              <a:rPr lang="sl-SI" smtClean="0"/>
              <a:pPr/>
              <a:t>‹#›</a:t>
            </a:fld>
            <a:endParaRPr lang="sl-SI"/>
          </a:p>
        </p:txBody>
      </p:sp>
    </p:spTree>
    <p:extLst>
      <p:ext uri="{BB962C8B-B14F-4D97-AF65-F5344CB8AC3E}">
        <p14:creationId xmlns:p14="http://schemas.microsoft.com/office/powerpoint/2010/main" val="23530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94BEC967-1E95-4680-A7BF-31CEDBA678BC}" type="slidenum">
              <a:rPr lang="sl-SI" smtClean="0">
                <a:latin typeface="Arial" charset="0"/>
              </a:rPr>
              <a:pPr/>
              <a:t>1</a:t>
            </a:fld>
            <a:endParaRPr lang="sl-SI" dirty="0">
              <a:latin typeface="Arial"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sl-SI" dirty="0">
              <a:latin typeface="Arial" charset="0"/>
            </a:endParaRPr>
          </a:p>
        </p:txBody>
      </p:sp>
    </p:spTree>
    <p:extLst>
      <p:ext uri="{BB962C8B-B14F-4D97-AF65-F5344CB8AC3E}">
        <p14:creationId xmlns:p14="http://schemas.microsoft.com/office/powerpoint/2010/main" val="26390730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7"/>
          <p:cNvSpPr>
            <a:spLocks noGrp="1" noChangeArrowheads="1"/>
          </p:cNvSpPr>
          <p:nvPr>
            <p:ph type="sldNum" sz="quarter" idx="5"/>
          </p:nvPr>
        </p:nvSpPr>
        <p:spPr>
          <a:noFill/>
        </p:spPr>
        <p:txBody>
          <a:bodyPr/>
          <a:lstStyle/>
          <a:p>
            <a:fld id="{F9F41367-D28D-4E17-9F35-24A5F399482E}" type="slidenum">
              <a:rPr lang="sl-SI" smtClean="0"/>
              <a:pPr/>
              <a:t>10</a:t>
            </a:fld>
            <a:endParaRPr lang="sl-SI" dirty="0"/>
          </a:p>
        </p:txBody>
      </p:sp>
      <p:sp>
        <p:nvSpPr>
          <p:cNvPr id="353283" name="Rectangle 2"/>
          <p:cNvSpPr>
            <a:spLocks noGrp="1" noRot="1" noChangeAspect="1" noChangeArrowheads="1" noTextEdit="1"/>
          </p:cNvSpPr>
          <p:nvPr>
            <p:ph type="sldImg"/>
          </p:nvPr>
        </p:nvSpPr>
        <p:spPr>
          <a:ln/>
        </p:spPr>
      </p:sp>
      <p:sp>
        <p:nvSpPr>
          <p:cNvPr id="353284"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7"/>
          <p:cNvSpPr>
            <a:spLocks noGrp="1" noChangeArrowheads="1"/>
          </p:cNvSpPr>
          <p:nvPr>
            <p:ph type="sldNum" sz="quarter" idx="5"/>
          </p:nvPr>
        </p:nvSpPr>
        <p:spPr>
          <a:noFill/>
        </p:spPr>
        <p:txBody>
          <a:bodyPr/>
          <a:lstStyle/>
          <a:p>
            <a:fld id="{2D53C616-329F-46F9-921E-C13460B4D792}" type="slidenum">
              <a:rPr lang="sl-SI" smtClean="0"/>
              <a:pPr/>
              <a:t>11</a:t>
            </a:fld>
            <a:endParaRPr lang="sl-SI" dirty="0"/>
          </a:p>
        </p:txBody>
      </p:sp>
      <p:sp>
        <p:nvSpPr>
          <p:cNvPr id="362499" name="Rectangle 2"/>
          <p:cNvSpPr>
            <a:spLocks noGrp="1" noRot="1" noChangeAspect="1" noChangeArrowheads="1" noTextEdit="1"/>
          </p:cNvSpPr>
          <p:nvPr>
            <p:ph type="sldImg"/>
          </p:nvPr>
        </p:nvSpPr>
        <p:spPr>
          <a:ln/>
        </p:spPr>
      </p:sp>
      <p:sp>
        <p:nvSpPr>
          <p:cNvPr id="3625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7"/>
          <p:cNvSpPr>
            <a:spLocks noGrp="1" noChangeArrowheads="1"/>
          </p:cNvSpPr>
          <p:nvPr>
            <p:ph type="sldNum" sz="quarter" idx="5"/>
          </p:nvPr>
        </p:nvSpPr>
        <p:spPr>
          <a:noFill/>
        </p:spPr>
        <p:txBody>
          <a:bodyPr/>
          <a:lstStyle/>
          <a:p>
            <a:fld id="{DC2FAA00-C908-409B-B4FF-1D5A351ABC71}" type="slidenum">
              <a:rPr lang="sl-SI" smtClean="0"/>
              <a:pPr/>
              <a:t>13</a:t>
            </a:fld>
            <a:endParaRPr lang="sl-SI"/>
          </a:p>
        </p:txBody>
      </p:sp>
      <p:sp>
        <p:nvSpPr>
          <p:cNvPr id="355331" name="Rectangle 2"/>
          <p:cNvSpPr>
            <a:spLocks noGrp="1" noRot="1" noChangeAspect="1" noChangeArrowheads="1" noTextEdit="1"/>
          </p:cNvSpPr>
          <p:nvPr>
            <p:ph type="sldImg"/>
          </p:nvPr>
        </p:nvSpPr>
        <p:spPr>
          <a:ln/>
        </p:spPr>
      </p:sp>
      <p:sp>
        <p:nvSpPr>
          <p:cNvPr id="355332"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7"/>
          <p:cNvSpPr>
            <a:spLocks noGrp="1" noChangeArrowheads="1"/>
          </p:cNvSpPr>
          <p:nvPr>
            <p:ph type="sldNum" sz="quarter" idx="5"/>
          </p:nvPr>
        </p:nvSpPr>
        <p:spPr>
          <a:noFill/>
        </p:spPr>
        <p:txBody>
          <a:bodyPr/>
          <a:lstStyle/>
          <a:p>
            <a:fld id="{DCBF5F7A-0014-447C-833A-EFAE6EB22DFB}" type="slidenum">
              <a:rPr lang="sl-SI" smtClean="0"/>
              <a:pPr/>
              <a:t>14</a:t>
            </a:fld>
            <a:endParaRPr lang="sl-SI"/>
          </a:p>
        </p:txBody>
      </p:sp>
      <p:sp>
        <p:nvSpPr>
          <p:cNvPr id="360451" name="Rectangle 2"/>
          <p:cNvSpPr>
            <a:spLocks noGrp="1" noRot="1" noChangeAspect="1" noChangeArrowheads="1" noTextEdit="1"/>
          </p:cNvSpPr>
          <p:nvPr>
            <p:ph type="sldImg"/>
          </p:nvPr>
        </p:nvSpPr>
        <p:spPr>
          <a:ln/>
        </p:spPr>
      </p:sp>
      <p:sp>
        <p:nvSpPr>
          <p:cNvPr id="360452"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7"/>
          <p:cNvSpPr>
            <a:spLocks noGrp="1" noChangeArrowheads="1"/>
          </p:cNvSpPr>
          <p:nvPr>
            <p:ph type="sldNum" sz="quarter" idx="5"/>
          </p:nvPr>
        </p:nvSpPr>
        <p:spPr>
          <a:noFill/>
        </p:spPr>
        <p:txBody>
          <a:bodyPr/>
          <a:lstStyle/>
          <a:p>
            <a:fld id="{AE8C3944-0FB4-4518-B1D4-0F6614C80484}" type="slidenum">
              <a:rPr lang="sl-SI" smtClean="0"/>
              <a:pPr/>
              <a:t>15</a:t>
            </a:fld>
            <a:endParaRPr lang="sl-SI"/>
          </a:p>
        </p:txBody>
      </p:sp>
      <p:sp>
        <p:nvSpPr>
          <p:cNvPr id="357379" name="Rectangle 2"/>
          <p:cNvSpPr>
            <a:spLocks noGrp="1" noRot="1" noChangeAspect="1" noChangeArrowheads="1" noTextEdit="1"/>
          </p:cNvSpPr>
          <p:nvPr>
            <p:ph type="sldImg"/>
          </p:nvPr>
        </p:nvSpPr>
        <p:spPr>
          <a:ln/>
        </p:spPr>
      </p:sp>
      <p:sp>
        <p:nvSpPr>
          <p:cNvPr id="35738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7"/>
          <p:cNvSpPr>
            <a:spLocks noGrp="1" noChangeArrowheads="1"/>
          </p:cNvSpPr>
          <p:nvPr>
            <p:ph type="sldNum" sz="quarter" idx="5"/>
          </p:nvPr>
        </p:nvSpPr>
        <p:spPr>
          <a:noFill/>
        </p:spPr>
        <p:txBody>
          <a:bodyPr/>
          <a:lstStyle/>
          <a:p>
            <a:fld id="{9F86FAC5-D2C1-479C-A570-0C6D9371C120}" type="slidenum">
              <a:rPr lang="sl-SI" smtClean="0"/>
              <a:pPr/>
              <a:t>16</a:t>
            </a:fld>
            <a:endParaRPr lang="sl-SI"/>
          </a:p>
        </p:txBody>
      </p:sp>
      <p:sp>
        <p:nvSpPr>
          <p:cNvPr id="361475" name="Rectangle 2"/>
          <p:cNvSpPr>
            <a:spLocks noGrp="1" noRot="1" noChangeAspect="1" noChangeArrowheads="1" noTextEdit="1"/>
          </p:cNvSpPr>
          <p:nvPr>
            <p:ph type="sldImg"/>
          </p:nvPr>
        </p:nvSpPr>
        <p:spPr>
          <a:ln/>
        </p:spPr>
      </p:sp>
      <p:sp>
        <p:nvSpPr>
          <p:cNvPr id="361476"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7"/>
          <p:cNvSpPr>
            <a:spLocks noGrp="1" noChangeArrowheads="1"/>
          </p:cNvSpPr>
          <p:nvPr>
            <p:ph type="sldNum" sz="quarter" idx="5"/>
          </p:nvPr>
        </p:nvSpPr>
        <p:spPr>
          <a:noFill/>
        </p:spPr>
        <p:txBody>
          <a:bodyPr/>
          <a:lstStyle/>
          <a:p>
            <a:fld id="{68E9A29A-0E0C-47B4-BEAB-450BF7F2F093}" type="slidenum">
              <a:rPr lang="sl-SI" smtClean="0"/>
              <a:pPr/>
              <a:t>17</a:t>
            </a:fld>
            <a:endParaRPr lang="sl-SI"/>
          </a:p>
        </p:txBody>
      </p:sp>
      <p:sp>
        <p:nvSpPr>
          <p:cNvPr id="358403" name="Rectangle 2"/>
          <p:cNvSpPr>
            <a:spLocks noGrp="1" noRot="1" noChangeAspect="1" noChangeArrowheads="1" noTextEdit="1"/>
          </p:cNvSpPr>
          <p:nvPr>
            <p:ph type="sldImg"/>
          </p:nvPr>
        </p:nvSpPr>
        <p:spPr>
          <a:ln/>
        </p:spPr>
      </p:sp>
      <p:sp>
        <p:nvSpPr>
          <p:cNvPr id="358404"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18</a:t>
            </a:fld>
            <a:endParaRPr lang="sl-SI"/>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19</a:t>
            </a:fld>
            <a:endParaRPr lang="sl-SI"/>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20</a:t>
            </a:fld>
            <a:endParaRPr lang="sl-SI"/>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592858A1-4F0F-410D-8D14-1D1095D503EC}" type="slidenum">
              <a:rPr lang="sl-SI" smtClean="0"/>
              <a:pPr/>
              <a:t>2</a:t>
            </a:fld>
            <a:endParaRPr lang="sl-SI" dirty="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21</a:t>
            </a:fld>
            <a:endParaRPr lang="sl-SI"/>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22</a:t>
            </a:fld>
            <a:endParaRPr lang="sl-SI"/>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23</a:t>
            </a:fld>
            <a:endParaRPr lang="sl-SI"/>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63EAA20E-ED7F-4F0D-BE65-F8EE44F56603}" type="slidenum">
              <a:rPr lang="sl-SI" smtClean="0"/>
              <a:pPr/>
              <a:t>24</a:t>
            </a:fld>
            <a:endParaRPr lang="sl-SI"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AD2B3934-7BB1-4783-940C-5E29A1EA0A69}" type="slidenum">
              <a:rPr lang="sl-SI" sz="1200"/>
              <a:pPr algn="r"/>
              <a:t>25</a:t>
            </a:fld>
            <a:endParaRPr lang="sl-SI" sz="1200" dirty="0"/>
          </a:p>
        </p:txBody>
      </p:sp>
      <p:sp>
        <p:nvSpPr>
          <p:cNvPr id="369667" name="Rectangle 2"/>
          <p:cNvSpPr>
            <a:spLocks noGrp="1" noRot="1" noChangeAspect="1" noChangeArrowheads="1" noTextEdit="1"/>
          </p:cNvSpPr>
          <p:nvPr>
            <p:ph type="sldImg"/>
          </p:nvPr>
        </p:nvSpPr>
        <p:spPr>
          <a:ln/>
        </p:spPr>
      </p:sp>
      <p:sp>
        <p:nvSpPr>
          <p:cNvPr id="36966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1CD106BA-2216-48C6-BDA2-15F5C07E22A2}" type="slidenum">
              <a:rPr lang="sl-SI" sz="1200"/>
              <a:pPr algn="r"/>
              <a:t>26</a:t>
            </a:fld>
            <a:endParaRPr lang="sl-SI" sz="1200" dirty="0"/>
          </a:p>
        </p:txBody>
      </p:sp>
      <p:sp>
        <p:nvSpPr>
          <p:cNvPr id="370691" name="Rectangle 2"/>
          <p:cNvSpPr>
            <a:spLocks noGrp="1" noRot="1" noChangeAspect="1" noChangeArrowheads="1" noTextEdit="1"/>
          </p:cNvSpPr>
          <p:nvPr>
            <p:ph type="sldImg"/>
          </p:nvPr>
        </p:nvSpPr>
        <p:spPr>
          <a:ln/>
        </p:spPr>
      </p:sp>
      <p:sp>
        <p:nvSpPr>
          <p:cNvPr id="370692"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1F300848-D46F-42C9-9C66-8F996F527926}" type="slidenum">
              <a:rPr lang="sl-SI" sz="1200"/>
              <a:pPr algn="r"/>
              <a:t>27</a:t>
            </a:fld>
            <a:endParaRPr lang="sl-SI" sz="1200" dirty="0"/>
          </a:p>
        </p:txBody>
      </p:sp>
      <p:sp>
        <p:nvSpPr>
          <p:cNvPr id="371715" name="Rectangle 2"/>
          <p:cNvSpPr>
            <a:spLocks noGrp="1" noRot="1" noChangeAspect="1" noChangeArrowheads="1" noTextEdit="1"/>
          </p:cNvSpPr>
          <p:nvPr>
            <p:ph type="sldImg"/>
          </p:nvPr>
        </p:nvSpPr>
        <p:spPr>
          <a:ln/>
        </p:spPr>
      </p:sp>
      <p:sp>
        <p:nvSpPr>
          <p:cNvPr id="371716"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FC68DF60-C878-4F1A-91BC-D7BBDDF19A1D}" type="slidenum">
              <a:rPr lang="sl-SI" sz="1200"/>
              <a:pPr algn="r"/>
              <a:t>28</a:t>
            </a:fld>
            <a:endParaRPr lang="sl-SI" sz="1200" dirty="0"/>
          </a:p>
        </p:txBody>
      </p:sp>
      <p:sp>
        <p:nvSpPr>
          <p:cNvPr id="372739" name="Rectangle 2"/>
          <p:cNvSpPr>
            <a:spLocks noGrp="1" noRot="1" noChangeAspect="1" noChangeArrowheads="1" noTextEdit="1"/>
          </p:cNvSpPr>
          <p:nvPr>
            <p:ph type="sldImg"/>
          </p:nvPr>
        </p:nvSpPr>
        <p:spPr>
          <a:ln/>
        </p:spPr>
      </p:sp>
      <p:sp>
        <p:nvSpPr>
          <p:cNvPr id="37274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C91EDC85-3539-4524-A369-E1431932F578}" type="slidenum">
              <a:rPr lang="sl-SI" sz="1200"/>
              <a:pPr algn="r"/>
              <a:t>29</a:t>
            </a:fld>
            <a:endParaRPr lang="sl-SI" sz="1200" dirty="0"/>
          </a:p>
        </p:txBody>
      </p:sp>
      <p:sp>
        <p:nvSpPr>
          <p:cNvPr id="373763" name="Rectangle 2"/>
          <p:cNvSpPr>
            <a:spLocks noGrp="1" noRot="1" noChangeAspect="1" noChangeArrowheads="1" noTextEdit="1"/>
          </p:cNvSpPr>
          <p:nvPr>
            <p:ph type="sldImg"/>
          </p:nvPr>
        </p:nvSpPr>
        <p:spPr>
          <a:ln/>
        </p:spPr>
      </p:sp>
      <p:sp>
        <p:nvSpPr>
          <p:cNvPr id="373764"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30</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592858A1-4F0F-410D-8D14-1D1095D503EC}" type="slidenum">
              <a:rPr lang="sl-SI" smtClean="0"/>
              <a:pPr/>
              <a:t>3</a:t>
            </a:fld>
            <a:endParaRPr lang="sl-SI" dirty="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31</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AE373440-0A2B-41FD-87C2-A2244818CCBD}" type="slidenum">
              <a:rPr lang="sl-SI" sz="1200"/>
              <a:pPr algn="r"/>
              <a:t>34</a:t>
            </a:fld>
            <a:endParaRPr lang="sl-SI" sz="1200" dirty="0"/>
          </a:p>
        </p:txBody>
      </p:sp>
      <p:sp>
        <p:nvSpPr>
          <p:cNvPr id="375811" name="Rectangle 2"/>
          <p:cNvSpPr>
            <a:spLocks noGrp="1" noRot="1" noChangeAspect="1" noChangeArrowheads="1" noTextEdit="1"/>
          </p:cNvSpPr>
          <p:nvPr>
            <p:ph type="sldImg"/>
          </p:nvPr>
        </p:nvSpPr>
        <p:spPr>
          <a:ln/>
        </p:spPr>
      </p:sp>
      <p:sp>
        <p:nvSpPr>
          <p:cNvPr id="375812"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834"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8D604D1F-6F0A-4FA1-8984-7DD44CF401DF}" type="slidenum">
              <a:rPr lang="sl-SI" sz="1200"/>
              <a:pPr algn="r"/>
              <a:t>35</a:t>
            </a:fld>
            <a:endParaRPr lang="sl-SI" sz="1200" dirty="0"/>
          </a:p>
        </p:txBody>
      </p:sp>
      <p:sp>
        <p:nvSpPr>
          <p:cNvPr id="376835" name="Rectangle 2"/>
          <p:cNvSpPr>
            <a:spLocks noGrp="1" noRot="1" noChangeAspect="1" noChangeArrowheads="1" noTextEdit="1"/>
          </p:cNvSpPr>
          <p:nvPr>
            <p:ph type="sldImg"/>
          </p:nvPr>
        </p:nvSpPr>
        <p:spPr>
          <a:ln/>
        </p:spPr>
      </p:sp>
      <p:sp>
        <p:nvSpPr>
          <p:cNvPr id="376836"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36</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37</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38</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39</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40</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41</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42</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592858A1-4F0F-410D-8D14-1D1095D503EC}" type="slidenum">
              <a:rPr lang="sl-SI" smtClean="0"/>
              <a:pPr/>
              <a:t>4</a:t>
            </a:fld>
            <a:endParaRPr lang="sl-SI" dirty="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90F8FB60-B9DF-4F9B-A204-D92A1B092FCB}" type="slidenum">
              <a:rPr lang="sl-SI" sz="1200"/>
              <a:pPr algn="r"/>
              <a:t>43</a:t>
            </a:fld>
            <a:endParaRPr lang="sl-SI" sz="1200" dirty="0"/>
          </a:p>
        </p:txBody>
      </p:sp>
      <p:sp>
        <p:nvSpPr>
          <p:cNvPr id="374787" name="Rectangle 2"/>
          <p:cNvSpPr>
            <a:spLocks noGrp="1" noRot="1" noChangeAspect="1" noChangeArrowheads="1" noTextEdit="1"/>
          </p:cNvSpPr>
          <p:nvPr>
            <p:ph type="sldImg"/>
          </p:nvPr>
        </p:nvSpPr>
        <p:spPr>
          <a:ln/>
        </p:spPr>
      </p:sp>
      <p:sp>
        <p:nvSpPr>
          <p:cNvPr id="3747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CF541EB7-CA04-473E-AA13-DEAC10E2FF94}" type="slidenum">
              <a:rPr lang="sl-SI" sz="1200"/>
              <a:pPr algn="r"/>
              <a:t>44</a:t>
            </a:fld>
            <a:endParaRPr lang="sl-SI" sz="1200" dirty="0"/>
          </a:p>
        </p:txBody>
      </p:sp>
      <p:sp>
        <p:nvSpPr>
          <p:cNvPr id="377859" name="Rectangle 2"/>
          <p:cNvSpPr>
            <a:spLocks noGrp="1" noRot="1" noChangeAspect="1" noChangeArrowheads="1" noTextEdit="1"/>
          </p:cNvSpPr>
          <p:nvPr>
            <p:ph type="sldImg"/>
          </p:nvPr>
        </p:nvSpPr>
        <p:spPr>
          <a:ln/>
        </p:spPr>
      </p:sp>
      <p:sp>
        <p:nvSpPr>
          <p:cNvPr id="37786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C4943402-1F61-4A14-B7C1-D24484242C97}" type="slidenum">
              <a:rPr lang="sl-SI" sz="1200"/>
              <a:pPr algn="r"/>
              <a:t>45</a:t>
            </a:fld>
            <a:endParaRPr lang="sl-SI" sz="1200" dirty="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0227D3C1-AF0A-4973-AF17-C825BC1D1733}" type="slidenum">
              <a:rPr lang="sl-SI" sz="1200"/>
              <a:pPr algn="r"/>
              <a:t>46</a:t>
            </a:fld>
            <a:endParaRPr lang="sl-SI" sz="1200" dirty="0"/>
          </a:p>
        </p:txBody>
      </p:sp>
      <p:sp>
        <p:nvSpPr>
          <p:cNvPr id="381955" name="Rectangle 2"/>
          <p:cNvSpPr>
            <a:spLocks noGrp="1" noRot="1" noChangeAspect="1" noChangeArrowheads="1" noTextEdit="1"/>
          </p:cNvSpPr>
          <p:nvPr>
            <p:ph type="sldImg"/>
          </p:nvPr>
        </p:nvSpPr>
        <p:spPr>
          <a:ln/>
        </p:spPr>
      </p:sp>
      <p:sp>
        <p:nvSpPr>
          <p:cNvPr id="381956"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C4943402-1F61-4A14-B7C1-D24484242C97}" type="slidenum">
              <a:rPr lang="sl-SI" sz="1200"/>
              <a:pPr algn="r"/>
              <a:t>64</a:t>
            </a:fld>
            <a:endParaRPr lang="sl-SI" sz="1200" dirty="0"/>
          </a:p>
        </p:txBody>
      </p:sp>
      <p:sp>
        <p:nvSpPr>
          <p:cNvPr id="378883" name="Rectangle 2"/>
          <p:cNvSpPr>
            <a:spLocks noGrp="1" noRot="1" noChangeAspect="1" noChangeArrowheads="1" noTextEdit="1"/>
          </p:cNvSpPr>
          <p:nvPr>
            <p:ph type="sldImg"/>
          </p:nvPr>
        </p:nvSpPr>
        <p:spPr>
          <a:ln/>
        </p:spPr>
      </p:sp>
      <p:sp>
        <p:nvSpPr>
          <p:cNvPr id="378884"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65</a:t>
            </a:fld>
            <a:endParaRPr lang="sl-SI"/>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66</a:t>
            </a:fld>
            <a:endParaRPr lang="sl-SI"/>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67</a:t>
            </a:fld>
            <a:endParaRPr lang="sl-SI"/>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68</a:t>
            </a:fld>
            <a:endParaRPr lang="sl-SI"/>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776E1515-DFB9-4ED1-8C93-B96C7B72A6E4}" type="slidenum">
              <a:rPr lang="sl-SI" sz="1200"/>
              <a:pPr algn="r"/>
              <a:t>69</a:t>
            </a:fld>
            <a:endParaRPr lang="sl-SI" sz="1200" dirty="0"/>
          </a:p>
        </p:txBody>
      </p:sp>
      <p:sp>
        <p:nvSpPr>
          <p:cNvPr id="382979" name="Rectangle 2"/>
          <p:cNvSpPr>
            <a:spLocks noGrp="1" noRot="1" noChangeAspect="1" noChangeArrowheads="1" noTextEdit="1"/>
          </p:cNvSpPr>
          <p:nvPr>
            <p:ph type="sldImg"/>
          </p:nvPr>
        </p:nvSpPr>
        <p:spPr>
          <a:ln/>
        </p:spPr>
      </p:sp>
      <p:sp>
        <p:nvSpPr>
          <p:cNvPr id="38298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592858A1-4F0F-410D-8D14-1D1095D503EC}" type="slidenum">
              <a:rPr lang="sl-SI" smtClean="0"/>
              <a:pPr/>
              <a:t>5</a:t>
            </a:fld>
            <a:endParaRPr lang="sl-SI" dirty="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70</a:t>
            </a:fld>
            <a:endParaRPr lang="sl-SI"/>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71</a:t>
            </a:fld>
            <a:endParaRPr lang="sl-SI"/>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72</a:t>
            </a:fld>
            <a:endParaRPr lang="sl-SI"/>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73</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74</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75</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76</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77</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78</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79</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p:spPr>
        <p:txBody>
          <a:bodyPr/>
          <a:lstStyle/>
          <a:p>
            <a:fld id="{592858A1-4F0F-410D-8D14-1D1095D503EC}" type="slidenum">
              <a:rPr lang="sl-SI" smtClean="0"/>
              <a:pPr/>
              <a:t>6</a:t>
            </a:fld>
            <a:endParaRPr lang="sl-SI" dirty="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80</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81</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82</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83</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84</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85</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86</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87</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7"/>
          <p:cNvSpPr>
            <a:spLocks noGrp="1" noChangeArrowheads="1"/>
          </p:cNvSpPr>
          <p:nvPr>
            <p:ph type="sldNum" sz="quarter" idx="5"/>
          </p:nvPr>
        </p:nvSpPr>
        <p:spPr>
          <a:noFill/>
        </p:spPr>
        <p:txBody>
          <a:bodyPr/>
          <a:lstStyle/>
          <a:p>
            <a:fld id="{CE7E2443-0109-40F2-88D8-EDE02197D8D8}" type="slidenum">
              <a:rPr lang="sl-SI" smtClean="0"/>
              <a:pPr/>
              <a:t>88</a:t>
            </a:fld>
            <a:endParaRPr lang="sl-SI" dirty="0"/>
          </a:p>
        </p:txBody>
      </p:sp>
      <p:sp>
        <p:nvSpPr>
          <p:cNvPr id="260099" name="Rectangle 2"/>
          <p:cNvSpPr>
            <a:spLocks noGrp="1" noRot="1" noChangeAspect="1" noChangeArrowheads="1" noTextEdit="1"/>
          </p:cNvSpPr>
          <p:nvPr>
            <p:ph type="sldImg"/>
          </p:nvPr>
        </p:nvSpPr>
        <p:spPr>
          <a:ln/>
        </p:spPr>
      </p:sp>
      <p:sp>
        <p:nvSpPr>
          <p:cNvPr id="26010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EF2D2C4-64A3-4D71-81ED-209DB669DE0B}" type="slidenum">
              <a:rPr lang="sl-SI" sz="1200"/>
              <a:pPr algn="r"/>
              <a:t>89</a:t>
            </a:fld>
            <a:endParaRPr lang="sl-SI" sz="1200" dirty="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7"/>
          <p:cNvSpPr>
            <a:spLocks noGrp="1" noChangeArrowheads="1"/>
          </p:cNvSpPr>
          <p:nvPr>
            <p:ph type="sldNum" sz="quarter" idx="5"/>
          </p:nvPr>
        </p:nvSpPr>
        <p:spPr>
          <a:noFill/>
        </p:spPr>
        <p:txBody>
          <a:bodyPr/>
          <a:lstStyle/>
          <a:p>
            <a:fld id="{DFA89CBD-6787-434B-80BA-DA14219A74DA}" type="slidenum">
              <a:rPr lang="sl-SI" smtClean="0"/>
              <a:pPr/>
              <a:t>7</a:t>
            </a:fld>
            <a:endParaRPr lang="sl-SI" dirty="0"/>
          </a:p>
        </p:txBody>
      </p:sp>
      <p:sp>
        <p:nvSpPr>
          <p:cNvPr id="350211" name="Rectangle 2"/>
          <p:cNvSpPr>
            <a:spLocks noGrp="1" noRot="1" noChangeAspect="1" noChangeArrowheads="1" noTextEdit="1"/>
          </p:cNvSpPr>
          <p:nvPr>
            <p:ph type="sldImg"/>
          </p:nvPr>
        </p:nvSpPr>
        <p:spPr>
          <a:ln/>
        </p:spPr>
      </p:sp>
      <p:sp>
        <p:nvSpPr>
          <p:cNvPr id="350212"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EF2D2C4-64A3-4D71-81ED-209DB669DE0B}" type="slidenum">
              <a:rPr lang="sl-SI" sz="1200"/>
              <a:pPr algn="r"/>
              <a:t>90</a:t>
            </a:fld>
            <a:endParaRPr lang="sl-SI" sz="1200" dirty="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EF2D2C4-64A3-4D71-81ED-209DB669DE0B}" type="slidenum">
              <a:rPr lang="sl-SI" sz="1200"/>
              <a:pPr algn="r"/>
              <a:t>91</a:t>
            </a:fld>
            <a:endParaRPr lang="sl-SI" sz="1200" dirty="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EF2D2C4-64A3-4D71-81ED-209DB669DE0B}" type="slidenum">
              <a:rPr lang="sl-SI" sz="1200"/>
              <a:pPr algn="r"/>
              <a:t>92</a:t>
            </a:fld>
            <a:endParaRPr lang="sl-SI" sz="1200" dirty="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EF2D2C4-64A3-4D71-81ED-209DB669DE0B}" type="slidenum">
              <a:rPr lang="sl-SI" sz="1200"/>
              <a:pPr algn="r"/>
              <a:t>93</a:t>
            </a:fld>
            <a:endParaRPr lang="sl-SI" sz="1200" dirty="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EF2D2C4-64A3-4D71-81ED-209DB669DE0B}" type="slidenum">
              <a:rPr lang="sl-SI" sz="1200"/>
              <a:pPr algn="r"/>
              <a:t>94</a:t>
            </a:fld>
            <a:endParaRPr lang="sl-SI" sz="1200" dirty="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EF2D2C4-64A3-4D71-81ED-209DB669DE0B}" type="slidenum">
              <a:rPr lang="sl-SI" sz="1200"/>
              <a:pPr algn="r"/>
              <a:t>95</a:t>
            </a:fld>
            <a:endParaRPr lang="sl-SI" sz="1200" dirty="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EF2D2C4-64A3-4D71-81ED-209DB669DE0B}" type="slidenum">
              <a:rPr lang="sl-SI" sz="1200"/>
              <a:pPr algn="r"/>
              <a:t>96</a:t>
            </a:fld>
            <a:endParaRPr lang="sl-SI" sz="1200" dirty="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7"/>
          <p:cNvSpPr txBox="1">
            <a:spLocks noGrp="1" noChangeArrowheads="1"/>
          </p:cNvSpPr>
          <p:nvPr/>
        </p:nvSpPr>
        <p:spPr bwMode="auto">
          <a:xfrm>
            <a:off x="3777453" y="9429750"/>
            <a:ext cx="2890044" cy="496888"/>
          </a:xfrm>
          <a:prstGeom prst="rect">
            <a:avLst/>
          </a:prstGeom>
          <a:noFill/>
          <a:ln w="9525">
            <a:noFill/>
            <a:miter lim="800000"/>
            <a:headEnd/>
            <a:tailEnd/>
          </a:ln>
        </p:spPr>
        <p:txBody>
          <a:bodyPr anchor="b"/>
          <a:lstStyle/>
          <a:p>
            <a:pPr algn="r"/>
            <a:fld id="{3EF2D2C4-64A3-4D71-81ED-209DB669DE0B}" type="slidenum">
              <a:rPr lang="sl-SI" sz="1200"/>
              <a:pPr algn="r"/>
              <a:t>97</a:t>
            </a:fld>
            <a:endParaRPr lang="sl-SI" sz="1200" dirty="0"/>
          </a:p>
        </p:txBody>
      </p:sp>
      <p:sp>
        <p:nvSpPr>
          <p:cNvPr id="385027" name="Rectangle 2"/>
          <p:cNvSpPr>
            <a:spLocks noGrp="1" noRot="1" noChangeAspect="1" noChangeArrowheads="1" noTextEdit="1"/>
          </p:cNvSpPr>
          <p:nvPr>
            <p:ph type="sldImg"/>
          </p:nvPr>
        </p:nvSpPr>
        <p:spPr>
          <a:ln/>
        </p:spPr>
      </p:sp>
      <p:sp>
        <p:nvSpPr>
          <p:cNvPr id="385028"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7"/>
          <p:cNvSpPr>
            <a:spLocks noGrp="1" noChangeArrowheads="1"/>
          </p:cNvSpPr>
          <p:nvPr>
            <p:ph type="sldNum" sz="quarter" idx="5"/>
          </p:nvPr>
        </p:nvSpPr>
        <p:spPr>
          <a:noFill/>
        </p:spPr>
        <p:txBody>
          <a:bodyPr/>
          <a:lstStyle/>
          <a:p>
            <a:fld id="{1808FFCE-3FAB-4A8B-ADC4-5A42F867EADC}" type="slidenum">
              <a:rPr lang="sl-SI" smtClean="0"/>
              <a:pPr/>
              <a:t>8</a:t>
            </a:fld>
            <a:endParaRPr lang="sl-SI" dirty="0"/>
          </a:p>
        </p:txBody>
      </p:sp>
      <p:sp>
        <p:nvSpPr>
          <p:cNvPr id="351235" name="Rectangle 2"/>
          <p:cNvSpPr>
            <a:spLocks noGrp="1" noRot="1" noChangeAspect="1" noChangeArrowheads="1" noTextEdit="1"/>
          </p:cNvSpPr>
          <p:nvPr>
            <p:ph type="sldImg"/>
          </p:nvPr>
        </p:nvSpPr>
        <p:spPr>
          <a:ln/>
        </p:spPr>
      </p:sp>
      <p:sp>
        <p:nvSpPr>
          <p:cNvPr id="351236"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7"/>
          <p:cNvSpPr>
            <a:spLocks noGrp="1" noChangeArrowheads="1"/>
          </p:cNvSpPr>
          <p:nvPr>
            <p:ph type="sldNum" sz="quarter" idx="5"/>
          </p:nvPr>
        </p:nvSpPr>
        <p:spPr>
          <a:noFill/>
        </p:spPr>
        <p:txBody>
          <a:bodyPr/>
          <a:lstStyle/>
          <a:p>
            <a:fld id="{1D37552D-244A-4C1D-97F4-8DC9CDFAF5F7}" type="slidenum">
              <a:rPr lang="sl-SI" smtClean="0"/>
              <a:pPr/>
              <a:t>9</a:t>
            </a:fld>
            <a:endParaRPr lang="sl-SI" dirty="0"/>
          </a:p>
        </p:txBody>
      </p:sp>
      <p:sp>
        <p:nvSpPr>
          <p:cNvPr id="352259" name="Rectangle 2"/>
          <p:cNvSpPr>
            <a:spLocks noGrp="1" noRot="1" noChangeAspect="1" noChangeArrowheads="1" noTextEdit="1"/>
          </p:cNvSpPr>
          <p:nvPr>
            <p:ph type="sldImg"/>
          </p:nvPr>
        </p:nvSpPr>
        <p:spPr>
          <a:ln/>
        </p:spPr>
      </p:sp>
      <p:sp>
        <p:nvSpPr>
          <p:cNvPr id="352260" name="Rectangle 3"/>
          <p:cNvSpPr>
            <a:spLocks noGrp="1" noChangeArrowheads="1"/>
          </p:cNvSpPr>
          <p:nvPr>
            <p:ph type="body" idx="1"/>
          </p:nvPr>
        </p:nvSpPr>
        <p:spPr>
          <a:noFill/>
          <a:ln/>
        </p:spPr>
        <p:txBody>
          <a:bodyPr/>
          <a:lstStyle/>
          <a:p>
            <a:pPr eaLnBrk="1" hangingPunct="1"/>
            <a:endParaRPr lang="sl-SI"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685800" y="2130425"/>
            <a:ext cx="7772400" cy="1470025"/>
          </a:xfrm>
        </p:spPr>
        <p:txBody>
          <a:bodyPr/>
          <a:lstStyle/>
          <a:p>
            <a:r>
              <a:rPr lang="sl-SI"/>
              <a:t>Uredite slog naslova matrice</a:t>
            </a:r>
          </a:p>
        </p:txBody>
      </p:sp>
      <p:sp>
        <p:nvSpPr>
          <p:cNvPr id="3" name="Podnaslov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Uredite slog podnaslova matrice</a:t>
            </a:r>
          </a:p>
        </p:txBody>
      </p:sp>
      <p:sp>
        <p:nvSpPr>
          <p:cNvPr id="4" name="Ograda datuma 3"/>
          <p:cNvSpPr>
            <a:spLocks noGrp="1"/>
          </p:cNvSpPr>
          <p:nvPr>
            <p:ph type="dt" sz="half" idx="10"/>
          </p:nvPr>
        </p:nvSpPr>
        <p:spPr/>
        <p:txBody>
          <a:bodyPr/>
          <a:lstStyle/>
          <a:p>
            <a:fld id="{D84EB24F-A89A-4189-A00F-CF10F8E5630E}" type="datetimeFigureOut">
              <a:rPr lang="sl-SI" smtClean="0"/>
              <a:pPr/>
              <a:t>22. 03. 2025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183850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navpičnega besedila 2"/>
          <p:cNvSpPr>
            <a:spLocks noGrp="1"/>
          </p:cNvSpPr>
          <p:nvPr>
            <p:ph type="body" orient="vert" idx="1"/>
          </p:nvPr>
        </p:nvSpPr>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84EB24F-A89A-4189-A00F-CF10F8E5630E}" type="datetimeFigureOut">
              <a:rPr lang="sl-SI" smtClean="0"/>
              <a:pPr/>
              <a:t>22. 03. 2025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810996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lang="sl-SI"/>
              <a:t>Uredite slog naslova matrice</a:t>
            </a:r>
          </a:p>
        </p:txBody>
      </p:sp>
      <p:sp>
        <p:nvSpPr>
          <p:cNvPr id="3" name="Ograda navpičnega besedila 2"/>
          <p:cNvSpPr>
            <a:spLocks noGrp="1"/>
          </p:cNvSpPr>
          <p:nvPr>
            <p:ph type="body" orient="vert" idx="1"/>
          </p:nvPr>
        </p:nvSpPr>
        <p:spPr>
          <a:xfrm>
            <a:off x="457200" y="274638"/>
            <a:ext cx="6019800" cy="5851525"/>
          </a:xfrm>
        </p:spPr>
        <p:txBody>
          <a:bodyPr vert="eaVert"/>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84EB24F-A89A-4189-A00F-CF10F8E5630E}" type="datetimeFigureOut">
              <a:rPr lang="sl-SI" smtClean="0"/>
              <a:pPr/>
              <a:t>22. 03. 2025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8234766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sl-SI"/>
          </a:p>
        </p:txBody>
      </p:sp>
      <p:sp>
        <p:nvSpPr>
          <p:cNvPr id="3" name="Text Placeholder 2"/>
          <p:cNvSpPr>
            <a:spLocks noGrp="1"/>
          </p:cNvSpPr>
          <p:nvPr>
            <p:ph type="body" sz="half" idx="1"/>
          </p:nvPr>
        </p:nvSpPr>
        <p:spPr>
          <a:xfrm>
            <a:off x="457200" y="1600200"/>
            <a:ext cx="8229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p:cNvSpPr>
            <a:spLocks noGrp="1"/>
          </p:cNvSpPr>
          <p:nvPr>
            <p:ph sz="half" idx="2"/>
          </p:nvPr>
        </p:nvSpPr>
        <p:spPr>
          <a:xfrm>
            <a:off x="457200" y="3938588"/>
            <a:ext cx="8229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Rectangle 4"/>
          <p:cNvSpPr>
            <a:spLocks noGrp="1" noChangeArrowheads="1"/>
          </p:cNvSpPr>
          <p:nvPr>
            <p:ph type="dt" sz="half" idx="10"/>
          </p:nvPr>
        </p:nvSpPr>
        <p:spPr>
          <a:ln/>
        </p:spPr>
        <p:txBody>
          <a:bodyPr/>
          <a:lstStyle>
            <a:lvl1pPr>
              <a:defRPr/>
            </a:lvl1pPr>
          </a:lstStyle>
          <a:p>
            <a:pPr>
              <a:defRPr/>
            </a:pPr>
            <a:endParaRPr lang="sl-SI"/>
          </a:p>
        </p:txBody>
      </p:sp>
      <p:sp>
        <p:nvSpPr>
          <p:cNvPr id="6" name="Rectangle 5"/>
          <p:cNvSpPr>
            <a:spLocks noGrp="1" noChangeArrowheads="1"/>
          </p:cNvSpPr>
          <p:nvPr>
            <p:ph type="ftr" sz="quarter" idx="11"/>
          </p:nvPr>
        </p:nvSpPr>
        <p:spPr>
          <a:ln/>
        </p:spPr>
        <p:txBody>
          <a:bodyPr/>
          <a:lstStyle>
            <a:lvl1pPr>
              <a:defRPr/>
            </a:lvl1pPr>
          </a:lstStyle>
          <a:p>
            <a:pPr>
              <a:defRPr/>
            </a:pPr>
            <a:endParaRPr lang="sl-SI"/>
          </a:p>
        </p:txBody>
      </p:sp>
      <p:sp>
        <p:nvSpPr>
          <p:cNvPr id="7" name="Rectangle 6"/>
          <p:cNvSpPr>
            <a:spLocks noGrp="1" noChangeArrowheads="1"/>
          </p:cNvSpPr>
          <p:nvPr>
            <p:ph type="sldNum" sz="quarter" idx="12"/>
          </p:nvPr>
        </p:nvSpPr>
        <p:spPr>
          <a:ln/>
        </p:spPr>
        <p:txBody>
          <a:bodyPr/>
          <a:lstStyle>
            <a:lvl1pPr>
              <a:defRPr/>
            </a:lvl1pPr>
          </a:lstStyle>
          <a:p>
            <a:pPr>
              <a:defRPr/>
            </a:pPr>
            <a:fld id="{5C135375-7ECF-46D0-8119-788615D5A294}" type="slidenum">
              <a:rPr lang="sl-SI"/>
              <a:pPr>
                <a:defRPr/>
              </a:pPr>
              <a:t>‹#›</a:t>
            </a:fld>
            <a:endParaRPr lang="sl-SI"/>
          </a:p>
        </p:txBody>
      </p:sp>
    </p:spTree>
    <p:extLst>
      <p:ext uri="{BB962C8B-B14F-4D97-AF65-F5344CB8AC3E}">
        <p14:creationId xmlns:p14="http://schemas.microsoft.com/office/powerpoint/2010/main" val="81842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idx="1"/>
          </p:nvPr>
        </p:nvSpPr>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10"/>
          </p:nvPr>
        </p:nvSpPr>
        <p:spPr/>
        <p:txBody>
          <a:bodyPr/>
          <a:lstStyle/>
          <a:p>
            <a:fld id="{D84EB24F-A89A-4189-A00F-CF10F8E5630E}" type="datetimeFigureOut">
              <a:rPr lang="sl-SI" smtClean="0"/>
              <a:pPr/>
              <a:t>22. 03. 2025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42694182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722313" y="4406900"/>
            <a:ext cx="7772400" cy="1362075"/>
          </a:xfrm>
        </p:spPr>
        <p:txBody>
          <a:bodyPr anchor="t"/>
          <a:lstStyle>
            <a:lvl1pPr algn="l">
              <a:defRPr sz="4000" b="1" cap="all"/>
            </a:lvl1pPr>
          </a:lstStyle>
          <a:p>
            <a:r>
              <a:rPr lang="sl-SI"/>
              <a:t>Uredite slog naslova matrice</a:t>
            </a:r>
          </a:p>
        </p:txBody>
      </p:sp>
      <p:sp>
        <p:nvSpPr>
          <p:cNvPr id="3" name="Ograda besedila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Uredite sloge besedila matrice</a:t>
            </a:r>
          </a:p>
        </p:txBody>
      </p:sp>
      <p:sp>
        <p:nvSpPr>
          <p:cNvPr id="4" name="Ograda datuma 3"/>
          <p:cNvSpPr>
            <a:spLocks noGrp="1"/>
          </p:cNvSpPr>
          <p:nvPr>
            <p:ph type="dt" sz="half" idx="10"/>
          </p:nvPr>
        </p:nvSpPr>
        <p:spPr/>
        <p:txBody>
          <a:bodyPr/>
          <a:lstStyle/>
          <a:p>
            <a:fld id="{D84EB24F-A89A-4189-A00F-CF10F8E5630E}" type="datetimeFigureOut">
              <a:rPr lang="sl-SI" smtClean="0"/>
              <a:pPr/>
              <a:t>22. 03. 2025</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291293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vsebin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vsebin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datuma 4"/>
          <p:cNvSpPr>
            <a:spLocks noGrp="1"/>
          </p:cNvSpPr>
          <p:nvPr>
            <p:ph type="dt" sz="half" idx="10"/>
          </p:nvPr>
        </p:nvSpPr>
        <p:spPr/>
        <p:txBody>
          <a:bodyPr/>
          <a:lstStyle/>
          <a:p>
            <a:fld id="{D84EB24F-A89A-4189-A00F-CF10F8E5630E}" type="datetimeFigureOut">
              <a:rPr lang="sl-SI" smtClean="0"/>
              <a:pPr/>
              <a:t>22. 03. 2025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996359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defRPr/>
            </a:lvl1pPr>
          </a:lstStyle>
          <a:p>
            <a:r>
              <a:rPr lang="sl-SI"/>
              <a:t>Uredite slog naslova matrice</a:t>
            </a:r>
          </a:p>
        </p:txBody>
      </p:sp>
      <p:sp>
        <p:nvSpPr>
          <p:cNvPr id="3" name="Ograda besedila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4" name="Ograda vsebin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5" name="Ograda besedila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Uredite sloge besedila matrice</a:t>
            </a:r>
          </a:p>
        </p:txBody>
      </p:sp>
      <p:sp>
        <p:nvSpPr>
          <p:cNvPr id="6" name="Ograda vsebin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7" name="Ograda datuma 6"/>
          <p:cNvSpPr>
            <a:spLocks noGrp="1"/>
          </p:cNvSpPr>
          <p:nvPr>
            <p:ph type="dt" sz="half" idx="10"/>
          </p:nvPr>
        </p:nvSpPr>
        <p:spPr/>
        <p:txBody>
          <a:bodyPr/>
          <a:lstStyle/>
          <a:p>
            <a:fld id="{D84EB24F-A89A-4189-A00F-CF10F8E5630E}" type="datetimeFigureOut">
              <a:rPr lang="sl-SI" smtClean="0"/>
              <a:pPr/>
              <a:t>22. 03. 2025</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3636146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a:t>Uredite slog naslova matrice</a:t>
            </a:r>
          </a:p>
        </p:txBody>
      </p:sp>
      <p:sp>
        <p:nvSpPr>
          <p:cNvPr id="3" name="Ograda datuma 2"/>
          <p:cNvSpPr>
            <a:spLocks noGrp="1"/>
          </p:cNvSpPr>
          <p:nvPr>
            <p:ph type="dt" sz="half" idx="10"/>
          </p:nvPr>
        </p:nvSpPr>
        <p:spPr/>
        <p:txBody>
          <a:bodyPr/>
          <a:lstStyle/>
          <a:p>
            <a:fld id="{D84EB24F-A89A-4189-A00F-CF10F8E5630E}" type="datetimeFigureOut">
              <a:rPr lang="sl-SI" smtClean="0"/>
              <a:pPr/>
              <a:t>22. 03. 2025</a:t>
            </a:fld>
            <a:endParaRPr lang="sl-SI"/>
          </a:p>
        </p:txBody>
      </p:sp>
      <p:sp>
        <p:nvSpPr>
          <p:cNvPr id="4" name="Ograda noge 3"/>
          <p:cNvSpPr>
            <a:spLocks noGrp="1"/>
          </p:cNvSpPr>
          <p:nvPr>
            <p:ph type="ftr" sz="quarter" idx="11"/>
          </p:nvPr>
        </p:nvSpPr>
        <p:spPr/>
        <p:txBody>
          <a:bodyPr/>
          <a:lstStyle/>
          <a:p>
            <a:endParaRPr lang="sl-SI"/>
          </a:p>
        </p:txBody>
      </p:sp>
      <p:sp>
        <p:nvSpPr>
          <p:cNvPr id="5" name="Ograda številke diapozitiva 4"/>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390524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D84EB24F-A89A-4189-A00F-CF10F8E5630E}" type="datetimeFigureOut">
              <a:rPr lang="sl-SI" smtClean="0"/>
              <a:pPr/>
              <a:t>22. 03. 2025</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1327625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3008313" cy="1162050"/>
          </a:xfrm>
        </p:spPr>
        <p:txBody>
          <a:bodyPr anchor="b"/>
          <a:lstStyle>
            <a:lvl1pPr algn="l">
              <a:defRPr sz="2000" b="1"/>
            </a:lvl1pPr>
          </a:lstStyle>
          <a:p>
            <a:r>
              <a:rPr lang="sl-SI"/>
              <a:t>Uredite slog naslova matrice</a:t>
            </a:r>
          </a:p>
        </p:txBody>
      </p:sp>
      <p:sp>
        <p:nvSpPr>
          <p:cNvPr id="3" name="Ograda vsebin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besedila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D84EB24F-A89A-4189-A00F-CF10F8E5630E}" type="datetimeFigureOut">
              <a:rPr lang="sl-SI" smtClean="0"/>
              <a:pPr/>
              <a:t>22. 03. 2025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797005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1792288" y="4800600"/>
            <a:ext cx="5486400" cy="566738"/>
          </a:xfrm>
        </p:spPr>
        <p:txBody>
          <a:bodyPr anchor="b"/>
          <a:lstStyle>
            <a:lvl1pPr algn="l">
              <a:defRPr sz="2000" b="1"/>
            </a:lvl1pPr>
          </a:lstStyle>
          <a:p>
            <a:r>
              <a:rPr lang="sl-SI"/>
              <a:t>Uredite slog naslova matrice</a:t>
            </a:r>
          </a:p>
        </p:txBody>
      </p:sp>
      <p:sp>
        <p:nvSpPr>
          <p:cNvPr id="3" name="Ograda slik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grada besedila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Uredite sloge besedila matrice</a:t>
            </a:r>
          </a:p>
        </p:txBody>
      </p:sp>
      <p:sp>
        <p:nvSpPr>
          <p:cNvPr id="5" name="Ograda datuma 4"/>
          <p:cNvSpPr>
            <a:spLocks noGrp="1"/>
          </p:cNvSpPr>
          <p:nvPr>
            <p:ph type="dt" sz="half" idx="10"/>
          </p:nvPr>
        </p:nvSpPr>
        <p:spPr/>
        <p:txBody>
          <a:bodyPr/>
          <a:lstStyle/>
          <a:p>
            <a:fld id="{D84EB24F-A89A-4189-A00F-CF10F8E5630E}" type="datetimeFigureOut">
              <a:rPr lang="sl-SI" smtClean="0"/>
              <a:pPr/>
              <a:t>22. 03. 2025</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D2F7CBEF-4DB7-4710-8E51-D256E2A6F943}" type="slidenum">
              <a:rPr lang="sl-SI" smtClean="0"/>
              <a:pPr/>
              <a:t>‹#›</a:t>
            </a:fld>
            <a:endParaRPr lang="sl-SI"/>
          </a:p>
        </p:txBody>
      </p:sp>
    </p:spTree>
    <p:extLst>
      <p:ext uri="{BB962C8B-B14F-4D97-AF65-F5344CB8AC3E}">
        <p14:creationId xmlns:p14="http://schemas.microsoft.com/office/powerpoint/2010/main" val="139399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grada naslova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l-SI"/>
              <a:t>Uredite slog naslova matrice</a:t>
            </a:r>
          </a:p>
        </p:txBody>
      </p:sp>
      <p:sp>
        <p:nvSpPr>
          <p:cNvPr id="3" name="Ograda besedila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p>
        </p:txBody>
      </p:sp>
      <p:sp>
        <p:nvSpPr>
          <p:cNvPr id="4" name="Ograda datum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4EB24F-A89A-4189-A00F-CF10F8E5630E}" type="datetimeFigureOut">
              <a:rPr lang="sl-SI" smtClean="0"/>
              <a:pPr/>
              <a:t>22. 03. 2025</a:t>
            </a:fld>
            <a:endParaRPr lang="sl-SI"/>
          </a:p>
        </p:txBody>
      </p:sp>
      <p:sp>
        <p:nvSpPr>
          <p:cNvPr id="5" name="Ograda no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grada številke diapoz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F7CBEF-4DB7-4710-8E51-D256E2A6F943}" type="slidenum">
              <a:rPr lang="sl-SI" smtClean="0"/>
              <a:pPr/>
              <a:t>‹#›</a:t>
            </a:fld>
            <a:endParaRPr lang="sl-SI"/>
          </a:p>
        </p:txBody>
      </p:sp>
    </p:spTree>
    <p:extLst>
      <p:ext uri="{BB962C8B-B14F-4D97-AF65-F5344CB8AC3E}">
        <p14:creationId xmlns:p14="http://schemas.microsoft.com/office/powerpoint/2010/main" val="341202122"/>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5.wmf"/><Relationship Id="rId7" Type="http://schemas.openxmlformats.org/officeDocument/2006/relationships/diagramColors" Target="../diagrams/colors9.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7.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8" Type="http://schemas.microsoft.com/office/2007/relationships/diagramDrawing" Target="../diagrams/drawing12.xml"/><Relationship Id="rId13" Type="http://schemas.microsoft.com/office/2007/relationships/diagramDrawing" Target="../diagrams/drawing13.xml"/><Relationship Id="rId3" Type="http://schemas.openxmlformats.org/officeDocument/2006/relationships/image" Target="../media/image6.wmf"/><Relationship Id="rId7" Type="http://schemas.openxmlformats.org/officeDocument/2006/relationships/diagramColors" Target="../diagrams/colors12.xml"/><Relationship Id="rId12" Type="http://schemas.openxmlformats.org/officeDocument/2006/relationships/diagramColors" Target="../diagrams/colors13.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12.xml"/><Relationship Id="rId11" Type="http://schemas.openxmlformats.org/officeDocument/2006/relationships/diagramQuickStyle" Target="../diagrams/quickStyle13.xml"/><Relationship Id="rId5" Type="http://schemas.openxmlformats.org/officeDocument/2006/relationships/diagramLayout" Target="../diagrams/layout12.xml"/><Relationship Id="rId10" Type="http://schemas.openxmlformats.org/officeDocument/2006/relationships/diagramLayout" Target="../diagrams/layout13.xml"/><Relationship Id="rId4" Type="http://schemas.openxmlformats.org/officeDocument/2006/relationships/diagramData" Target="../diagrams/data12.xml"/><Relationship Id="rId9" Type="http://schemas.openxmlformats.org/officeDocument/2006/relationships/diagramData" Target="../diagrams/data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6.xml.rels><?xml version="1.0" encoding="UTF-8" standalone="yes"?>
<Relationships xmlns="http://schemas.openxmlformats.org/package/2006/relationships"><Relationship Id="rId8" Type="http://schemas.openxmlformats.org/officeDocument/2006/relationships/diagramData" Target="../diagrams/data17.xml"/><Relationship Id="rId3" Type="http://schemas.openxmlformats.org/officeDocument/2006/relationships/diagramData" Target="../diagrams/data16.xml"/><Relationship Id="rId7" Type="http://schemas.microsoft.com/office/2007/relationships/diagramDrawing" Target="../diagrams/drawing16.xml"/><Relationship Id="rId12"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6.xml"/><Relationship Id="rId11" Type="http://schemas.openxmlformats.org/officeDocument/2006/relationships/diagramColors" Target="../diagrams/colors17.xml"/><Relationship Id="rId5" Type="http://schemas.openxmlformats.org/officeDocument/2006/relationships/diagramQuickStyle" Target="../diagrams/quickStyle16.xml"/><Relationship Id="rId10" Type="http://schemas.openxmlformats.org/officeDocument/2006/relationships/diagramQuickStyle" Target="../diagrams/quickStyle17.xml"/><Relationship Id="rId4" Type="http://schemas.openxmlformats.org/officeDocument/2006/relationships/diagramLayout" Target="../diagrams/layout16.xml"/><Relationship Id="rId9" Type="http://schemas.openxmlformats.org/officeDocument/2006/relationships/diagramLayout" Target="../diagrams/layout17.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hyperlink" Target="http://www.napofilm.net/sl/napos-films/multimedia-film-episodes-listing-view?filmid=napo-011-safety-in-and-outside-of-work" TargetMode="External"/><Relationship Id="rId5" Type="http://schemas.openxmlformats.org/officeDocument/2006/relationships/hyperlink" Target="http://www.napofilm.net/sl/napos-films/multimedia-film-episodes-listing-view?filmid=napo-007-safe-start" TargetMode="Externa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20.xml"/><Relationship Id="rId3" Type="http://schemas.openxmlformats.org/officeDocument/2006/relationships/diagramData" Target="../diagrams/data19.xml"/><Relationship Id="rId7" Type="http://schemas.microsoft.com/office/2007/relationships/diagramDrawing" Target="../diagrams/drawing19.xml"/><Relationship Id="rId12" Type="http://schemas.microsoft.com/office/2007/relationships/diagramDrawing" Target="../diagrams/drawing20.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19.xml"/><Relationship Id="rId11" Type="http://schemas.openxmlformats.org/officeDocument/2006/relationships/diagramColors" Target="../diagrams/colors20.xml"/><Relationship Id="rId5" Type="http://schemas.openxmlformats.org/officeDocument/2006/relationships/diagramQuickStyle" Target="../diagrams/quickStyle19.xml"/><Relationship Id="rId10" Type="http://schemas.openxmlformats.org/officeDocument/2006/relationships/diagramQuickStyle" Target="../diagrams/quickStyle20.xml"/><Relationship Id="rId4" Type="http://schemas.openxmlformats.org/officeDocument/2006/relationships/diagramLayout" Target="../diagrams/layout19.xml"/><Relationship Id="rId9" Type="http://schemas.openxmlformats.org/officeDocument/2006/relationships/diagramLayout" Target="../diagrams/layout20.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microsoft.com/office/2007/relationships/diagramDrawing" Target="../diagrams/drawing21.xml"/><Relationship Id="rId3" Type="http://schemas.openxmlformats.org/officeDocument/2006/relationships/image" Target="../media/image16.png"/><Relationship Id="rId7" Type="http://schemas.openxmlformats.org/officeDocument/2006/relationships/diagramColors" Target="../diagrams/colors21.xml"/><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diagramQuickStyle" Target="../diagrams/quickStyle21.xml"/><Relationship Id="rId5" Type="http://schemas.openxmlformats.org/officeDocument/2006/relationships/diagramLayout" Target="../diagrams/layout21.xml"/><Relationship Id="rId4" Type="http://schemas.openxmlformats.org/officeDocument/2006/relationships/diagramData" Target="../diagrams/data21.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8" Type="http://schemas.microsoft.com/office/2007/relationships/diagramDrawing" Target="../diagrams/drawing22.xml"/><Relationship Id="rId3" Type="http://schemas.openxmlformats.org/officeDocument/2006/relationships/image" Target="../media/image18.png"/><Relationship Id="rId7" Type="http://schemas.openxmlformats.org/officeDocument/2006/relationships/diagramColors" Target="../diagrams/colors22.xml"/><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diagramQuickStyle" Target="../diagrams/quickStyle22.xml"/><Relationship Id="rId5" Type="http://schemas.openxmlformats.org/officeDocument/2006/relationships/diagramLayout" Target="../diagrams/layout22.xml"/><Relationship Id="rId4" Type="http://schemas.openxmlformats.org/officeDocument/2006/relationships/diagramData" Target="../diagrams/data22.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7.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27.emf"/><Relationship Id="rId5" Type="http://schemas.openxmlformats.org/officeDocument/2006/relationships/image" Target="../media/image26.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8" Type="http://schemas.microsoft.com/office/2007/relationships/diagramDrawing" Target="../diagrams/drawing27.xml"/><Relationship Id="rId3" Type="http://schemas.openxmlformats.org/officeDocument/2006/relationships/hyperlink" Target="http://www.napofilm.net/sl/napos-films/multimedia-film-episodes-listing-view?filmid=napo-001-best-signs-story" TargetMode="External"/><Relationship Id="rId7" Type="http://schemas.openxmlformats.org/officeDocument/2006/relationships/diagramColors" Target="../diagrams/colors27.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QuickStyle" Target="../diagrams/quickStyle27.xml"/><Relationship Id="rId5" Type="http://schemas.openxmlformats.org/officeDocument/2006/relationships/diagramLayout" Target="../diagrams/layout27.xml"/><Relationship Id="rId4" Type="http://schemas.openxmlformats.org/officeDocument/2006/relationships/diagramData" Target="../diagrams/data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69.xml.rels><?xml version="1.0" encoding="UTF-8" standalone="yes"?>
<Relationships xmlns="http://schemas.openxmlformats.org/package/2006/relationships"><Relationship Id="rId3" Type="http://schemas.openxmlformats.org/officeDocument/2006/relationships/image" Target="../media/image42.gif"/><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13" Type="http://schemas.microsoft.com/office/2007/relationships/diagramDrawing" Target="../diagrams/drawing4.xml"/><Relationship Id="rId18" Type="http://schemas.microsoft.com/office/2007/relationships/diagramDrawing" Target="../diagrams/drawing5.xml"/><Relationship Id="rId3" Type="http://schemas.openxmlformats.org/officeDocument/2006/relationships/image" Target="../media/image4.jpeg"/><Relationship Id="rId7" Type="http://schemas.openxmlformats.org/officeDocument/2006/relationships/diagramColors" Target="../diagrams/colors3.xml"/><Relationship Id="rId12" Type="http://schemas.openxmlformats.org/officeDocument/2006/relationships/diagramColors" Target="../diagrams/colors4.xml"/><Relationship Id="rId17" Type="http://schemas.openxmlformats.org/officeDocument/2006/relationships/diagramColors" Target="../diagrams/colors5.xml"/><Relationship Id="rId2" Type="http://schemas.openxmlformats.org/officeDocument/2006/relationships/notesSlide" Target="../notesSlides/notesSlide7.xml"/><Relationship Id="rId16" Type="http://schemas.openxmlformats.org/officeDocument/2006/relationships/diagramQuickStyle" Target="../diagrams/quickStyle5.xml"/><Relationship Id="rId1" Type="http://schemas.openxmlformats.org/officeDocument/2006/relationships/slideLayout" Target="../slideLayouts/slideLayout2.xml"/><Relationship Id="rId6" Type="http://schemas.openxmlformats.org/officeDocument/2006/relationships/diagramQuickStyle" Target="../diagrams/quickStyle3.xml"/><Relationship Id="rId11" Type="http://schemas.openxmlformats.org/officeDocument/2006/relationships/diagramQuickStyle" Target="../diagrams/quickStyle4.xml"/><Relationship Id="rId5" Type="http://schemas.openxmlformats.org/officeDocument/2006/relationships/diagramLayout" Target="../diagrams/layout3.xml"/><Relationship Id="rId15" Type="http://schemas.openxmlformats.org/officeDocument/2006/relationships/diagramLayout" Target="../diagrams/layout5.xml"/><Relationship Id="rId10" Type="http://schemas.openxmlformats.org/officeDocument/2006/relationships/diagramLayout" Target="../diagrams/layout4.xml"/><Relationship Id="rId4" Type="http://schemas.openxmlformats.org/officeDocument/2006/relationships/diagramData" Target="../diagrams/data3.xml"/><Relationship Id="rId9" Type="http://schemas.openxmlformats.org/officeDocument/2006/relationships/diagramData" Target="../diagrams/data4.xml"/><Relationship Id="rId14" Type="http://schemas.openxmlformats.org/officeDocument/2006/relationships/diagramData" Target="../diagrams/data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5.xml"/><Relationship Id="rId1" Type="http://schemas.openxmlformats.org/officeDocument/2006/relationships/slideLayout" Target="../slideLayouts/slideLayout2.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8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notesSlide" Target="../notesSlides/notesSlide66.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 Id="rId9" Type="http://schemas.openxmlformats.org/officeDocument/2006/relationships/image" Target="../media/image57.png"/></Relationships>
</file>

<file path=ppt/slides/_rels/slide87.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67.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8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89.xml.rels><?xml version="1.0" encoding="UTF-8" standalone="yes"?>
<Relationships xmlns="http://schemas.openxmlformats.org/package/2006/relationships"><Relationship Id="rId8" Type="http://schemas.microsoft.com/office/2007/relationships/diagramDrawing" Target="../diagrams/drawing28.xml"/><Relationship Id="rId13" Type="http://schemas.microsoft.com/office/2007/relationships/diagramDrawing" Target="../diagrams/drawing29.xml"/><Relationship Id="rId3" Type="http://schemas.openxmlformats.org/officeDocument/2006/relationships/image" Target="../media/image67.wmf"/><Relationship Id="rId7" Type="http://schemas.openxmlformats.org/officeDocument/2006/relationships/diagramColors" Target="../diagrams/colors28.xml"/><Relationship Id="rId12" Type="http://schemas.openxmlformats.org/officeDocument/2006/relationships/diagramColors" Target="../diagrams/colors29.xml"/><Relationship Id="rId2" Type="http://schemas.openxmlformats.org/officeDocument/2006/relationships/notesSlide" Target="../notesSlides/notesSlide69.xml"/><Relationship Id="rId1" Type="http://schemas.openxmlformats.org/officeDocument/2006/relationships/slideLayout" Target="../slideLayouts/slideLayout7.xml"/><Relationship Id="rId6" Type="http://schemas.openxmlformats.org/officeDocument/2006/relationships/diagramQuickStyle" Target="../diagrams/quickStyle28.xml"/><Relationship Id="rId11" Type="http://schemas.openxmlformats.org/officeDocument/2006/relationships/diagramQuickStyle" Target="../diagrams/quickStyle29.xml"/><Relationship Id="rId5" Type="http://schemas.openxmlformats.org/officeDocument/2006/relationships/diagramLayout" Target="../diagrams/layout28.xml"/><Relationship Id="rId10" Type="http://schemas.openxmlformats.org/officeDocument/2006/relationships/diagramLayout" Target="../diagrams/layout29.xml"/><Relationship Id="rId4" Type="http://schemas.openxmlformats.org/officeDocument/2006/relationships/diagramData" Target="../diagrams/data28.xml"/><Relationship Id="rId9" Type="http://schemas.openxmlformats.org/officeDocument/2006/relationships/diagramData" Target="../diagrams/data29.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8.xml"/><Relationship Id="rId3" Type="http://schemas.openxmlformats.org/officeDocument/2006/relationships/diagramData" Target="../diagrams/data7.xml"/><Relationship Id="rId7" Type="http://schemas.microsoft.com/office/2007/relationships/diagramDrawing" Target="../diagrams/drawing7.xml"/><Relationship Id="rId12" Type="http://schemas.microsoft.com/office/2007/relationships/diagramDrawing" Target="../diagrams/drawing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5" Type="http://schemas.openxmlformats.org/officeDocument/2006/relationships/diagramQuickStyle" Target="../diagrams/quickStyle7.xml"/><Relationship Id="rId10" Type="http://schemas.openxmlformats.org/officeDocument/2006/relationships/diagramQuickStyle" Target="../diagrams/quickStyle8.xml"/><Relationship Id="rId4" Type="http://schemas.openxmlformats.org/officeDocument/2006/relationships/diagramLayout" Target="../diagrams/layout7.xml"/><Relationship Id="rId9" Type="http://schemas.openxmlformats.org/officeDocument/2006/relationships/diagramLayout" Target="../diagrams/layout8.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ChangeArrowheads="1"/>
          </p:cNvSpPr>
          <p:nvPr/>
        </p:nvSpPr>
        <p:spPr bwMode="auto">
          <a:xfrm>
            <a:off x="250825" y="5084763"/>
            <a:ext cx="8497888" cy="1020762"/>
          </a:xfrm>
          <a:prstGeom prst="rect">
            <a:avLst/>
          </a:prstGeom>
          <a:noFill/>
          <a:ln w="9525">
            <a:noFill/>
            <a:miter lim="800000"/>
            <a:headEnd/>
            <a:tailEnd/>
          </a:ln>
        </p:spPr>
        <p:txBody>
          <a:bodyPr bIns="0">
            <a:spAutoFit/>
          </a:bodyPr>
          <a:lstStyle/>
          <a:p>
            <a:pPr algn="ctr"/>
            <a:endParaRPr lang="sl-SI" sz="2000" b="1" dirty="0">
              <a:solidFill>
                <a:srgbClr val="4D4D4D"/>
              </a:solidFill>
              <a:latin typeface="Times New Roman" pitchFamily="18" charset="0"/>
            </a:endParaRPr>
          </a:p>
          <a:p>
            <a:pPr algn="ctr"/>
            <a:endParaRPr lang="sl-SI" sz="2000" b="1" dirty="0">
              <a:solidFill>
                <a:srgbClr val="4D4D4D"/>
              </a:solidFill>
              <a:latin typeface="Times New Roman" pitchFamily="18" charset="0"/>
            </a:endParaRPr>
          </a:p>
          <a:p>
            <a:pPr algn="ctr"/>
            <a:r>
              <a:rPr lang="sl-SI" sz="2400" i="1" dirty="0">
                <a:solidFill>
                  <a:srgbClr val="0000FF"/>
                </a:solidFill>
                <a:latin typeface="Times New Roman" pitchFamily="18" charset="0"/>
                <a:cs typeface="Times New Roman" pitchFamily="18" charset="0"/>
              </a:rPr>
              <a:t>       </a:t>
            </a:r>
            <a:endParaRPr lang="sl-SI" sz="2400" b="1" i="1" dirty="0">
              <a:solidFill>
                <a:srgbClr val="CC0099"/>
              </a:solidFill>
              <a:latin typeface="Times New Roman" pitchFamily="18" charset="0"/>
              <a:cs typeface="Times New Roman" pitchFamily="18" charset="0"/>
            </a:endParaRPr>
          </a:p>
        </p:txBody>
      </p:sp>
      <p:sp>
        <p:nvSpPr>
          <p:cNvPr id="3076" name="Rectangle 5"/>
          <p:cNvSpPr>
            <a:spLocks noChangeArrowheads="1"/>
          </p:cNvSpPr>
          <p:nvPr/>
        </p:nvSpPr>
        <p:spPr bwMode="auto">
          <a:xfrm>
            <a:off x="133607" y="147782"/>
            <a:ext cx="8858312" cy="1015663"/>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3600" b="1" dirty="0">
                <a:solidFill>
                  <a:srgbClr val="0000FF"/>
                </a:solidFill>
                <a:latin typeface="Comic Sans MS" pitchFamily="66" charset="0"/>
              </a:rPr>
              <a:t>TRAJNOSTNI RAZVOJ (TRR) </a:t>
            </a:r>
            <a:r>
              <a:rPr lang="sl-SI" sz="2400" b="1" dirty="0">
                <a:solidFill>
                  <a:schemeClr val="tx1"/>
                </a:solidFill>
                <a:latin typeface="Comic Sans MS" pitchFamily="66" charset="0"/>
              </a:rPr>
              <a:t>(Ergonomija, varnost in zdravje pri delu)      </a:t>
            </a:r>
            <a:endParaRPr lang="sl-SI" sz="2400" dirty="0">
              <a:solidFill>
                <a:schemeClr val="tx1"/>
              </a:solidFill>
            </a:endParaRPr>
          </a:p>
        </p:txBody>
      </p:sp>
      <p:sp>
        <p:nvSpPr>
          <p:cNvPr id="3077" name="Pravokotnik 1"/>
          <p:cNvSpPr>
            <a:spLocks noChangeArrowheads="1"/>
          </p:cNvSpPr>
          <p:nvPr/>
        </p:nvSpPr>
        <p:spPr bwMode="auto">
          <a:xfrm>
            <a:off x="133607" y="1163445"/>
            <a:ext cx="8858312" cy="5355312"/>
          </a:xfrm>
          <a:prstGeom prst="rect">
            <a:avLst/>
          </a:prstGeom>
          <a:solidFill>
            <a:srgbClr val="FFFFCC"/>
          </a:solidFill>
          <a:ln/>
        </p:spPr>
        <p:style>
          <a:lnRef idx="1">
            <a:schemeClr val="accent2"/>
          </a:lnRef>
          <a:fillRef idx="2">
            <a:schemeClr val="accent2"/>
          </a:fillRef>
          <a:effectRef idx="1">
            <a:schemeClr val="accent2"/>
          </a:effectRef>
          <a:fontRef idx="minor">
            <a:schemeClr val="dk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endParaRPr lang="sl-SI" sz="1600" b="1" dirty="0">
              <a:latin typeface="Comic Sans MS" pitchFamily="66" charset="0"/>
            </a:endParaRPr>
          </a:p>
          <a:p>
            <a:pPr algn="ctr" eaLnBrk="1" hangingPunct="1">
              <a:defRPr/>
            </a:pPr>
            <a:r>
              <a:rPr lang="sl-SI" sz="3200" b="1" dirty="0">
                <a:solidFill>
                  <a:srgbClr val="00B050"/>
                </a:solidFill>
                <a:latin typeface="Comic Sans MS" pitchFamily="66" charset="0"/>
              </a:rPr>
              <a:t>mag. Muharem Husić,</a:t>
            </a:r>
          </a:p>
          <a:p>
            <a:pPr algn="ctr" eaLnBrk="1" hangingPunct="1">
              <a:defRPr/>
            </a:pPr>
            <a:r>
              <a:rPr lang="sl-SI" sz="2000" b="1" dirty="0">
                <a:solidFill>
                  <a:srgbClr val="00B050"/>
                </a:solidFill>
                <a:latin typeface="Comic Sans MS" pitchFamily="66" charset="0"/>
              </a:rPr>
              <a:t>univ.dipl.ing. kemijske tehnologije,</a:t>
            </a:r>
            <a:r>
              <a:rPr lang="sl-SI" altLang="sl-SI" sz="2000" b="1" u="sng" dirty="0">
                <a:solidFill>
                  <a:srgbClr val="CC00FF"/>
                </a:solidFill>
                <a:latin typeface="Comic Sans MS" pitchFamily="66" charset="0"/>
                <a:cs typeface="Times New Roman" pitchFamily="18" charset="0"/>
              </a:rPr>
              <a:t> muharem.husic@ki.si</a:t>
            </a:r>
          </a:p>
          <a:p>
            <a:pPr algn="ctr" eaLnBrk="1" hangingPunct="1">
              <a:defRPr/>
            </a:pPr>
            <a:endParaRPr lang="sl-SI" sz="2000" b="1" dirty="0">
              <a:solidFill>
                <a:srgbClr val="00B050"/>
              </a:solidFill>
              <a:latin typeface="Comic Sans MS" pitchFamily="66" charset="0"/>
            </a:endParaRPr>
          </a:p>
          <a:p>
            <a:pPr algn="ctr" eaLnBrk="1" hangingPunct="1">
              <a:defRPr/>
            </a:pPr>
            <a:endParaRPr lang="sl-SI" sz="2000" b="1" dirty="0">
              <a:solidFill>
                <a:srgbClr val="00B050"/>
              </a:solidFill>
              <a:latin typeface="Comic Sans MS" pitchFamily="66" charset="0"/>
            </a:endParaRPr>
          </a:p>
          <a:p>
            <a:pPr marL="457200" indent="-186690" algn="just">
              <a:tabLst>
                <a:tab pos="90170" algn="l"/>
              </a:tabLst>
            </a:pPr>
            <a:r>
              <a:rPr lang="sl-SI" altLang="sl-SI" b="1" dirty="0">
                <a:solidFill>
                  <a:srgbClr val="0000FF"/>
                </a:solidFill>
                <a:latin typeface="Comic Sans MS" pitchFamily="66" charset="0"/>
                <a:cs typeface="Times New Roman" pitchFamily="18" charset="0"/>
              </a:rPr>
              <a:t> </a:t>
            </a:r>
            <a:r>
              <a:rPr lang="sl-SI" b="1" dirty="0">
                <a:solidFill>
                  <a:srgbClr val="0000FF"/>
                </a:solidFill>
                <a:effectLst/>
                <a:latin typeface="Comic Sans MS" panose="030F0702030302020204" pitchFamily="66" charset="0"/>
                <a:ea typeface="Times New Roman" panose="02020603050405020304" pitchFamily="18" charset="0"/>
              </a:rPr>
              <a:t>Habilitiran predavatelj na višjih šolah:</a:t>
            </a:r>
            <a:endParaRPr lang="sl-SI" dirty="0">
              <a:solidFill>
                <a:srgbClr val="0000FF"/>
              </a:solidFill>
              <a:effectLst/>
              <a:latin typeface="Comic Sans MS" panose="030F0702030302020204" pitchFamily="66" charset="0"/>
              <a:ea typeface="Times New Roman" panose="02020603050405020304" pitchFamily="18" charset="0"/>
            </a:endParaRPr>
          </a:p>
          <a:p>
            <a:pPr marL="457200" algn="just">
              <a:tabLst>
                <a:tab pos="90170" algn="l"/>
              </a:tabLst>
            </a:pPr>
            <a:r>
              <a:rPr lang="sl-SI" sz="1200" b="1" dirty="0">
                <a:effectLst/>
                <a:latin typeface="Comic Sans MS" panose="030F0702030302020204" pitchFamily="66" charset="0"/>
                <a:ea typeface="Times New Roman" panose="02020603050405020304" pitchFamily="18" charset="0"/>
              </a:rPr>
              <a:t> </a:t>
            </a:r>
            <a:endParaRPr lang="sl-SI" sz="1200" dirty="0">
              <a:effectLst/>
              <a:latin typeface="Comic Sans MS" panose="030F0702030302020204" pitchFamily="66" charset="0"/>
              <a:ea typeface="Times New Roman" panose="02020603050405020304" pitchFamily="18" charset="0"/>
            </a:endParaRPr>
          </a:p>
          <a:p>
            <a:pPr marL="342900" indent="-342900" algn="just">
              <a:buFont typeface="Symbol" panose="05050102010706020507" pitchFamily="18" charset="2"/>
              <a:buChar char=""/>
              <a:tabLst>
                <a:tab pos="90170" algn="l"/>
                <a:tab pos="457200" algn="l"/>
              </a:tabLst>
            </a:pPr>
            <a:r>
              <a:rPr lang="sl-SI" sz="1600" b="1" dirty="0">
                <a:solidFill>
                  <a:srgbClr val="008000"/>
                </a:solidFill>
                <a:latin typeface="Comic Sans MS" panose="030F0702030302020204" pitchFamily="66" charset="0"/>
                <a:ea typeface="Times New Roman" panose="02020603050405020304" pitchFamily="18" charset="0"/>
              </a:rPr>
              <a:t>Trajnostni razvoj,</a:t>
            </a:r>
            <a:r>
              <a:rPr lang="sl-SI" sz="1600" dirty="0">
                <a:solidFill>
                  <a:srgbClr val="008000"/>
                </a:solidFill>
                <a:latin typeface="Comic Sans MS" panose="030F0702030302020204" pitchFamily="66" charset="0"/>
                <a:ea typeface="Times New Roman" panose="02020603050405020304" pitchFamily="18" charset="0"/>
              </a:rPr>
              <a:t> </a:t>
            </a:r>
          </a:p>
          <a:p>
            <a:pPr marL="342900" lvl="0" indent="-342900" algn="just">
              <a:buFont typeface="Symbol" panose="05050102010706020507" pitchFamily="18" charset="2"/>
              <a:buChar char=""/>
              <a:tabLst>
                <a:tab pos="90170" algn="l"/>
                <a:tab pos="457200" algn="l"/>
              </a:tabLst>
            </a:pPr>
            <a:r>
              <a:rPr lang="sl-SI" sz="1600" b="1" dirty="0">
                <a:effectLst/>
                <a:latin typeface="Comic Sans MS" panose="030F0702030302020204" pitchFamily="66" charset="0"/>
                <a:ea typeface="Times New Roman" panose="02020603050405020304" pitchFamily="18" charset="0"/>
              </a:rPr>
              <a:t>Ravnanje z okoljem v živilstvu in prehrani (ROŽP), </a:t>
            </a:r>
            <a:endParaRPr lang="sl-SI" sz="1600" dirty="0">
              <a:effectLst/>
              <a:latin typeface="Comic Sans MS" panose="030F0702030302020204" pitchFamily="66" charset="0"/>
              <a:ea typeface="Times New Roman" panose="02020603050405020304" pitchFamily="18" charset="0"/>
            </a:endParaRPr>
          </a:p>
          <a:p>
            <a:pPr marL="342900" lvl="0" indent="-342900" algn="just">
              <a:buFont typeface="Symbol" panose="05050102010706020507" pitchFamily="18" charset="2"/>
              <a:buChar char=""/>
              <a:tabLst>
                <a:tab pos="90170" algn="l"/>
                <a:tab pos="457200" algn="l"/>
              </a:tabLst>
            </a:pPr>
            <a:r>
              <a:rPr lang="sl-SI" sz="1600" b="1" dirty="0">
                <a:effectLst/>
                <a:latin typeface="Comic Sans MS" panose="030F0702030302020204" pitchFamily="66" charset="0"/>
                <a:ea typeface="Times New Roman" panose="02020603050405020304" pitchFamily="18" charset="0"/>
              </a:rPr>
              <a:t>Ekologija,  </a:t>
            </a:r>
          </a:p>
          <a:p>
            <a:pPr lvl="0" algn="just">
              <a:tabLst>
                <a:tab pos="90170" algn="l"/>
                <a:tab pos="457200" algn="l"/>
              </a:tabLst>
            </a:pPr>
            <a:endParaRPr lang="sl-SI" sz="1200" dirty="0">
              <a:effectLst/>
              <a:latin typeface="Comic Sans MS" panose="030F0702030302020204" pitchFamily="66" charset="0"/>
              <a:ea typeface="Times New Roman" panose="02020603050405020304" pitchFamily="18" charset="0"/>
            </a:endParaRPr>
          </a:p>
          <a:p>
            <a:pPr lvl="0" algn="just">
              <a:tabLst>
                <a:tab pos="90170" algn="l"/>
                <a:tab pos="457200" algn="l"/>
              </a:tabLst>
            </a:pPr>
            <a:r>
              <a:rPr lang="sl-SI" b="1" dirty="0">
                <a:solidFill>
                  <a:srgbClr val="0000FF"/>
                </a:solidFill>
                <a:effectLst/>
                <a:latin typeface="Comic Sans MS" panose="030F0702030302020204" pitchFamily="66" charset="0"/>
                <a:ea typeface="Times New Roman" panose="02020603050405020304" pitchFamily="18" charset="0"/>
              </a:rPr>
              <a:t>       Habilitiran predavatelj na visokih šolah:</a:t>
            </a:r>
          </a:p>
          <a:p>
            <a:pPr lvl="0" algn="just">
              <a:tabLst>
                <a:tab pos="90170" algn="l"/>
                <a:tab pos="457200" algn="l"/>
              </a:tabLst>
            </a:pPr>
            <a:endParaRPr lang="sl-SI" sz="1200" b="1" dirty="0">
              <a:latin typeface="Comic Sans MS" panose="030F0702030302020204" pitchFamily="66" charset="0"/>
              <a:ea typeface="Times New Roman" panose="02020603050405020304" pitchFamily="18" charset="0"/>
            </a:endParaRPr>
          </a:p>
          <a:p>
            <a:pPr marL="342900" lvl="0" indent="-342900" algn="just">
              <a:buFont typeface="Symbol" panose="05050102010706020507" pitchFamily="18" charset="2"/>
              <a:buChar char=""/>
              <a:tabLst>
                <a:tab pos="90170" algn="l"/>
                <a:tab pos="457200" algn="l"/>
              </a:tabLst>
            </a:pPr>
            <a:r>
              <a:rPr lang="sl-SI" sz="1600" b="1" dirty="0">
                <a:effectLst/>
                <a:latin typeface="Comic Sans MS" panose="030F0702030302020204" pitchFamily="66" charset="0"/>
                <a:ea typeface="Times New Roman" panose="02020603050405020304" pitchFamily="18" charset="0"/>
              </a:rPr>
              <a:t>Odvajanje in čiščenje odpadnih vod,</a:t>
            </a:r>
            <a:endParaRPr lang="sl-SI" sz="1600" dirty="0">
              <a:effectLst/>
              <a:latin typeface="Comic Sans MS" panose="030F0702030302020204" pitchFamily="66" charset="0"/>
              <a:ea typeface="Times New Roman" panose="02020603050405020304" pitchFamily="18" charset="0"/>
            </a:endParaRPr>
          </a:p>
          <a:p>
            <a:pPr marL="342900" lvl="0" indent="-342900" algn="just">
              <a:buFont typeface="Symbol" panose="05050102010706020507" pitchFamily="18" charset="2"/>
              <a:buChar char=""/>
              <a:tabLst>
                <a:tab pos="90170" algn="l"/>
                <a:tab pos="457200" algn="l"/>
              </a:tabLst>
            </a:pPr>
            <a:r>
              <a:rPr lang="sl-SI" sz="1600" b="1" dirty="0">
                <a:effectLst/>
                <a:latin typeface="Comic Sans MS" panose="030F0702030302020204" pitchFamily="66" charset="0"/>
                <a:ea typeface="Times New Roman" panose="02020603050405020304" pitchFamily="18" charset="0"/>
              </a:rPr>
              <a:t>Industrijski procesi in okoljske tehnologije, </a:t>
            </a:r>
          </a:p>
          <a:p>
            <a:pPr marL="342900" lvl="0" indent="-342900" algn="just">
              <a:buFont typeface="Symbol" panose="05050102010706020507" pitchFamily="18" charset="2"/>
              <a:buChar char=""/>
              <a:tabLst>
                <a:tab pos="90170" algn="l"/>
                <a:tab pos="457200" algn="l"/>
              </a:tabLst>
            </a:pPr>
            <a:r>
              <a:rPr lang="sl-SI" sz="1600" b="1" dirty="0">
                <a:effectLst/>
                <a:latin typeface="Comic Sans MS" panose="030F0702030302020204" pitchFamily="66" charset="0"/>
                <a:ea typeface="Times New Roman" panose="02020603050405020304" pitchFamily="18" charset="0"/>
              </a:rPr>
              <a:t>Ravnanje z odpadki. </a:t>
            </a:r>
          </a:p>
          <a:p>
            <a:pPr algn="ctr" eaLnBrk="1" hangingPunct="1">
              <a:spcBef>
                <a:spcPct val="0"/>
              </a:spcBef>
              <a:buFontTx/>
              <a:buNone/>
              <a:defRPr/>
            </a:pPr>
            <a:endParaRPr lang="sl-SI" b="1" kern="0" dirty="0">
              <a:solidFill>
                <a:srgbClr val="0000FF"/>
              </a:solidFill>
              <a:latin typeface="Comic Sans MS" panose="030F0702030302020204" pitchFamily="66" charset="0"/>
            </a:endParaRPr>
          </a:p>
          <a:p>
            <a:pPr algn="ctr"/>
            <a:r>
              <a:rPr lang="sl-SI" sz="2400" b="1" dirty="0">
                <a:solidFill>
                  <a:srgbClr val="00B050"/>
                </a:solidFill>
                <a:latin typeface="Comic Sans MS" panose="030F0702030302020204" pitchFamily="66" charset="0"/>
              </a:rPr>
              <a:t>Šolski center Ljubljana, Višja strokovna šola, </a:t>
            </a:r>
          </a:p>
          <a:p>
            <a:pPr algn="ctr"/>
            <a:r>
              <a:rPr lang="sl-SI" sz="2400" b="1" dirty="0">
                <a:solidFill>
                  <a:srgbClr val="00B050"/>
                </a:solidFill>
                <a:latin typeface="Comic Sans MS" panose="030F0702030302020204" pitchFamily="66" charset="0"/>
              </a:rPr>
              <a:t>Aškerčeva 1, 1000 Ljubljana</a:t>
            </a:r>
          </a:p>
        </p:txBody>
      </p:sp>
    </p:spTree>
    <p:extLst>
      <p:ext uri="{BB962C8B-B14F-4D97-AF65-F5344CB8AC3E}">
        <p14:creationId xmlns:p14="http://schemas.microsoft.com/office/powerpoint/2010/main" val="708707176"/>
      </p:ext>
    </p:extLst>
  </p:cSld>
  <p:clrMapOvr>
    <a:masterClrMapping/>
  </p:clrMapOvr>
  <p:transition>
    <p:wheel spokes="3"/>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idx="1"/>
          </p:nvPr>
        </p:nvSpPr>
        <p:spPr>
          <a:xfrm>
            <a:off x="179388" y="0"/>
            <a:ext cx="8785225" cy="6480175"/>
          </a:xfrm>
        </p:spPr>
        <p:txBody>
          <a:bodyPr/>
          <a:lstStyle/>
          <a:p>
            <a:pPr marL="609600" indent="-609600" algn="ctr" eaLnBrk="1" hangingPunct="1">
              <a:lnSpc>
                <a:spcPct val="90000"/>
              </a:lnSpc>
              <a:spcBef>
                <a:spcPct val="50000"/>
              </a:spcBef>
              <a:buClr>
                <a:srgbClr val="008000"/>
              </a:buClr>
              <a:buFont typeface="Wingdings" pitchFamily="2" charset="2"/>
              <a:buNone/>
            </a:pPr>
            <a:r>
              <a:rPr lang="sl-SI" sz="3600" b="1" dirty="0">
                <a:solidFill>
                  <a:srgbClr val="0000FF"/>
                </a:solidFill>
                <a:latin typeface="Comic Sans MS" pitchFamily="66" charset="0"/>
              </a:rPr>
              <a:t>Preprečevanje nezgod pri mladih delavcih</a:t>
            </a:r>
            <a:r>
              <a:rPr lang="sl-SI" sz="2800" dirty="0"/>
              <a:t> </a:t>
            </a:r>
          </a:p>
          <a:p>
            <a:pPr marL="609600" indent="-609600" eaLnBrk="1" hangingPunct="1">
              <a:lnSpc>
                <a:spcPct val="90000"/>
              </a:lnSpc>
              <a:buFont typeface="Wingdings 2" pitchFamily="18" charset="2"/>
              <a:buNone/>
            </a:pPr>
            <a:endParaRPr lang="sl-SI" sz="2800" dirty="0"/>
          </a:p>
        </p:txBody>
      </p:sp>
      <p:pic>
        <p:nvPicPr>
          <p:cNvPr id="100355" name="Picture 4"/>
          <p:cNvPicPr>
            <a:picLocks noChangeAspect="1" noChangeArrowheads="1"/>
          </p:cNvPicPr>
          <p:nvPr/>
        </p:nvPicPr>
        <p:blipFill>
          <a:blip r:embed="rId3" cstate="print"/>
          <a:srcRect/>
          <a:stretch>
            <a:fillRect/>
          </a:stretch>
        </p:blipFill>
        <p:spPr bwMode="auto">
          <a:xfrm>
            <a:off x="6300192" y="2852936"/>
            <a:ext cx="2759075" cy="32019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4" name="Diagram 3"/>
          <p:cNvGraphicFramePr/>
          <p:nvPr>
            <p:extLst>
              <p:ext uri="{D42A27DB-BD31-4B8C-83A1-F6EECF244321}">
                <p14:modId xmlns:p14="http://schemas.microsoft.com/office/powerpoint/2010/main" val="2903595115"/>
              </p:ext>
            </p:extLst>
          </p:nvPr>
        </p:nvGraphicFramePr>
        <p:xfrm>
          <a:off x="179512" y="1052736"/>
          <a:ext cx="6096000" cy="56166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idx="1"/>
          </p:nvPr>
        </p:nvSpPr>
        <p:spPr>
          <a:xfrm>
            <a:off x="179388" y="115888"/>
            <a:ext cx="8785225" cy="6553200"/>
          </a:xfrm>
        </p:spPr>
        <p:txBody>
          <a:bodyPr/>
          <a:lstStyle/>
          <a:p>
            <a:pPr marL="609600" indent="-609600" algn="ctr" eaLnBrk="1" hangingPunct="1">
              <a:lnSpc>
                <a:spcPct val="80000"/>
              </a:lnSpc>
              <a:spcBef>
                <a:spcPct val="50000"/>
              </a:spcBef>
              <a:buClr>
                <a:srgbClr val="008000"/>
              </a:buClr>
              <a:buFont typeface="Wingdings" pitchFamily="2" charset="2"/>
              <a:buNone/>
            </a:pPr>
            <a:r>
              <a:rPr lang="sl-SI" sz="3600" b="1" dirty="0">
                <a:solidFill>
                  <a:srgbClr val="008000"/>
                </a:solidFill>
                <a:latin typeface="Comic Sans MS" pitchFamily="66" charset="0"/>
              </a:rPr>
              <a:t>EKONOMSKI UČINKI VARNOSTI IN ZDRAVJA PRI DELU</a:t>
            </a:r>
            <a:r>
              <a:rPr lang="sl-SI" dirty="0">
                <a:solidFill>
                  <a:srgbClr val="008000"/>
                </a:solidFill>
              </a:rPr>
              <a:t> </a:t>
            </a:r>
          </a:p>
          <a:p>
            <a:pPr marL="609600" indent="-609600" eaLnBrk="1" hangingPunct="1">
              <a:lnSpc>
                <a:spcPct val="80000"/>
              </a:lnSpc>
              <a:spcBef>
                <a:spcPct val="50000"/>
              </a:spcBef>
              <a:buClr>
                <a:srgbClr val="008000"/>
              </a:buClr>
              <a:buFont typeface="Wingdings" pitchFamily="2" charset="2"/>
              <a:buNone/>
            </a:pPr>
            <a:endParaRPr lang="sl-SI" sz="2800" b="1" dirty="0">
              <a:solidFill>
                <a:srgbClr val="0000FF"/>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sz="3400" b="1" dirty="0">
              <a:solidFill>
                <a:srgbClr val="0000FF"/>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dirty="0"/>
          </a:p>
        </p:txBody>
      </p:sp>
      <p:graphicFrame>
        <p:nvGraphicFramePr>
          <p:cNvPr id="3" name="Diagram 2"/>
          <p:cNvGraphicFramePr/>
          <p:nvPr>
            <p:extLst>
              <p:ext uri="{D42A27DB-BD31-4B8C-83A1-F6EECF244321}">
                <p14:modId xmlns:p14="http://schemas.microsoft.com/office/powerpoint/2010/main" val="2000163313"/>
              </p:ext>
            </p:extLst>
          </p:nvPr>
        </p:nvGraphicFramePr>
        <p:xfrm>
          <a:off x="179512" y="1268760"/>
          <a:ext cx="8784976" cy="54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9436088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228980774"/>
              </p:ext>
            </p:extLst>
          </p:nvPr>
        </p:nvGraphicFramePr>
        <p:xfrm>
          <a:off x="323528" y="188640"/>
          <a:ext cx="8712968" cy="65527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63321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idx="1"/>
          </p:nvPr>
        </p:nvSpPr>
        <p:spPr>
          <a:xfrm>
            <a:off x="107504" y="188913"/>
            <a:ext cx="8911325" cy="6669087"/>
          </a:xfrm>
          <a:solidFill>
            <a:srgbClr val="CC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marL="609600" indent="-609600" algn="ctr" eaLnBrk="1" hangingPunct="1">
              <a:lnSpc>
                <a:spcPct val="80000"/>
              </a:lnSpc>
              <a:spcBef>
                <a:spcPct val="50000"/>
              </a:spcBef>
              <a:buClr>
                <a:srgbClr val="008000"/>
              </a:buClr>
              <a:buFont typeface="Wingdings" pitchFamily="2" charset="2"/>
              <a:buNone/>
            </a:pPr>
            <a:r>
              <a:rPr lang="sl-SI" sz="2800" b="1" dirty="0">
                <a:solidFill>
                  <a:srgbClr val="0000FF"/>
                </a:solidFill>
                <a:latin typeface="Comic Sans MS" pitchFamily="66" charset="0"/>
              </a:rPr>
              <a:t>PRAVNA UREDITEV VARNOSTI IN ZDRAVJA PRI DELU</a:t>
            </a:r>
          </a:p>
          <a:p>
            <a:pPr marL="609600" indent="-609600" algn="ctr" eaLnBrk="1" hangingPunct="1">
              <a:lnSpc>
                <a:spcPct val="80000"/>
              </a:lnSpc>
              <a:buFontTx/>
              <a:buNone/>
            </a:pPr>
            <a:r>
              <a:rPr lang="sl-SI" sz="1800" b="1" dirty="0">
                <a:latin typeface="Comic Sans MS" pitchFamily="66" charset="0"/>
              </a:rPr>
              <a:t>   </a:t>
            </a:r>
          </a:p>
          <a:p>
            <a:pPr marL="609600" indent="-609600" algn="ctr" eaLnBrk="1" hangingPunct="1">
              <a:lnSpc>
                <a:spcPct val="80000"/>
              </a:lnSpc>
              <a:buFontTx/>
              <a:buNone/>
            </a:pPr>
            <a:endParaRPr lang="sl-SI" sz="1600" b="1" dirty="0">
              <a:solidFill>
                <a:srgbClr val="0000FF"/>
              </a:solidFill>
              <a:latin typeface="Comic Sans MS" pitchFamily="66" charset="0"/>
            </a:endParaRPr>
          </a:p>
          <a:p>
            <a:pPr marL="609600" indent="-609600" algn="ctr" eaLnBrk="1" hangingPunct="1">
              <a:lnSpc>
                <a:spcPct val="80000"/>
              </a:lnSpc>
              <a:buFontTx/>
              <a:buNone/>
            </a:pPr>
            <a:endParaRPr lang="sl-SI" sz="1600" b="1" dirty="0">
              <a:solidFill>
                <a:srgbClr val="0000FF"/>
              </a:solidFill>
              <a:latin typeface="Comic Sans MS" pitchFamily="66" charset="0"/>
            </a:endParaRPr>
          </a:p>
          <a:p>
            <a:pPr marL="609600" indent="-609600" algn="ctr" eaLnBrk="1" hangingPunct="1">
              <a:lnSpc>
                <a:spcPct val="80000"/>
              </a:lnSpc>
              <a:buFontTx/>
              <a:buNone/>
            </a:pPr>
            <a:endParaRPr lang="sl-SI" sz="1600" b="1" dirty="0">
              <a:solidFill>
                <a:srgbClr val="0000FF"/>
              </a:solidFill>
              <a:latin typeface="Comic Sans MS" pitchFamily="66" charset="0"/>
            </a:endParaRPr>
          </a:p>
          <a:p>
            <a:pPr marL="609600" indent="-609600" algn="ctr" eaLnBrk="1" hangingPunct="1">
              <a:lnSpc>
                <a:spcPct val="80000"/>
              </a:lnSpc>
              <a:buFontTx/>
              <a:buNone/>
            </a:pPr>
            <a:endParaRPr lang="sl-SI" sz="1600" b="1" dirty="0">
              <a:solidFill>
                <a:srgbClr val="0000FF"/>
              </a:solidFill>
              <a:latin typeface="Comic Sans MS" pitchFamily="66" charset="0"/>
            </a:endParaRPr>
          </a:p>
          <a:p>
            <a:pPr marL="609600" indent="-609600" algn="ctr" eaLnBrk="1" hangingPunct="1">
              <a:lnSpc>
                <a:spcPct val="80000"/>
              </a:lnSpc>
              <a:buFontTx/>
              <a:buNone/>
            </a:pPr>
            <a:endParaRPr lang="sl-SI" sz="1600" b="1" dirty="0">
              <a:solidFill>
                <a:srgbClr val="0000FF"/>
              </a:solidFill>
              <a:latin typeface="Comic Sans MS" pitchFamily="66" charset="0"/>
            </a:endParaRPr>
          </a:p>
          <a:p>
            <a:pPr marL="609600" indent="-609600" eaLnBrk="1" hangingPunct="1">
              <a:lnSpc>
                <a:spcPct val="80000"/>
              </a:lnSpc>
              <a:buFontTx/>
              <a:buNone/>
            </a:pPr>
            <a:r>
              <a:rPr lang="sl-SI" sz="2800" dirty="0"/>
              <a:t> </a:t>
            </a:r>
            <a:endParaRPr lang="sl-SI" sz="1800" b="1" dirty="0">
              <a:latin typeface="Comic Sans MS" pitchFamily="66" charset="0"/>
            </a:endParaRPr>
          </a:p>
          <a:p>
            <a:pPr marL="609600" indent="-609600" eaLnBrk="1" hangingPunct="1">
              <a:lnSpc>
                <a:spcPct val="80000"/>
              </a:lnSpc>
              <a:buFontTx/>
              <a:buNone/>
            </a:pPr>
            <a:r>
              <a:rPr lang="sl-SI" sz="1800" b="1" dirty="0">
                <a:latin typeface="Comic Sans MS" pitchFamily="66" charset="0"/>
              </a:rPr>
              <a:t>     </a:t>
            </a:r>
          </a:p>
          <a:p>
            <a:pPr marL="609600" indent="-609600" eaLnBrk="1" hangingPunct="1">
              <a:lnSpc>
                <a:spcPct val="80000"/>
              </a:lnSpc>
              <a:buFontTx/>
              <a:buNone/>
            </a:pPr>
            <a:r>
              <a:rPr lang="sl-SI" sz="2800" b="1" dirty="0">
                <a:solidFill>
                  <a:schemeClr val="accent2"/>
                </a:solidFill>
                <a:latin typeface="Comic Sans MS" pitchFamily="66" charset="0"/>
              </a:rPr>
              <a:t>    </a:t>
            </a:r>
            <a:endParaRPr lang="sl-SI" sz="2800" dirty="0">
              <a:solidFill>
                <a:schemeClr val="accent2"/>
              </a:solidFill>
            </a:endParaRPr>
          </a:p>
        </p:txBody>
      </p:sp>
      <p:pic>
        <p:nvPicPr>
          <p:cNvPr id="102403" name="Picture 4"/>
          <p:cNvPicPr>
            <a:picLocks noChangeAspect="1" noChangeArrowheads="1"/>
          </p:cNvPicPr>
          <p:nvPr/>
        </p:nvPicPr>
        <p:blipFill>
          <a:blip r:embed="rId3" cstate="print"/>
          <a:srcRect/>
          <a:stretch>
            <a:fillRect/>
          </a:stretch>
        </p:blipFill>
        <p:spPr bwMode="auto">
          <a:xfrm>
            <a:off x="323528" y="692696"/>
            <a:ext cx="2555776" cy="59624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graphicFrame>
        <p:nvGraphicFramePr>
          <p:cNvPr id="5" name="Diagram 4"/>
          <p:cNvGraphicFramePr/>
          <p:nvPr>
            <p:extLst>
              <p:ext uri="{D42A27DB-BD31-4B8C-83A1-F6EECF244321}">
                <p14:modId xmlns:p14="http://schemas.microsoft.com/office/powerpoint/2010/main" val="1662433310"/>
              </p:ext>
            </p:extLst>
          </p:nvPr>
        </p:nvGraphicFramePr>
        <p:xfrm>
          <a:off x="2339752" y="980728"/>
          <a:ext cx="6804248"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6" name="Diagram 5"/>
          <p:cNvGraphicFramePr/>
          <p:nvPr>
            <p:extLst>
              <p:ext uri="{D42A27DB-BD31-4B8C-83A1-F6EECF244321}">
                <p14:modId xmlns:p14="http://schemas.microsoft.com/office/powerpoint/2010/main" val="2521196777"/>
              </p:ext>
            </p:extLst>
          </p:nvPr>
        </p:nvGraphicFramePr>
        <p:xfrm>
          <a:off x="2670151" y="3861048"/>
          <a:ext cx="6336704" cy="1656184"/>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1819083617"/>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378885881"/>
              </p:ext>
            </p:extLst>
          </p:nvPr>
        </p:nvGraphicFramePr>
        <p:xfrm>
          <a:off x="142844" y="0"/>
          <a:ext cx="8784976" cy="6572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idx="1"/>
          </p:nvPr>
        </p:nvSpPr>
        <p:spPr>
          <a:xfrm>
            <a:off x="0" y="188913"/>
            <a:ext cx="9144000" cy="6480175"/>
          </a:xfrm>
        </p:spPr>
        <p:txBody>
          <a:bodyPr/>
          <a:lstStyle/>
          <a:p>
            <a:pPr marL="609600" indent="-609600" algn="ctr" eaLnBrk="1" hangingPunct="1">
              <a:lnSpc>
                <a:spcPct val="80000"/>
              </a:lnSpc>
              <a:buFontTx/>
              <a:buNone/>
            </a:pPr>
            <a:r>
              <a:rPr lang="sl-SI" b="1">
                <a:solidFill>
                  <a:srgbClr val="0000FF"/>
                </a:solidFill>
                <a:latin typeface="Comic Sans MS" pitchFamily="66" charset="0"/>
              </a:rPr>
              <a:t>EVROPSKE ZAKONSKE ZAHTEVE </a:t>
            </a:r>
            <a:endParaRPr lang="sl-SI">
              <a:solidFill>
                <a:srgbClr val="0000FF"/>
              </a:solidFill>
              <a:latin typeface="Comic Sans MS" pitchFamily="66" charset="0"/>
            </a:endParaRPr>
          </a:p>
          <a:p>
            <a:pPr marL="609600" indent="-609600" eaLnBrk="1" hangingPunct="1">
              <a:lnSpc>
                <a:spcPct val="80000"/>
              </a:lnSpc>
              <a:buFontTx/>
              <a:buNone/>
            </a:pPr>
            <a:endParaRPr lang="sl-SI" sz="1800"/>
          </a:p>
        </p:txBody>
      </p:sp>
      <p:graphicFrame>
        <p:nvGraphicFramePr>
          <p:cNvPr id="3" name="Diagram 2"/>
          <p:cNvGraphicFramePr/>
          <p:nvPr>
            <p:extLst>
              <p:ext uri="{D42A27DB-BD31-4B8C-83A1-F6EECF244321}">
                <p14:modId xmlns:p14="http://schemas.microsoft.com/office/powerpoint/2010/main" val="280427997"/>
              </p:ext>
            </p:extLst>
          </p:nvPr>
        </p:nvGraphicFramePr>
        <p:xfrm>
          <a:off x="251520" y="908720"/>
          <a:ext cx="878497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idx="1"/>
          </p:nvPr>
        </p:nvSpPr>
        <p:spPr>
          <a:xfrm>
            <a:off x="179388" y="188913"/>
            <a:ext cx="8785225" cy="6480175"/>
          </a:xfrm>
        </p:spPr>
        <p:txBody>
          <a:bodyPr/>
          <a:lstStyle/>
          <a:p>
            <a:pPr marL="609600" indent="-609600" eaLnBrk="1" hangingPunct="1">
              <a:lnSpc>
                <a:spcPct val="90000"/>
              </a:lnSpc>
              <a:buFontTx/>
              <a:buNone/>
            </a:pPr>
            <a:endParaRPr lang="sl-SI" sz="1600" b="1">
              <a:latin typeface="Comic Sans MS" pitchFamily="66" charset="0"/>
            </a:endParaRPr>
          </a:p>
          <a:p>
            <a:pPr marL="609600" indent="-609600" eaLnBrk="1" hangingPunct="1">
              <a:lnSpc>
                <a:spcPct val="90000"/>
              </a:lnSpc>
              <a:buFontTx/>
              <a:buNone/>
            </a:pPr>
            <a:endParaRPr lang="sl-SI" sz="1600" b="1">
              <a:latin typeface="Comic Sans MS" pitchFamily="66" charset="0"/>
            </a:endParaRPr>
          </a:p>
          <a:p>
            <a:pPr marL="609600" indent="-609600" eaLnBrk="1" hangingPunct="1">
              <a:lnSpc>
                <a:spcPct val="90000"/>
              </a:lnSpc>
              <a:buFontTx/>
              <a:buNone/>
            </a:pPr>
            <a:endParaRPr lang="sl-SI" sz="1600" b="1">
              <a:latin typeface="Comic Sans MS" pitchFamily="66" charset="0"/>
            </a:endParaRPr>
          </a:p>
          <a:p>
            <a:pPr marL="609600" indent="-609600" eaLnBrk="1" hangingPunct="1">
              <a:lnSpc>
                <a:spcPct val="90000"/>
              </a:lnSpc>
              <a:buFontTx/>
              <a:buNone/>
            </a:pPr>
            <a:endParaRPr lang="sl-SI" sz="1600" b="1">
              <a:latin typeface="Comic Sans MS" pitchFamily="66" charset="0"/>
            </a:endParaRPr>
          </a:p>
          <a:p>
            <a:pPr marL="609600" indent="-609600" eaLnBrk="1" hangingPunct="1">
              <a:lnSpc>
                <a:spcPct val="90000"/>
              </a:lnSpc>
              <a:buFontTx/>
              <a:buNone/>
            </a:pPr>
            <a:endParaRPr lang="sl-SI" sz="1600" b="1">
              <a:latin typeface="Comic Sans MS" pitchFamily="66" charset="0"/>
            </a:endParaRPr>
          </a:p>
          <a:p>
            <a:pPr marL="609600" indent="-609600" eaLnBrk="1" hangingPunct="1">
              <a:lnSpc>
                <a:spcPct val="90000"/>
              </a:lnSpc>
              <a:buFontTx/>
              <a:buNone/>
            </a:pPr>
            <a:endParaRPr lang="sl-SI" sz="1600" b="1">
              <a:latin typeface="Comic Sans MS" pitchFamily="66" charset="0"/>
            </a:endParaRPr>
          </a:p>
          <a:p>
            <a:pPr marL="609600" indent="-609600" eaLnBrk="1" hangingPunct="1">
              <a:lnSpc>
                <a:spcPct val="90000"/>
              </a:lnSpc>
              <a:buFontTx/>
              <a:buNone/>
            </a:pPr>
            <a:endParaRPr lang="sl-SI" sz="1600" b="1">
              <a:latin typeface="Comic Sans MS" pitchFamily="66" charset="0"/>
            </a:endParaRPr>
          </a:p>
          <a:p>
            <a:pPr marL="609600" indent="-609600" eaLnBrk="1" hangingPunct="1">
              <a:lnSpc>
                <a:spcPct val="90000"/>
              </a:lnSpc>
              <a:buFontTx/>
              <a:buNone/>
            </a:pPr>
            <a:endParaRPr lang="sl-SI" sz="1600" b="1">
              <a:latin typeface="Comic Sans MS" pitchFamily="66" charset="0"/>
            </a:endParaRPr>
          </a:p>
          <a:p>
            <a:pPr marL="609600" indent="-609600" eaLnBrk="1" hangingPunct="1">
              <a:lnSpc>
                <a:spcPct val="90000"/>
              </a:lnSpc>
              <a:buFontTx/>
              <a:buNone/>
            </a:pPr>
            <a:endParaRPr lang="sl-SI" sz="1600" b="1">
              <a:latin typeface="Comic Sans MS" pitchFamily="66" charset="0"/>
            </a:endParaRPr>
          </a:p>
          <a:p>
            <a:pPr marL="609600" indent="-609600" eaLnBrk="1" hangingPunct="1">
              <a:lnSpc>
                <a:spcPct val="90000"/>
              </a:lnSpc>
              <a:buFontTx/>
              <a:buNone/>
            </a:pPr>
            <a:endParaRPr lang="sl-SI" sz="1600" b="1">
              <a:latin typeface="Comic Sans MS" pitchFamily="66" charset="0"/>
            </a:endParaRPr>
          </a:p>
          <a:p>
            <a:pPr marL="609600" indent="-609600" eaLnBrk="1" hangingPunct="1">
              <a:lnSpc>
                <a:spcPct val="90000"/>
              </a:lnSpc>
              <a:buFontTx/>
              <a:buNone/>
            </a:pPr>
            <a:endParaRPr lang="sl-SI" sz="1600" b="1">
              <a:latin typeface="Comic Sans MS" pitchFamily="66" charset="0"/>
            </a:endParaRPr>
          </a:p>
        </p:txBody>
      </p:sp>
      <p:graphicFrame>
        <p:nvGraphicFramePr>
          <p:cNvPr id="4" name="Diagram 3"/>
          <p:cNvGraphicFramePr/>
          <p:nvPr>
            <p:extLst>
              <p:ext uri="{D42A27DB-BD31-4B8C-83A1-F6EECF244321}">
                <p14:modId xmlns:p14="http://schemas.microsoft.com/office/powerpoint/2010/main" val="3754091900"/>
              </p:ext>
            </p:extLst>
          </p:nvPr>
        </p:nvGraphicFramePr>
        <p:xfrm>
          <a:off x="251520" y="0"/>
          <a:ext cx="8712968" cy="32129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799756770"/>
              </p:ext>
            </p:extLst>
          </p:nvPr>
        </p:nvGraphicFramePr>
        <p:xfrm>
          <a:off x="-142908" y="3140968"/>
          <a:ext cx="9144000" cy="37170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idx="1"/>
          </p:nvPr>
        </p:nvSpPr>
        <p:spPr>
          <a:xfrm>
            <a:off x="0" y="0"/>
            <a:ext cx="9144000" cy="6858000"/>
          </a:xfrm>
        </p:spPr>
        <p:txBody>
          <a:bodyPr/>
          <a:lstStyle/>
          <a:p>
            <a:pPr marL="609600" indent="-609600" algn="ctr" eaLnBrk="1" hangingPunct="1">
              <a:buFontTx/>
              <a:buNone/>
            </a:pPr>
            <a:r>
              <a:rPr lang="sl-SI" sz="4000" b="1" dirty="0">
                <a:solidFill>
                  <a:srgbClr val="336600"/>
                </a:solidFill>
                <a:latin typeface="Comic Sans MS" pitchFamily="66" charset="0"/>
              </a:rPr>
              <a:t>SLOVENSKA ZAKONODAJA</a:t>
            </a:r>
            <a:r>
              <a:rPr lang="sl-SI" sz="4000" b="1" dirty="0">
                <a:solidFill>
                  <a:srgbClr val="008080"/>
                </a:solidFill>
                <a:latin typeface="Comic Sans MS" pitchFamily="66" charset="0"/>
              </a:rPr>
              <a:t> </a:t>
            </a:r>
          </a:p>
          <a:p>
            <a:pPr marL="609600" indent="-609600" algn="ctr" eaLnBrk="1" hangingPunct="1">
              <a:buFontTx/>
              <a:buNone/>
            </a:pPr>
            <a:endParaRPr lang="sl-SI" sz="1800" b="1" dirty="0">
              <a:solidFill>
                <a:srgbClr val="008080"/>
              </a:solidFill>
              <a:latin typeface="Comic Sans MS" pitchFamily="66" charset="0"/>
            </a:endParaRPr>
          </a:p>
        </p:txBody>
      </p:sp>
      <p:graphicFrame>
        <p:nvGraphicFramePr>
          <p:cNvPr id="3" name="Diagram 2"/>
          <p:cNvGraphicFramePr/>
          <p:nvPr>
            <p:extLst>
              <p:ext uri="{D42A27DB-BD31-4B8C-83A1-F6EECF244321}">
                <p14:modId xmlns:p14="http://schemas.microsoft.com/office/powerpoint/2010/main" val="2118661028"/>
              </p:ext>
            </p:extLst>
          </p:nvPr>
        </p:nvGraphicFramePr>
        <p:xfrm>
          <a:off x="214282" y="785794"/>
          <a:ext cx="8784976"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1556792"/>
            <a:ext cx="7805413" cy="32438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69793443"/>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260648"/>
            <a:ext cx="8568952"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4000" b="1" dirty="0" err="1">
                <a:latin typeface="Comic Sans MS" panose="030F0702030302020204" pitchFamily="66" charset="0"/>
              </a:rPr>
              <a:t>Kaj</a:t>
            </a:r>
            <a:r>
              <a:rPr lang="en-US" sz="4000" b="1" dirty="0">
                <a:latin typeface="Comic Sans MS" panose="030F0702030302020204" pitchFamily="66" charset="0"/>
              </a:rPr>
              <a:t> je </a:t>
            </a:r>
            <a:r>
              <a:rPr lang="en-US" sz="4000" b="1" dirty="0" err="1">
                <a:latin typeface="Comic Sans MS" panose="030F0702030302020204" pitchFamily="66" charset="0"/>
              </a:rPr>
              <a:t>varnost</a:t>
            </a:r>
            <a:r>
              <a:rPr lang="en-US" sz="4000" b="1" dirty="0">
                <a:latin typeface="Comic Sans MS" panose="030F0702030302020204" pitchFamily="66" charset="0"/>
              </a:rPr>
              <a:t> </a:t>
            </a:r>
            <a:r>
              <a:rPr lang="en-US" sz="4000" b="1" dirty="0" err="1">
                <a:latin typeface="Comic Sans MS" panose="030F0702030302020204" pitchFamily="66" charset="0"/>
              </a:rPr>
              <a:t>pri</a:t>
            </a:r>
            <a:r>
              <a:rPr lang="en-US" sz="4000" b="1" dirty="0">
                <a:latin typeface="Comic Sans MS" panose="030F0702030302020204" pitchFamily="66" charset="0"/>
              </a:rPr>
              <a:t> </a:t>
            </a:r>
            <a:r>
              <a:rPr lang="en-US" sz="4000" b="1" dirty="0" err="1">
                <a:latin typeface="Comic Sans MS" panose="030F0702030302020204" pitchFamily="66" charset="0"/>
              </a:rPr>
              <a:t>delu</a:t>
            </a:r>
            <a:r>
              <a:rPr lang="en-US" sz="4000" b="1" dirty="0">
                <a:latin typeface="Comic Sans MS" panose="030F0702030302020204" pitchFamily="66" charset="0"/>
              </a:rPr>
              <a:t>?</a:t>
            </a:r>
            <a:endParaRPr lang="sl-SI" sz="4000" b="1" dirty="0">
              <a:latin typeface="Comic Sans MS" panose="030F0702030302020204"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12" y="1628800"/>
            <a:ext cx="8226960" cy="48367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801897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idx="1"/>
          </p:nvPr>
        </p:nvSpPr>
        <p:spPr>
          <a:xfrm>
            <a:off x="0" y="188913"/>
            <a:ext cx="9144000" cy="6553200"/>
          </a:xfrm>
        </p:spPr>
        <p:txBody>
          <a:bodyPr/>
          <a:lstStyle/>
          <a:p>
            <a:pPr marL="609600" indent="-609600" algn="ctr" eaLnBrk="1" hangingPunct="1">
              <a:spcBef>
                <a:spcPct val="50000"/>
              </a:spcBef>
              <a:buClr>
                <a:srgbClr val="008000"/>
              </a:buClr>
              <a:buFont typeface="Wingdings" pitchFamily="2" charset="2"/>
              <a:buNone/>
            </a:pPr>
            <a:r>
              <a:rPr lang="sl-SI" sz="3600" b="1" dirty="0">
                <a:solidFill>
                  <a:srgbClr val="008000"/>
                </a:solidFill>
                <a:latin typeface="Comic Sans MS" pitchFamily="66" charset="0"/>
              </a:rPr>
              <a:t>VARNOST IN ZDRAVJE PRI DELU</a:t>
            </a:r>
            <a:endParaRPr lang="sl-SI" sz="3600" b="1" dirty="0">
              <a:solidFill>
                <a:srgbClr val="660033"/>
              </a:solidFill>
              <a:latin typeface="Comic Sans MS" pitchFamily="66" charset="0"/>
            </a:endParaRPr>
          </a:p>
        </p:txBody>
      </p:sp>
      <p:graphicFrame>
        <p:nvGraphicFramePr>
          <p:cNvPr id="3" name="Diagram 2"/>
          <p:cNvGraphicFramePr/>
          <p:nvPr>
            <p:extLst>
              <p:ext uri="{D42A27DB-BD31-4B8C-83A1-F6EECF244321}">
                <p14:modId xmlns:p14="http://schemas.microsoft.com/office/powerpoint/2010/main" val="165714636"/>
              </p:ext>
            </p:extLst>
          </p:nvPr>
        </p:nvGraphicFramePr>
        <p:xfrm>
          <a:off x="179512" y="836712"/>
          <a:ext cx="8784976" cy="58326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9721549"/>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519955" y="188640"/>
            <a:ext cx="7940477" cy="70788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en-US" sz="4000" b="1" dirty="0" err="1">
                <a:solidFill>
                  <a:schemeClr val="tx1"/>
                </a:solidFill>
                <a:latin typeface="Comic Sans MS" panose="030F0702030302020204" pitchFamily="66" charset="0"/>
                <a:ea typeface="Arial"/>
              </a:rPr>
              <a:t>Kaj</a:t>
            </a:r>
            <a:r>
              <a:rPr lang="en-US" sz="4000" b="1" spc="-40" dirty="0">
                <a:solidFill>
                  <a:schemeClr val="tx1"/>
                </a:solidFill>
                <a:latin typeface="Comic Sans MS" panose="030F0702030302020204" pitchFamily="66" charset="0"/>
                <a:ea typeface="Arial"/>
              </a:rPr>
              <a:t> </a:t>
            </a:r>
            <a:r>
              <a:rPr lang="en-US" sz="4000" b="1" dirty="0">
                <a:solidFill>
                  <a:schemeClr val="tx1"/>
                </a:solidFill>
                <a:latin typeface="Comic Sans MS" panose="030F0702030302020204" pitchFamily="66" charset="0"/>
                <a:ea typeface="Arial"/>
              </a:rPr>
              <a:t>je</a:t>
            </a:r>
            <a:r>
              <a:rPr lang="en-US" sz="4000" b="1" spc="-15" dirty="0">
                <a:solidFill>
                  <a:schemeClr val="tx1"/>
                </a:solidFill>
                <a:latin typeface="Comic Sans MS" panose="030F0702030302020204" pitchFamily="66" charset="0"/>
                <a:ea typeface="Arial"/>
              </a:rPr>
              <a:t> </a:t>
            </a:r>
            <a:r>
              <a:rPr lang="en-US" sz="4000" b="1" spc="5" dirty="0" err="1">
                <a:solidFill>
                  <a:schemeClr val="tx1"/>
                </a:solidFill>
                <a:latin typeface="Comic Sans MS" panose="030F0702030302020204" pitchFamily="66" charset="0"/>
                <a:ea typeface="Arial"/>
              </a:rPr>
              <a:t>z</a:t>
            </a:r>
            <a:r>
              <a:rPr lang="en-US" sz="4000" b="1" dirty="0" err="1">
                <a:solidFill>
                  <a:schemeClr val="tx1"/>
                </a:solidFill>
                <a:latin typeface="Comic Sans MS" panose="030F0702030302020204" pitchFamily="66" charset="0"/>
                <a:ea typeface="Arial"/>
              </a:rPr>
              <a:t>dr</a:t>
            </a:r>
            <a:r>
              <a:rPr lang="en-US" sz="4000" b="1" spc="5" dirty="0" err="1">
                <a:solidFill>
                  <a:schemeClr val="tx1"/>
                </a:solidFill>
                <a:latin typeface="Comic Sans MS" panose="030F0702030302020204" pitchFamily="66" charset="0"/>
                <a:ea typeface="Arial"/>
              </a:rPr>
              <a:t>a</a:t>
            </a:r>
            <a:r>
              <a:rPr lang="en-US" sz="4000" b="1" dirty="0" err="1">
                <a:solidFill>
                  <a:schemeClr val="tx1"/>
                </a:solidFill>
                <a:latin typeface="Comic Sans MS" panose="030F0702030302020204" pitchFamily="66" charset="0"/>
                <a:ea typeface="Arial"/>
              </a:rPr>
              <a:t>vje</a:t>
            </a:r>
            <a:r>
              <a:rPr lang="en-US" sz="4000" b="1" dirty="0">
                <a:solidFill>
                  <a:schemeClr val="tx1"/>
                </a:solidFill>
                <a:latin typeface="Comic Sans MS" panose="030F0702030302020204" pitchFamily="66" charset="0"/>
                <a:ea typeface="Arial"/>
              </a:rPr>
              <a:t>?</a:t>
            </a:r>
            <a:endParaRPr lang="sl-SI" sz="4000" b="1" dirty="0">
              <a:solidFill>
                <a:schemeClr val="tx1"/>
              </a:solidFill>
              <a:latin typeface="Comic Sans MS" panose="030F0702030302020204"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955" y="1303237"/>
            <a:ext cx="8104090"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9229092"/>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52" y="260648"/>
            <a:ext cx="8944551" cy="640871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1839105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79" y="332656"/>
            <a:ext cx="8833202" cy="626469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3953796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0648"/>
            <a:ext cx="4540002" cy="605333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3745" y="2927211"/>
            <a:ext cx="2340031" cy="3898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771800" y="3429000"/>
            <a:ext cx="3563796" cy="461665"/>
          </a:xfrm>
          <a:prstGeom prst="rect">
            <a:avLst/>
          </a:prstGeom>
        </p:spPr>
        <p:txBody>
          <a:bodyPr wrap="none">
            <a:spAutoFit/>
          </a:bodyPr>
          <a:lstStyle/>
          <a:p>
            <a:r>
              <a:rPr lang="sl-SI" sz="2400" b="1" dirty="0">
                <a:latin typeface="Comic Sans MS" panose="030F0702030302020204" pitchFamily="66" charset="0"/>
                <a:hlinkClick r:id="rId5"/>
              </a:rPr>
              <a:t>O VARNEM ZAČETKU!</a:t>
            </a:r>
            <a:endParaRPr lang="sl-SI" sz="2400" b="1" dirty="0">
              <a:latin typeface="Comic Sans MS" panose="030F0702030302020204" pitchFamily="66" charset="0"/>
            </a:endParaRPr>
          </a:p>
        </p:txBody>
      </p:sp>
      <p:sp>
        <p:nvSpPr>
          <p:cNvPr id="6" name="Rectangle 5"/>
          <p:cNvSpPr/>
          <p:nvPr/>
        </p:nvSpPr>
        <p:spPr>
          <a:xfrm>
            <a:off x="124334" y="6330677"/>
            <a:ext cx="7000634" cy="461665"/>
          </a:xfrm>
          <a:prstGeom prst="rect">
            <a:avLst/>
          </a:prstGeom>
        </p:spPr>
        <p:txBody>
          <a:bodyPr wrap="none">
            <a:spAutoFit/>
          </a:bodyPr>
          <a:lstStyle/>
          <a:p>
            <a:r>
              <a:rPr lang="sl-SI" sz="2400" b="1" dirty="0">
                <a:latin typeface="Comic Sans MS" panose="030F0702030302020204" pitchFamily="66" charset="0"/>
                <a:hlinkClick r:id="rId6"/>
              </a:rPr>
              <a:t>Varnost na delovnem mestu ... in zunaj njega</a:t>
            </a:r>
            <a:endParaRPr lang="sl-SI" sz="2400" b="1" dirty="0">
              <a:latin typeface="Comic Sans MS" panose="030F0702030302020204" pitchFamily="66" charset="0"/>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2782" y="85724"/>
            <a:ext cx="4383714" cy="2883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959664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4238944567"/>
              </p:ext>
            </p:extLst>
          </p:nvPr>
        </p:nvGraphicFramePr>
        <p:xfrm>
          <a:off x="251520" y="260648"/>
          <a:ext cx="8640960"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3429068383"/>
              </p:ext>
            </p:extLst>
          </p:nvPr>
        </p:nvGraphicFramePr>
        <p:xfrm>
          <a:off x="251520" y="188640"/>
          <a:ext cx="8700120" cy="633670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499105934"/>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body" idx="4294967295"/>
          </p:nvPr>
        </p:nvSpPr>
        <p:spPr>
          <a:xfrm>
            <a:off x="0" y="115888"/>
            <a:ext cx="8570913" cy="6626225"/>
          </a:xfrm>
        </p:spPr>
        <p:style>
          <a:lnRef idx="1">
            <a:schemeClr val="accent2"/>
          </a:lnRef>
          <a:fillRef idx="2">
            <a:schemeClr val="accent2"/>
          </a:fillRef>
          <a:effectRef idx="1">
            <a:schemeClr val="accent2"/>
          </a:effectRef>
          <a:fontRef idx="minor">
            <a:schemeClr val="dk1"/>
          </a:fontRef>
        </p:style>
        <p:txBody>
          <a:bodyPr/>
          <a:lstStyle/>
          <a:p>
            <a:pPr algn="ctr" eaLnBrk="1" hangingPunct="1">
              <a:buFontTx/>
              <a:buNone/>
            </a:pPr>
            <a:r>
              <a:rPr lang="sl-SI" sz="2200" b="1" dirty="0">
                <a:solidFill>
                  <a:srgbClr val="009900"/>
                </a:solidFill>
                <a:latin typeface="Comic Sans MS" pitchFamily="66" charset="0"/>
              </a:rPr>
              <a:t>POJMI S PODROČJA VARNOSTI IN ZDRAVJA PRI DELU</a:t>
            </a:r>
          </a:p>
          <a:p>
            <a:pPr algn="ctr" eaLnBrk="1" hangingPunct="1">
              <a:buFontTx/>
              <a:buNone/>
            </a:pPr>
            <a:r>
              <a:rPr lang="sl-SI" b="1" dirty="0">
                <a:solidFill>
                  <a:srgbClr val="009900"/>
                </a:solidFill>
                <a:latin typeface="Comic Sans MS" pitchFamily="66" charset="0"/>
              </a:rPr>
              <a:t> </a:t>
            </a:r>
          </a:p>
        </p:txBody>
      </p:sp>
      <p:pic>
        <p:nvPicPr>
          <p:cNvPr id="116739" name="Picture 3"/>
          <p:cNvPicPr>
            <a:picLocks noChangeAspect="1" noChangeArrowheads="1"/>
          </p:cNvPicPr>
          <p:nvPr/>
        </p:nvPicPr>
        <p:blipFill>
          <a:blip r:embed="rId3" cstate="print"/>
          <a:srcRect/>
          <a:stretch>
            <a:fillRect/>
          </a:stretch>
        </p:blipFill>
        <p:spPr bwMode="auto">
          <a:xfrm>
            <a:off x="1033558" y="692696"/>
            <a:ext cx="7357178" cy="5998662"/>
          </a:xfrm>
          <a:prstGeom prst="rect">
            <a:avLst/>
          </a:prstGeom>
          <a:noFill/>
          <a:ln w="9525">
            <a:noFill/>
            <a:miter lim="800000"/>
            <a:headEnd/>
            <a:tailEnd/>
          </a:ln>
        </p:spPr>
      </p:pic>
    </p:spTree>
    <p:extLst>
      <p:ext uri="{BB962C8B-B14F-4D97-AF65-F5344CB8AC3E}">
        <p14:creationId xmlns:p14="http://schemas.microsoft.com/office/powerpoint/2010/main" val="135151884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body" idx="4294967295"/>
          </p:nvPr>
        </p:nvSpPr>
        <p:spPr>
          <a:xfrm>
            <a:off x="0" y="115888"/>
            <a:ext cx="8928100" cy="6597650"/>
          </a:xfrm>
        </p:spPr>
        <p:txBody>
          <a:bodyPr/>
          <a:lstStyle/>
          <a:p>
            <a:pPr marL="609600" indent="-609600" algn="ctr" eaLnBrk="1" hangingPunct="1">
              <a:lnSpc>
                <a:spcPct val="80000"/>
              </a:lnSpc>
              <a:spcBef>
                <a:spcPct val="50000"/>
              </a:spcBef>
              <a:buClr>
                <a:srgbClr val="008000"/>
              </a:buClr>
              <a:buFont typeface="Wingdings" pitchFamily="2" charset="2"/>
              <a:buNone/>
            </a:pPr>
            <a:r>
              <a:rPr lang="it-IT" b="1" dirty="0">
                <a:solidFill>
                  <a:srgbClr val="0000FF"/>
                </a:solidFill>
                <a:latin typeface="Comic Sans MS" pitchFamily="66" charset="0"/>
              </a:rPr>
              <a:t>TEMELJNA NAČELA VARNOSTI PRI DELU </a:t>
            </a:r>
            <a:endParaRPr lang="sl-SI" dirty="0">
              <a:solidFill>
                <a:srgbClr val="0000FF"/>
              </a:solidFill>
              <a:latin typeface="Comic Sans MS" pitchFamily="66" charset="0"/>
            </a:endParaRPr>
          </a:p>
        </p:txBody>
      </p:sp>
      <p:pic>
        <p:nvPicPr>
          <p:cNvPr id="117763" name="Picture 3"/>
          <p:cNvPicPr>
            <a:picLocks noChangeAspect="1" noChangeArrowheads="1"/>
          </p:cNvPicPr>
          <p:nvPr/>
        </p:nvPicPr>
        <p:blipFill>
          <a:blip r:embed="rId3" cstate="print"/>
          <a:srcRect/>
          <a:stretch>
            <a:fillRect/>
          </a:stretch>
        </p:blipFill>
        <p:spPr bwMode="auto">
          <a:xfrm>
            <a:off x="3635375" y="1339850"/>
            <a:ext cx="5400675" cy="5414963"/>
          </a:xfrm>
          <a:prstGeom prst="rect">
            <a:avLst/>
          </a:prstGeom>
          <a:noFill/>
          <a:ln w="9525">
            <a:noFill/>
            <a:miter lim="800000"/>
            <a:headEnd/>
            <a:tailEnd/>
          </a:ln>
        </p:spPr>
      </p:pic>
      <p:graphicFrame>
        <p:nvGraphicFramePr>
          <p:cNvPr id="4" name="Diagram 3"/>
          <p:cNvGraphicFramePr/>
          <p:nvPr>
            <p:extLst>
              <p:ext uri="{D42A27DB-BD31-4B8C-83A1-F6EECF244321}">
                <p14:modId xmlns:p14="http://schemas.microsoft.com/office/powerpoint/2010/main" val="531442548"/>
              </p:ext>
            </p:extLst>
          </p:nvPr>
        </p:nvGraphicFramePr>
        <p:xfrm>
          <a:off x="0" y="548680"/>
          <a:ext cx="8964488" cy="62061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265270859"/>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body" idx="4294967295"/>
          </p:nvPr>
        </p:nvSpPr>
        <p:spPr>
          <a:xfrm>
            <a:off x="0" y="115888"/>
            <a:ext cx="8748713" cy="6526212"/>
          </a:xfrm>
        </p:spPr>
        <p:style>
          <a:lnRef idx="1">
            <a:schemeClr val="accent2"/>
          </a:lnRef>
          <a:fillRef idx="2">
            <a:schemeClr val="accent2"/>
          </a:fillRef>
          <a:effectRef idx="1">
            <a:schemeClr val="accent2"/>
          </a:effectRef>
          <a:fontRef idx="minor">
            <a:schemeClr val="dk1"/>
          </a:fontRef>
        </p:style>
        <p:txBody>
          <a:bodyPr>
            <a:normAutofit/>
          </a:bodyPr>
          <a:lstStyle/>
          <a:p>
            <a:pPr algn="ctr" eaLnBrk="1" hangingPunct="1">
              <a:buFontTx/>
              <a:buNone/>
            </a:pPr>
            <a:r>
              <a:rPr lang="sl-SI" sz="2800" b="1" dirty="0">
                <a:solidFill>
                  <a:srgbClr val="0000FF"/>
                </a:solidFill>
                <a:latin typeface="Comic Sans MS" pitchFamily="66" charset="0"/>
              </a:rPr>
              <a:t>ELEMENTI VARNOSTI PRI DELU </a:t>
            </a:r>
          </a:p>
        </p:txBody>
      </p:sp>
      <p:pic>
        <p:nvPicPr>
          <p:cNvPr id="118787" name="Picture 3"/>
          <p:cNvPicPr>
            <a:picLocks noChangeAspect="1" noChangeArrowheads="1"/>
          </p:cNvPicPr>
          <p:nvPr/>
        </p:nvPicPr>
        <p:blipFill>
          <a:blip r:embed="rId3" cstate="print"/>
          <a:srcRect/>
          <a:stretch>
            <a:fillRect/>
          </a:stretch>
        </p:blipFill>
        <p:spPr bwMode="auto">
          <a:xfrm>
            <a:off x="251520" y="692696"/>
            <a:ext cx="8424936" cy="5805264"/>
          </a:xfrm>
          <a:prstGeom prst="rect">
            <a:avLst/>
          </a:prstGeom>
          <a:noFill/>
          <a:ln w="9525">
            <a:noFill/>
            <a:miter lim="800000"/>
            <a:headEnd/>
            <a:tailEnd/>
          </a:ln>
        </p:spPr>
      </p:pic>
    </p:spTree>
    <p:extLst>
      <p:ext uri="{BB962C8B-B14F-4D97-AF65-F5344CB8AC3E}">
        <p14:creationId xmlns:p14="http://schemas.microsoft.com/office/powerpoint/2010/main" val="193657371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0" name="Picture 3"/>
          <p:cNvPicPr>
            <a:picLocks noChangeAspect="1" noChangeArrowheads="1"/>
          </p:cNvPicPr>
          <p:nvPr/>
        </p:nvPicPr>
        <p:blipFill>
          <a:blip r:embed="rId3" cstate="print"/>
          <a:srcRect/>
          <a:stretch>
            <a:fillRect/>
          </a:stretch>
        </p:blipFill>
        <p:spPr bwMode="auto">
          <a:xfrm>
            <a:off x="3232661" y="2204864"/>
            <a:ext cx="5751276" cy="4535785"/>
          </a:xfrm>
          <a:prstGeom prst="rect">
            <a:avLst/>
          </a:prstGeom>
          <a:noFill/>
          <a:ln w="9525">
            <a:noFill/>
            <a:miter lim="800000"/>
            <a:headEnd/>
            <a:tailEnd/>
          </a:ln>
        </p:spPr>
      </p:pic>
      <p:graphicFrame>
        <p:nvGraphicFramePr>
          <p:cNvPr id="4" name="Diagram 3"/>
          <p:cNvGraphicFramePr/>
          <p:nvPr>
            <p:extLst>
              <p:ext uri="{D42A27DB-BD31-4B8C-83A1-F6EECF244321}">
                <p14:modId xmlns:p14="http://schemas.microsoft.com/office/powerpoint/2010/main" val="3067427387"/>
              </p:ext>
            </p:extLst>
          </p:nvPr>
        </p:nvGraphicFramePr>
        <p:xfrm>
          <a:off x="323528" y="116632"/>
          <a:ext cx="8568952" cy="65527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90804389"/>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body" idx="4294967295"/>
          </p:nvPr>
        </p:nvSpPr>
        <p:spPr>
          <a:xfrm>
            <a:off x="287338" y="115888"/>
            <a:ext cx="8856662" cy="6742112"/>
          </a:xfrm>
        </p:spPr>
        <p:txBody>
          <a:bodyPr/>
          <a:lstStyle/>
          <a:p>
            <a:pPr marL="609600" indent="-609600" eaLnBrk="1" hangingPunct="1">
              <a:lnSpc>
                <a:spcPct val="80000"/>
              </a:lnSpc>
              <a:spcBef>
                <a:spcPct val="50000"/>
              </a:spcBef>
              <a:buClr>
                <a:srgbClr val="008000"/>
              </a:buClr>
              <a:buFont typeface="Wingdings" pitchFamily="2" charset="2"/>
              <a:buNone/>
            </a:pPr>
            <a:r>
              <a:rPr lang="sl-SI" sz="2400" b="1" dirty="0">
                <a:solidFill>
                  <a:srgbClr val="0000FF"/>
                </a:solidFill>
                <a:latin typeface="Comic Sans MS" pitchFamily="66" charset="0"/>
              </a:rPr>
              <a:t>Model za razvrščanje ugotovljenih prevladujočih elementov</a:t>
            </a:r>
          </a:p>
          <a:p>
            <a:pPr marL="609600" indent="-609600" eaLnBrk="1" hangingPunct="1">
              <a:lnSpc>
                <a:spcPct val="80000"/>
              </a:lnSpc>
              <a:spcBef>
                <a:spcPct val="50000"/>
              </a:spcBef>
              <a:buClr>
                <a:srgbClr val="008000"/>
              </a:buClr>
              <a:buFont typeface="Wingdings" pitchFamily="2" charset="2"/>
              <a:buNone/>
            </a:pPr>
            <a:r>
              <a:rPr lang="sl-SI" sz="2400" b="1" dirty="0">
                <a:solidFill>
                  <a:srgbClr val="0000FF"/>
                </a:solidFill>
                <a:latin typeface="Comic Sans MS" pitchFamily="66" charset="0"/>
              </a:rPr>
              <a:t>varnosti in zdravja pri delu (stresorjev delovnega okolja) </a:t>
            </a:r>
          </a:p>
        </p:txBody>
      </p:sp>
      <p:pic>
        <p:nvPicPr>
          <p:cNvPr id="120835" name="Picture 3"/>
          <p:cNvPicPr>
            <a:picLocks noChangeAspect="1" noChangeArrowheads="1"/>
          </p:cNvPicPr>
          <p:nvPr/>
        </p:nvPicPr>
        <p:blipFill>
          <a:blip r:embed="rId3" cstate="print"/>
          <a:srcRect/>
          <a:stretch>
            <a:fillRect/>
          </a:stretch>
        </p:blipFill>
        <p:spPr bwMode="auto">
          <a:xfrm>
            <a:off x="1403648" y="981075"/>
            <a:ext cx="6334125" cy="5849938"/>
          </a:xfrm>
          <a:prstGeom prst="rect">
            <a:avLst/>
          </a:prstGeom>
          <a:noFill/>
          <a:ln w="9525">
            <a:noFill/>
            <a:miter lim="800000"/>
            <a:headEnd/>
            <a:tailEnd/>
          </a:ln>
        </p:spPr>
      </p:pic>
    </p:spTree>
    <p:extLst>
      <p:ext uri="{BB962C8B-B14F-4D97-AF65-F5344CB8AC3E}">
        <p14:creationId xmlns:p14="http://schemas.microsoft.com/office/powerpoint/2010/main" val="428741040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idx="1"/>
          </p:nvPr>
        </p:nvSpPr>
        <p:spPr>
          <a:xfrm>
            <a:off x="179512" y="116632"/>
            <a:ext cx="8784976" cy="6553200"/>
          </a:xfrm>
          <a:ln/>
        </p:spPr>
        <p:style>
          <a:lnRef idx="1">
            <a:schemeClr val="accent2"/>
          </a:lnRef>
          <a:fillRef idx="2">
            <a:schemeClr val="accent2"/>
          </a:fillRef>
          <a:effectRef idx="1">
            <a:schemeClr val="accent2"/>
          </a:effectRef>
          <a:fontRef idx="minor">
            <a:schemeClr val="dk1"/>
          </a:fontRef>
        </p:style>
        <p:txBody>
          <a:bodyPr>
            <a:normAutofit/>
          </a:bodyPr>
          <a:lstStyle/>
          <a:p>
            <a:pPr marL="609600" indent="-609600" algn="ctr" eaLnBrk="1" hangingPunct="1">
              <a:spcBef>
                <a:spcPct val="50000"/>
              </a:spcBef>
              <a:buClr>
                <a:srgbClr val="008000"/>
              </a:buClr>
              <a:buFont typeface="Wingdings" pitchFamily="2" charset="2"/>
              <a:buNone/>
            </a:pPr>
            <a:r>
              <a:rPr lang="sl-SI" b="1" dirty="0">
                <a:solidFill>
                  <a:srgbClr val="0000FF"/>
                </a:solidFill>
                <a:latin typeface="Comic Sans MS" pitchFamily="66" charset="0"/>
              </a:rPr>
              <a:t>NOVI ZAKON O VARNOST IN ZDRAVJE PRI DELU </a:t>
            </a:r>
          </a:p>
        </p:txBody>
      </p:sp>
      <p:graphicFrame>
        <p:nvGraphicFramePr>
          <p:cNvPr id="3" name="Diagram 2"/>
          <p:cNvGraphicFramePr/>
          <p:nvPr>
            <p:extLst>
              <p:ext uri="{D42A27DB-BD31-4B8C-83A1-F6EECF244321}">
                <p14:modId xmlns:p14="http://schemas.microsoft.com/office/powerpoint/2010/main" val="1656653853"/>
              </p:ext>
            </p:extLst>
          </p:nvPr>
        </p:nvGraphicFramePr>
        <p:xfrm>
          <a:off x="611560" y="1412776"/>
          <a:ext cx="7992888"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41" y="188640"/>
            <a:ext cx="885698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4410" y="1503920"/>
            <a:ext cx="3128764" cy="5323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86425003"/>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body" idx="4294967295"/>
          </p:nvPr>
        </p:nvSpPr>
        <p:spPr>
          <a:xfrm>
            <a:off x="430213" y="188913"/>
            <a:ext cx="8713787" cy="6742112"/>
          </a:xfrm>
        </p:spPr>
        <p:txBody>
          <a:bodyPr>
            <a:normAutofit/>
          </a:bodyPr>
          <a:lstStyle/>
          <a:p>
            <a:pPr marL="274320" indent="-274320" algn="ctr">
              <a:buClr>
                <a:schemeClr val="accent3"/>
              </a:buClr>
              <a:buNone/>
              <a:defRPr/>
            </a:pPr>
            <a:r>
              <a:rPr lang="it-IT" sz="2400" b="1" dirty="0">
                <a:solidFill>
                  <a:srgbClr val="CC00FF"/>
                </a:solidFill>
                <a:latin typeface="Comic Sans MS" pitchFamily="66" charset="0"/>
              </a:rPr>
              <a:t>PRAVICE IN OBVEZNOSTI</a:t>
            </a:r>
            <a:r>
              <a:rPr lang="sl-SI" sz="2400" b="1" dirty="0">
                <a:solidFill>
                  <a:srgbClr val="CC00FF"/>
                </a:solidFill>
                <a:latin typeface="Comic Sans MS" pitchFamily="66" charset="0"/>
              </a:rPr>
              <a:t> </a:t>
            </a:r>
            <a:r>
              <a:rPr lang="it-IT" sz="2400" b="1" dirty="0">
                <a:solidFill>
                  <a:srgbClr val="CC00FF"/>
                </a:solidFill>
                <a:latin typeface="Comic Sans MS" pitchFamily="66" charset="0"/>
              </a:rPr>
              <a:t>DELODAJALCEV</a:t>
            </a:r>
            <a:r>
              <a:rPr lang="sl-SI" sz="2400" b="1" dirty="0">
                <a:solidFill>
                  <a:srgbClr val="CC00FF"/>
                </a:solidFill>
                <a:latin typeface="Comic Sans MS" pitchFamily="66" charset="0"/>
              </a:rPr>
              <a:t> </a:t>
            </a:r>
            <a:r>
              <a:rPr lang="it-IT" sz="2400" b="1" dirty="0">
                <a:solidFill>
                  <a:srgbClr val="CC00FF"/>
                </a:solidFill>
                <a:latin typeface="Comic Sans MS" pitchFamily="66" charset="0"/>
              </a:rPr>
              <a:t>IN DELAVCEV ZA VARNO IN ZDRAVO</a:t>
            </a:r>
            <a:r>
              <a:rPr lang="sl-SI" sz="2400" b="1" dirty="0">
                <a:solidFill>
                  <a:srgbClr val="CC00FF"/>
                </a:solidFill>
                <a:latin typeface="Comic Sans MS" pitchFamily="66" charset="0"/>
              </a:rPr>
              <a:t> </a:t>
            </a:r>
            <a:r>
              <a:rPr lang="it-IT" sz="2400" b="1" dirty="0">
                <a:solidFill>
                  <a:srgbClr val="CC00FF"/>
                </a:solidFill>
                <a:latin typeface="Comic Sans MS" pitchFamily="66" charset="0"/>
              </a:rPr>
              <a:t>DELO</a:t>
            </a:r>
            <a:endParaRPr lang="sl-SI" sz="2400" b="1" dirty="0">
              <a:solidFill>
                <a:srgbClr val="CC00FF"/>
              </a:solidFill>
              <a:latin typeface="Comic Sans MS" pitchFamily="66" charset="0"/>
            </a:endParaRPr>
          </a:p>
          <a:p>
            <a:pPr marL="274320" indent="-274320" eaLnBrk="1" fontAlgn="auto" hangingPunct="1">
              <a:spcAft>
                <a:spcPts val="0"/>
              </a:spcAft>
              <a:buClr>
                <a:schemeClr val="accent3"/>
              </a:buClr>
              <a:buFontTx/>
              <a:buNone/>
              <a:defRPr/>
            </a:pPr>
            <a:endParaRPr lang="sl-SI" sz="2400" b="1" dirty="0">
              <a:solidFill>
                <a:srgbClr val="CC00FF"/>
              </a:solidFill>
              <a:latin typeface="Comic Sans MS" pitchFamily="66" charset="0"/>
            </a:endParaRPr>
          </a:p>
        </p:txBody>
      </p:sp>
      <p:graphicFrame>
        <p:nvGraphicFramePr>
          <p:cNvPr id="5" name="Diagram 4"/>
          <p:cNvGraphicFramePr/>
          <p:nvPr>
            <p:extLst>
              <p:ext uri="{D42A27DB-BD31-4B8C-83A1-F6EECF244321}">
                <p14:modId xmlns:p14="http://schemas.microsoft.com/office/powerpoint/2010/main" val="1181174560"/>
              </p:ext>
            </p:extLst>
          </p:nvPr>
        </p:nvGraphicFramePr>
        <p:xfrm>
          <a:off x="251520" y="1412776"/>
          <a:ext cx="8533456"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99764174"/>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399847175"/>
              </p:ext>
            </p:extLst>
          </p:nvPr>
        </p:nvGraphicFramePr>
        <p:xfrm>
          <a:off x="323528" y="260648"/>
          <a:ext cx="8568952" cy="63367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1150572"/>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23367" y="188640"/>
            <a:ext cx="8856984" cy="6586931"/>
          </a:xfrm>
          <a:prstGeom prst="rect">
            <a:avLst/>
          </a:prstGeom>
        </p:spPr>
        <p:txBody>
          <a:bodyPr wrap="square">
            <a:spAutoFit/>
          </a:bodyPr>
          <a:lstStyle/>
          <a:p>
            <a:pPr marL="342900" lvl="0" indent="-342900">
              <a:lnSpc>
                <a:spcPct val="115000"/>
              </a:lnSpc>
              <a:spcAft>
                <a:spcPts val="1000"/>
              </a:spcAft>
              <a:buFont typeface="Wingdings"/>
              <a:buChar char=""/>
              <a:tabLst>
                <a:tab pos="457200" algn="l"/>
              </a:tabLst>
            </a:pPr>
            <a:r>
              <a:rPr lang="en-US" sz="3200" b="1" dirty="0" err="1">
                <a:solidFill>
                  <a:srgbClr val="0000FF"/>
                </a:solidFill>
                <a:latin typeface="Comic Sans MS" panose="030F0702030302020204" pitchFamily="66" charset="0"/>
                <a:ea typeface="Calibri"/>
                <a:cs typeface="Times New Roman"/>
              </a:rPr>
              <a:t>Skrbi</a:t>
            </a:r>
            <a:r>
              <a:rPr lang="en-US" sz="3200" b="1" dirty="0">
                <a:solidFill>
                  <a:srgbClr val="0000FF"/>
                </a:solidFill>
                <a:latin typeface="Comic Sans MS" panose="030F0702030302020204" pitchFamily="66" charset="0"/>
                <a:ea typeface="Calibri"/>
                <a:cs typeface="Times New Roman"/>
              </a:rPr>
              <a:t>, da so </a:t>
            </a:r>
            <a:r>
              <a:rPr lang="en-US" sz="3200" b="1" dirty="0" err="1">
                <a:solidFill>
                  <a:srgbClr val="0000FF"/>
                </a:solidFill>
                <a:latin typeface="Comic Sans MS" panose="030F0702030302020204" pitchFamily="66" charset="0"/>
                <a:ea typeface="Calibri"/>
                <a:cs typeface="Times New Roman"/>
              </a:rPr>
              <a:t>vsi</a:t>
            </a:r>
            <a:r>
              <a:rPr lang="en-US" sz="3200" b="1" dirty="0">
                <a:solidFill>
                  <a:srgbClr val="0000FF"/>
                </a:solidFill>
                <a:latin typeface="Comic Sans MS" panose="030F0702030302020204" pitchFamily="66" charset="0"/>
                <a:ea typeface="Calibri"/>
                <a:cs typeface="Times New Roman"/>
              </a:rPr>
              <a:t> </a:t>
            </a:r>
            <a:r>
              <a:rPr lang="en-US" sz="3200" b="1" dirty="0" err="1">
                <a:solidFill>
                  <a:srgbClr val="0000FF"/>
                </a:solidFill>
                <a:latin typeface="Comic Sans MS" panose="030F0702030302020204" pitchFamily="66" charset="0"/>
                <a:ea typeface="Calibri"/>
                <a:cs typeface="Times New Roman"/>
              </a:rPr>
              <a:t>delavci</a:t>
            </a:r>
            <a:r>
              <a:rPr lang="en-US" sz="3200" b="1" dirty="0">
                <a:solidFill>
                  <a:srgbClr val="0000FF"/>
                </a:solidFill>
                <a:latin typeface="Comic Sans MS" panose="030F0702030302020204" pitchFamily="66" charset="0"/>
                <a:ea typeface="Calibri"/>
                <a:cs typeface="Times New Roman"/>
              </a:rPr>
              <a:t>, </a:t>
            </a:r>
            <a:r>
              <a:rPr lang="en-US" sz="3200" b="1" dirty="0" err="1">
                <a:solidFill>
                  <a:srgbClr val="0000FF"/>
                </a:solidFill>
                <a:latin typeface="Comic Sans MS" panose="030F0702030302020204" pitchFamily="66" charset="0"/>
                <a:ea typeface="Calibri"/>
                <a:cs typeface="Times New Roman"/>
              </a:rPr>
              <a:t>ki</a:t>
            </a:r>
            <a:r>
              <a:rPr lang="en-US" sz="3200" b="1" dirty="0">
                <a:solidFill>
                  <a:srgbClr val="0000FF"/>
                </a:solidFill>
                <a:latin typeface="Comic Sans MS" panose="030F0702030302020204" pitchFamily="66" charset="0"/>
                <a:ea typeface="Calibri"/>
                <a:cs typeface="Times New Roman"/>
              </a:rPr>
              <a:t> so </a:t>
            </a:r>
            <a:r>
              <a:rPr lang="en-US" sz="3200" b="1" dirty="0" err="1">
                <a:solidFill>
                  <a:srgbClr val="0000FF"/>
                </a:solidFill>
                <a:latin typeface="Comic Sans MS" panose="030F0702030302020204" pitchFamily="66" charset="0"/>
                <a:ea typeface="Calibri"/>
                <a:cs typeface="Times New Roman"/>
              </a:rPr>
              <a:t>kakorkoli</a:t>
            </a:r>
            <a:r>
              <a:rPr lang="en-US" sz="3200" b="1" dirty="0">
                <a:solidFill>
                  <a:srgbClr val="0000FF"/>
                </a:solidFill>
                <a:latin typeface="Comic Sans MS" panose="030F0702030302020204" pitchFamily="66" charset="0"/>
                <a:ea typeface="Calibri"/>
                <a:cs typeface="Times New Roman"/>
              </a:rPr>
              <a:t> </a:t>
            </a:r>
            <a:r>
              <a:rPr lang="en-US" sz="3200" b="1" dirty="0" err="1">
                <a:solidFill>
                  <a:srgbClr val="0000FF"/>
                </a:solidFill>
                <a:latin typeface="Comic Sans MS" panose="030F0702030302020204" pitchFamily="66" charset="0"/>
                <a:ea typeface="Calibri"/>
                <a:cs typeface="Times New Roman"/>
              </a:rPr>
              <a:t>na</a:t>
            </a:r>
            <a:r>
              <a:rPr lang="en-US" sz="3200" b="1" dirty="0">
                <a:solidFill>
                  <a:srgbClr val="0000FF"/>
                </a:solidFill>
                <a:latin typeface="Comic Sans MS" panose="030F0702030302020204" pitchFamily="66" charset="0"/>
                <a:ea typeface="Calibri"/>
                <a:cs typeface="Times New Roman"/>
              </a:rPr>
              <a:t> </a:t>
            </a:r>
            <a:r>
              <a:rPr lang="en-US" sz="3200" b="1" dirty="0" err="1">
                <a:solidFill>
                  <a:srgbClr val="0000FF"/>
                </a:solidFill>
                <a:latin typeface="Comic Sans MS" panose="030F0702030302020204" pitchFamily="66" charset="0"/>
                <a:ea typeface="Calibri"/>
                <a:cs typeface="Times New Roman"/>
              </a:rPr>
              <a:t>delu</a:t>
            </a:r>
            <a:r>
              <a:rPr lang="en-US" sz="3200" b="1" dirty="0">
                <a:solidFill>
                  <a:srgbClr val="0000FF"/>
                </a:solidFill>
                <a:latin typeface="Comic Sans MS" panose="030F0702030302020204" pitchFamily="66" charset="0"/>
                <a:ea typeface="Calibri"/>
                <a:cs typeface="Times New Roman"/>
              </a:rPr>
              <a:t> v </a:t>
            </a:r>
            <a:r>
              <a:rPr lang="en-US" sz="3200" b="1" dirty="0" err="1">
                <a:solidFill>
                  <a:srgbClr val="0000FF"/>
                </a:solidFill>
                <a:latin typeface="Comic Sans MS" panose="030F0702030302020204" pitchFamily="66" charset="0"/>
                <a:ea typeface="Calibri"/>
                <a:cs typeface="Times New Roman"/>
              </a:rPr>
              <a:t>podjetju</a:t>
            </a:r>
            <a:r>
              <a:rPr lang="en-US" sz="3200" b="1" dirty="0">
                <a:solidFill>
                  <a:srgbClr val="0000FF"/>
                </a:solidFill>
                <a:latin typeface="Comic Sans MS" panose="030F0702030302020204" pitchFamily="66" charset="0"/>
                <a:ea typeface="Calibri"/>
                <a:cs typeface="Times New Roman"/>
              </a:rPr>
              <a:t> </a:t>
            </a:r>
            <a:r>
              <a:rPr lang="en-US" sz="3200" b="1" dirty="0" err="1">
                <a:solidFill>
                  <a:srgbClr val="0000FF"/>
                </a:solidFill>
                <a:latin typeface="Comic Sans MS" panose="030F0702030302020204" pitchFamily="66" charset="0"/>
                <a:ea typeface="Calibri"/>
                <a:cs typeface="Times New Roman"/>
              </a:rPr>
              <a:t>usposobljeni</a:t>
            </a:r>
            <a:r>
              <a:rPr lang="en-US" sz="3200" b="1" dirty="0">
                <a:solidFill>
                  <a:srgbClr val="0000FF"/>
                </a:solidFill>
                <a:latin typeface="Comic Sans MS" panose="030F0702030302020204" pitchFamily="66" charset="0"/>
                <a:ea typeface="Calibri"/>
                <a:cs typeface="Times New Roman"/>
              </a:rPr>
              <a:t> </a:t>
            </a:r>
            <a:r>
              <a:rPr lang="en-US" sz="3200" b="1" dirty="0" err="1">
                <a:solidFill>
                  <a:srgbClr val="0000FF"/>
                </a:solidFill>
                <a:latin typeface="Comic Sans MS" panose="030F0702030302020204" pitchFamily="66" charset="0"/>
                <a:ea typeface="Calibri"/>
                <a:cs typeface="Times New Roman"/>
              </a:rPr>
              <a:t>za</a:t>
            </a:r>
            <a:r>
              <a:rPr lang="en-US" sz="3200" b="1" dirty="0">
                <a:solidFill>
                  <a:srgbClr val="0000FF"/>
                </a:solidFill>
                <a:latin typeface="Comic Sans MS" panose="030F0702030302020204" pitchFamily="66" charset="0"/>
                <a:ea typeface="Calibri"/>
                <a:cs typeface="Times New Roman"/>
              </a:rPr>
              <a:t> </a:t>
            </a:r>
            <a:r>
              <a:rPr lang="en-US" sz="3200" b="1" dirty="0" err="1">
                <a:solidFill>
                  <a:srgbClr val="0000FF"/>
                </a:solidFill>
                <a:latin typeface="Comic Sans MS" panose="030F0702030302020204" pitchFamily="66" charset="0"/>
                <a:ea typeface="Calibri"/>
                <a:cs typeface="Times New Roman"/>
              </a:rPr>
              <a:t>varno</a:t>
            </a:r>
            <a:r>
              <a:rPr lang="en-US" sz="3200" b="1" dirty="0">
                <a:solidFill>
                  <a:srgbClr val="0000FF"/>
                </a:solidFill>
                <a:latin typeface="Comic Sans MS" panose="030F0702030302020204" pitchFamily="66" charset="0"/>
                <a:ea typeface="Calibri"/>
                <a:cs typeface="Times New Roman"/>
              </a:rPr>
              <a:t> </a:t>
            </a:r>
            <a:r>
              <a:rPr lang="en-US" sz="3200" b="1" dirty="0" err="1">
                <a:solidFill>
                  <a:srgbClr val="0000FF"/>
                </a:solidFill>
                <a:latin typeface="Comic Sans MS" panose="030F0702030302020204" pitchFamily="66" charset="0"/>
                <a:ea typeface="Calibri"/>
                <a:cs typeface="Times New Roman"/>
              </a:rPr>
              <a:t>delo</a:t>
            </a:r>
            <a:r>
              <a:rPr lang="en-US" sz="3200" b="1" dirty="0">
                <a:solidFill>
                  <a:srgbClr val="0000FF"/>
                </a:solidFill>
                <a:latin typeface="Comic Sans MS" panose="030F0702030302020204" pitchFamily="66" charset="0"/>
                <a:ea typeface="Calibri"/>
                <a:cs typeface="Times New Roman"/>
              </a:rPr>
              <a:t>:</a:t>
            </a:r>
            <a:endParaRPr lang="sl-SI" sz="3200" b="1" dirty="0">
              <a:solidFill>
                <a:srgbClr val="0000FF"/>
              </a:solidFill>
              <a:latin typeface="Comic Sans MS" panose="030F0702030302020204" pitchFamily="66" charset="0"/>
              <a:ea typeface="Calibri"/>
              <a:cs typeface="Times New Roman"/>
            </a:endParaRPr>
          </a:p>
          <a:p>
            <a:pPr lvl="0">
              <a:lnSpc>
                <a:spcPct val="115000"/>
              </a:lnSpc>
              <a:spcAft>
                <a:spcPts val="1000"/>
              </a:spcAft>
              <a:tabLst>
                <a:tab pos="457200" algn="l"/>
              </a:tabLst>
            </a:pPr>
            <a:endParaRPr lang="sl-SI" sz="1200" dirty="0">
              <a:latin typeface="Comic Sans MS" panose="030F0702030302020204" pitchFamily="66" charset="0"/>
              <a:ea typeface="Calibri"/>
              <a:cs typeface="Times New Roman"/>
            </a:endParaRPr>
          </a:p>
          <a:p>
            <a:pPr marL="342900" lvl="0" indent="-342900">
              <a:lnSpc>
                <a:spcPct val="115000"/>
              </a:lnSpc>
              <a:spcAft>
                <a:spcPts val="0"/>
              </a:spcAft>
              <a:buFont typeface="Wingdings"/>
              <a:buChar char=""/>
            </a:pPr>
            <a:r>
              <a:rPr lang="en-US" sz="2800" b="1" dirty="0">
                <a:solidFill>
                  <a:srgbClr val="CC00FF"/>
                </a:solidFill>
                <a:latin typeface="Comic Sans MS" panose="030F0702030302020204" pitchFamily="66" charset="0"/>
                <a:ea typeface="Calibri"/>
                <a:cs typeface="Times New Roman"/>
              </a:rPr>
              <a:t>TEORETIČNO</a:t>
            </a:r>
            <a:endParaRPr lang="sl-SI" sz="2800" dirty="0">
              <a:solidFill>
                <a:srgbClr val="CC00FF"/>
              </a:solidFill>
              <a:latin typeface="Comic Sans MS" panose="030F0702030302020204" pitchFamily="66" charset="0"/>
              <a:ea typeface="Calibri"/>
              <a:cs typeface="Times New Roman"/>
            </a:endParaRPr>
          </a:p>
          <a:p>
            <a:pPr marL="342900" lvl="0" indent="-342900">
              <a:lnSpc>
                <a:spcPct val="115000"/>
              </a:lnSpc>
              <a:spcAft>
                <a:spcPts val="1000"/>
              </a:spcAft>
              <a:buFont typeface="Wingdings"/>
              <a:buChar char=""/>
              <a:tabLst>
                <a:tab pos="457200" algn="l"/>
              </a:tabLst>
            </a:pPr>
            <a:r>
              <a:rPr lang="en-US" sz="2800" b="1" dirty="0">
                <a:solidFill>
                  <a:srgbClr val="CC00FF"/>
                </a:solidFill>
                <a:latin typeface="Comic Sans MS" panose="030F0702030302020204" pitchFamily="66" charset="0"/>
                <a:ea typeface="Calibri"/>
                <a:cs typeface="Times New Roman"/>
              </a:rPr>
              <a:t>PRAKTIČNO</a:t>
            </a:r>
            <a:endParaRPr lang="sl-SI" sz="2800" b="1" dirty="0">
              <a:solidFill>
                <a:srgbClr val="CC00FF"/>
              </a:solidFill>
              <a:latin typeface="Comic Sans MS" panose="030F0702030302020204" pitchFamily="66" charset="0"/>
              <a:ea typeface="Calibri"/>
              <a:cs typeface="Times New Roman"/>
            </a:endParaRPr>
          </a:p>
          <a:p>
            <a:pPr>
              <a:lnSpc>
                <a:spcPct val="115000"/>
              </a:lnSpc>
              <a:spcAft>
                <a:spcPts val="1000"/>
              </a:spcAft>
            </a:pPr>
            <a:r>
              <a:rPr lang="en-US" sz="2800" dirty="0">
                <a:latin typeface="Comic Sans MS" panose="030F0702030302020204" pitchFamily="66" charset="0"/>
                <a:ea typeface="Calibri"/>
                <a:cs typeface="Times New Roman"/>
              </a:rPr>
              <a:t>   </a:t>
            </a:r>
            <a:r>
              <a:rPr lang="en-US" sz="3200" b="1" dirty="0" err="1">
                <a:solidFill>
                  <a:srgbClr val="0000FF"/>
                </a:solidFill>
                <a:latin typeface="Comic Sans MS" panose="030F0702030302020204" pitchFamily="66" charset="0"/>
                <a:ea typeface="Calibri"/>
                <a:cs typeface="Times New Roman"/>
              </a:rPr>
              <a:t>Kdaj</a:t>
            </a:r>
            <a:r>
              <a:rPr lang="en-US" sz="3200" b="1" dirty="0">
                <a:solidFill>
                  <a:srgbClr val="0000FF"/>
                </a:solidFill>
                <a:latin typeface="Comic Sans MS" panose="030F0702030302020204" pitchFamily="66" charset="0"/>
                <a:ea typeface="Calibri"/>
                <a:cs typeface="Times New Roman"/>
              </a:rPr>
              <a:t>?</a:t>
            </a:r>
            <a:endParaRPr lang="sl-SI" sz="3200" dirty="0">
              <a:solidFill>
                <a:srgbClr val="0000FF"/>
              </a:solidFill>
              <a:latin typeface="Comic Sans MS" panose="030F0702030302020204" pitchFamily="66" charset="0"/>
              <a:ea typeface="Calibri"/>
              <a:cs typeface="Times New Roman"/>
            </a:endParaRPr>
          </a:p>
          <a:p>
            <a:pPr marL="342900" lvl="0" indent="-342900">
              <a:lnSpc>
                <a:spcPct val="115000"/>
              </a:lnSpc>
              <a:spcAft>
                <a:spcPts val="0"/>
              </a:spcAft>
              <a:buFont typeface="Wingdings"/>
              <a:buChar char=""/>
              <a:tabLst>
                <a:tab pos="457200" algn="l"/>
              </a:tabLst>
            </a:pPr>
            <a:r>
              <a:rPr lang="en-US" sz="2800" b="1" dirty="0">
                <a:solidFill>
                  <a:srgbClr val="008000"/>
                </a:solidFill>
                <a:latin typeface="Comic Sans MS" panose="030F0702030302020204" pitchFamily="66" charset="0"/>
                <a:ea typeface="Calibri"/>
                <a:cs typeface="Times New Roman"/>
              </a:rPr>
              <a:t>PRED NASTOPOM DELA</a:t>
            </a:r>
            <a:endParaRPr lang="sl-SI" sz="2800" dirty="0">
              <a:solidFill>
                <a:srgbClr val="008000"/>
              </a:solidFill>
              <a:latin typeface="Comic Sans MS" panose="030F0702030302020204" pitchFamily="66" charset="0"/>
              <a:ea typeface="Calibri"/>
              <a:cs typeface="Times New Roman"/>
            </a:endParaRPr>
          </a:p>
          <a:p>
            <a:pPr marL="342900" lvl="0" indent="-342900">
              <a:lnSpc>
                <a:spcPct val="115000"/>
              </a:lnSpc>
              <a:spcAft>
                <a:spcPts val="0"/>
              </a:spcAft>
              <a:buFont typeface="Wingdings"/>
              <a:buChar char=""/>
              <a:tabLst>
                <a:tab pos="457200" algn="l"/>
              </a:tabLst>
            </a:pPr>
            <a:r>
              <a:rPr lang="en-US" sz="2800" b="1" dirty="0">
                <a:solidFill>
                  <a:srgbClr val="CC00FF"/>
                </a:solidFill>
                <a:latin typeface="Comic Sans MS" panose="030F0702030302020204" pitchFamily="66" charset="0"/>
                <a:ea typeface="Calibri"/>
                <a:cs typeface="Times New Roman"/>
              </a:rPr>
              <a:t>OB UVAJANJU NOVIH TEHNOLOGIJ DELA</a:t>
            </a:r>
            <a:endParaRPr lang="sl-SI" sz="2800" dirty="0">
              <a:solidFill>
                <a:srgbClr val="CC00FF"/>
              </a:solidFill>
              <a:latin typeface="Comic Sans MS" panose="030F0702030302020204" pitchFamily="66" charset="0"/>
              <a:ea typeface="Calibri"/>
              <a:cs typeface="Times New Roman"/>
            </a:endParaRPr>
          </a:p>
          <a:p>
            <a:pPr marL="342900" lvl="0" indent="-342900">
              <a:lnSpc>
                <a:spcPct val="115000"/>
              </a:lnSpc>
              <a:spcAft>
                <a:spcPts val="0"/>
              </a:spcAft>
              <a:buFont typeface="Wingdings"/>
              <a:buChar char=""/>
              <a:tabLst>
                <a:tab pos="457200" algn="l"/>
              </a:tabLst>
            </a:pPr>
            <a:r>
              <a:rPr lang="en-US" sz="2800" b="1" dirty="0">
                <a:solidFill>
                  <a:srgbClr val="008000"/>
                </a:solidFill>
                <a:latin typeface="Comic Sans MS" panose="030F0702030302020204" pitchFamily="66" charset="0"/>
                <a:ea typeface="Calibri"/>
                <a:cs typeface="Times New Roman"/>
              </a:rPr>
              <a:t>OB UVAJANJU NOVE DELOVNE OPREME</a:t>
            </a:r>
            <a:endParaRPr lang="sl-SI" sz="2800" dirty="0">
              <a:solidFill>
                <a:srgbClr val="008000"/>
              </a:solidFill>
              <a:latin typeface="Comic Sans MS" panose="030F0702030302020204" pitchFamily="66" charset="0"/>
              <a:ea typeface="Calibri"/>
              <a:cs typeface="Times New Roman"/>
            </a:endParaRPr>
          </a:p>
          <a:p>
            <a:pPr marL="342900" lvl="0" indent="-342900">
              <a:lnSpc>
                <a:spcPct val="115000"/>
              </a:lnSpc>
              <a:spcAft>
                <a:spcPts val="1000"/>
              </a:spcAft>
              <a:buFont typeface="Wingdings"/>
              <a:buChar char=""/>
            </a:pPr>
            <a:r>
              <a:rPr lang="en-US" sz="2800" b="1" dirty="0">
                <a:solidFill>
                  <a:srgbClr val="CC00FF"/>
                </a:solidFill>
                <a:latin typeface="Comic Sans MS" panose="030F0702030302020204" pitchFamily="66" charset="0"/>
                <a:ea typeface="Calibri"/>
                <a:cs typeface="Times New Roman"/>
              </a:rPr>
              <a:t>OB RAZPOREDITVI NA DRUGO DELOVNO MESTO</a:t>
            </a:r>
            <a:endParaRPr lang="sl-SI" sz="2800" dirty="0">
              <a:solidFill>
                <a:srgbClr val="CC00FF"/>
              </a:solidFill>
              <a:latin typeface="Comic Sans MS" panose="030F0702030302020204" pitchFamily="66" charset="0"/>
              <a:ea typeface="Calibri"/>
              <a:cs typeface="Times New Roman"/>
            </a:endParaRPr>
          </a:p>
        </p:txBody>
      </p:sp>
    </p:spTree>
    <p:extLst>
      <p:ext uri="{BB962C8B-B14F-4D97-AF65-F5344CB8AC3E}">
        <p14:creationId xmlns:p14="http://schemas.microsoft.com/office/powerpoint/2010/main" val="58287098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body" idx="4294967295"/>
          </p:nvPr>
        </p:nvSpPr>
        <p:spPr>
          <a:xfrm>
            <a:off x="322263" y="0"/>
            <a:ext cx="8821737" cy="6858000"/>
          </a:xfrm>
        </p:spPr>
        <p:txBody>
          <a:bodyPr>
            <a:normAutofit/>
          </a:bodyPr>
          <a:lstStyle/>
          <a:p>
            <a:pPr marL="274320" indent="-274320" algn="ctr" eaLnBrk="1" fontAlgn="auto" hangingPunct="1">
              <a:spcAft>
                <a:spcPts val="0"/>
              </a:spcAft>
              <a:buClr>
                <a:schemeClr val="accent3"/>
              </a:buClr>
              <a:buFontTx/>
              <a:buNone/>
              <a:defRPr/>
            </a:pPr>
            <a:r>
              <a:rPr lang="sl-SI" sz="3600" b="1" dirty="0">
                <a:solidFill>
                  <a:srgbClr val="009900"/>
                </a:solidFill>
                <a:latin typeface="Comic Sans MS" pitchFamily="66" charset="0"/>
              </a:rPr>
              <a:t>Pravice in dolžnosti delavcev </a:t>
            </a:r>
          </a:p>
        </p:txBody>
      </p:sp>
      <p:graphicFrame>
        <p:nvGraphicFramePr>
          <p:cNvPr id="3" name="Diagram 2"/>
          <p:cNvGraphicFramePr/>
          <p:nvPr>
            <p:extLst>
              <p:ext uri="{D42A27DB-BD31-4B8C-83A1-F6EECF244321}">
                <p14:modId xmlns:p14="http://schemas.microsoft.com/office/powerpoint/2010/main" val="3246404826"/>
              </p:ext>
            </p:extLst>
          </p:nvPr>
        </p:nvGraphicFramePr>
        <p:xfrm>
          <a:off x="251520" y="692696"/>
          <a:ext cx="8712968" cy="59766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1085197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460018696"/>
              </p:ext>
            </p:extLst>
          </p:nvPr>
        </p:nvGraphicFramePr>
        <p:xfrm>
          <a:off x="179512" y="404664"/>
          <a:ext cx="8712968" cy="63367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465971"/>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body" idx="4294967295"/>
          </p:nvPr>
        </p:nvSpPr>
        <p:spPr>
          <a:xfrm>
            <a:off x="0" y="85725"/>
            <a:ext cx="8856663" cy="6742113"/>
          </a:xfrm>
        </p:spPr>
        <p:txBody>
          <a:bodyPr>
            <a:noAutofit/>
          </a:bodyPr>
          <a:lstStyle/>
          <a:p>
            <a:pPr marL="0" indent="0">
              <a:buNone/>
            </a:pPr>
            <a:r>
              <a:rPr lang="sl-SI" sz="2800" b="1" dirty="0">
                <a:solidFill>
                  <a:srgbClr val="0000FF"/>
                </a:solidFill>
                <a:latin typeface="Comic Sans MS" panose="030F0702030302020204" pitchFamily="66" charset="0"/>
              </a:rPr>
              <a:t>Imaš pravico, da te usposobijo za </a:t>
            </a:r>
          </a:p>
          <a:p>
            <a:pPr marL="0" indent="0">
              <a:buNone/>
            </a:pPr>
            <a:r>
              <a:rPr lang="sl-SI" sz="2800" b="1" dirty="0">
                <a:solidFill>
                  <a:srgbClr val="0000FF"/>
                </a:solidFill>
                <a:latin typeface="Comic Sans MS" panose="030F0702030302020204" pitchFamily="66" charset="0"/>
              </a:rPr>
              <a:t>varno in zdravju neškodljivo delo!</a:t>
            </a:r>
          </a:p>
          <a:p>
            <a:pPr marL="0" indent="0">
              <a:buNone/>
            </a:pPr>
            <a:endParaRPr lang="sl-SI" sz="1200" dirty="0">
              <a:solidFill>
                <a:srgbClr val="0000FF"/>
              </a:solidFill>
              <a:latin typeface="Comic Sans MS" panose="030F0702030302020204" pitchFamily="66" charset="0"/>
            </a:endParaRPr>
          </a:p>
          <a:p>
            <a:pPr marL="0" indent="0">
              <a:buNone/>
            </a:pPr>
            <a:endParaRPr lang="sl-SI" sz="2400" b="1" dirty="0">
              <a:latin typeface="Comic Sans MS" panose="030F0702030302020204" pitchFamily="66" charset="0"/>
            </a:endParaRPr>
          </a:p>
          <a:p>
            <a:pPr marL="0" indent="0">
              <a:buNone/>
            </a:pPr>
            <a:r>
              <a:rPr lang="sl-SI" sz="2800" b="1" dirty="0">
                <a:solidFill>
                  <a:srgbClr val="CC00FF"/>
                </a:solidFill>
                <a:latin typeface="Comic Sans MS" panose="030F0702030302020204" pitchFamily="66" charset="0"/>
              </a:rPr>
              <a:t>Obveznosti, ki jih mora izpolniti </a:t>
            </a:r>
          </a:p>
          <a:p>
            <a:pPr marL="0" indent="0">
              <a:buNone/>
            </a:pPr>
            <a:r>
              <a:rPr lang="sl-SI" sz="2800" b="1" dirty="0">
                <a:solidFill>
                  <a:srgbClr val="CC00FF"/>
                </a:solidFill>
                <a:latin typeface="Comic Sans MS" panose="030F0702030302020204" pitchFamily="66" charset="0"/>
              </a:rPr>
              <a:t>delodajalec glede varnosti in </a:t>
            </a:r>
          </a:p>
          <a:p>
            <a:pPr marL="0" indent="0">
              <a:buNone/>
            </a:pPr>
            <a:r>
              <a:rPr lang="sl-SI" sz="2800" b="1" dirty="0">
                <a:solidFill>
                  <a:srgbClr val="CC00FF"/>
                </a:solidFill>
                <a:latin typeface="Comic Sans MS" panose="030F0702030302020204" pitchFamily="66" charset="0"/>
              </a:rPr>
              <a:t>zdravja pri delu, so tvoje pravice.</a:t>
            </a:r>
          </a:p>
          <a:p>
            <a:pPr marL="0" indent="0">
              <a:buNone/>
            </a:pPr>
            <a:endParaRPr lang="sl-SI" sz="2800" dirty="0">
              <a:solidFill>
                <a:srgbClr val="0000FF"/>
              </a:solidFill>
              <a:latin typeface="Comic Sans MS" panose="030F0702030302020204" pitchFamily="66" charset="0"/>
            </a:endParaRPr>
          </a:p>
          <a:p>
            <a:pPr marL="0" indent="0">
              <a:buNone/>
            </a:pPr>
            <a:r>
              <a:rPr lang="it-IT" sz="2800" b="1" dirty="0">
                <a:solidFill>
                  <a:srgbClr val="008000"/>
                </a:solidFill>
                <a:latin typeface="Comic Sans MS" panose="030F0702030302020204" pitchFamily="66" charset="0"/>
              </a:rPr>
              <a:t>Imaš </a:t>
            </a:r>
            <a:r>
              <a:rPr lang="sl-SI" sz="2800" b="1" dirty="0">
                <a:solidFill>
                  <a:srgbClr val="008000"/>
                </a:solidFill>
                <a:latin typeface="Comic Sans MS" panose="030F0702030302020204" pitchFamily="66" charset="0"/>
              </a:rPr>
              <a:t> </a:t>
            </a:r>
            <a:r>
              <a:rPr lang="it-IT" sz="2800" b="1" dirty="0">
                <a:solidFill>
                  <a:srgbClr val="008000"/>
                </a:solidFill>
                <a:latin typeface="Comic Sans MS" panose="030F0702030302020204" pitchFamily="66" charset="0"/>
              </a:rPr>
              <a:t>pravico odkloniti delo, če:</a:t>
            </a:r>
            <a:endParaRPr lang="sl-SI" sz="2800" b="1" dirty="0">
              <a:solidFill>
                <a:srgbClr val="008000"/>
              </a:solidFill>
              <a:latin typeface="Comic Sans MS" panose="030F0702030302020204" pitchFamily="66" charset="0"/>
            </a:endParaRPr>
          </a:p>
          <a:p>
            <a:pPr marL="0" indent="0">
              <a:buNone/>
            </a:pPr>
            <a:endParaRPr lang="it-IT" sz="2800" dirty="0">
              <a:solidFill>
                <a:srgbClr val="0000FF"/>
              </a:solidFill>
              <a:latin typeface="Comic Sans MS" panose="030F0702030302020204" pitchFamily="66" charset="0"/>
            </a:endParaRPr>
          </a:p>
          <a:p>
            <a:pPr marL="285750" indent="-285750" algn="just"/>
            <a:r>
              <a:rPr lang="sl-SI" sz="2800" b="1" dirty="0">
                <a:solidFill>
                  <a:srgbClr val="0000FF"/>
                </a:solidFill>
                <a:latin typeface="Comic Sans MS" panose="030F0702030302020204" pitchFamily="66" charset="0"/>
              </a:rPr>
              <a:t>nisi bil predhodno seznanjen z vsemi nevarnostmi ali škodljivostmi pri delu (delodajalec te mora seznaniti z </a:t>
            </a:r>
            <a:r>
              <a:rPr lang="pl-PL" sz="2800" b="1" dirty="0">
                <a:solidFill>
                  <a:srgbClr val="0000FF"/>
                </a:solidFill>
                <a:latin typeface="Comic Sans MS" panose="030F0702030302020204" pitchFamily="66" charset="0"/>
              </a:rPr>
              <a:t>dokumentom, ki se imenuje izjava o varnosti z oceno </a:t>
            </a:r>
            <a:r>
              <a:rPr lang="sl-SI" sz="2800" b="1" dirty="0">
                <a:solidFill>
                  <a:srgbClr val="0000FF"/>
                </a:solidFill>
                <a:latin typeface="Comic Sans MS" panose="030F0702030302020204" pitchFamily="66" charset="0"/>
              </a:rPr>
              <a:t>tveganja);</a:t>
            </a:r>
          </a:p>
          <a:p>
            <a:pPr marL="0" indent="0">
              <a:buNone/>
            </a:pPr>
            <a:endParaRPr lang="sl-SI" sz="1200" b="1" dirty="0">
              <a:solidFill>
                <a:srgbClr val="0000FF"/>
              </a:solidFill>
              <a:latin typeface="Comic Sans MS" panose="030F0702030302020204" pitchFamily="66" charset="0"/>
            </a:endParaRPr>
          </a:p>
          <a:p>
            <a:pPr marL="0" indent="0">
              <a:buNone/>
            </a:pPr>
            <a:endParaRPr lang="sl-SI" sz="2400" dirty="0">
              <a:solidFill>
                <a:srgbClr val="0000FF"/>
              </a:solidFill>
              <a:latin typeface="Comic Sans MS" panose="030F0702030302020204"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31734" y="231502"/>
            <a:ext cx="2872077" cy="3144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33640368"/>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8866" name="Rectangle 2"/>
          <p:cNvSpPr>
            <a:spLocks noGrp="1" noChangeArrowheads="1"/>
          </p:cNvSpPr>
          <p:nvPr>
            <p:ph type="body" idx="4294967295"/>
          </p:nvPr>
        </p:nvSpPr>
        <p:spPr>
          <a:xfrm>
            <a:off x="0" y="85725"/>
            <a:ext cx="8856663" cy="6742113"/>
          </a:xfrm>
        </p:spPr>
        <p:txBody>
          <a:bodyPr>
            <a:noAutofit/>
          </a:bodyPr>
          <a:lstStyle/>
          <a:p>
            <a:pPr marL="0" indent="0">
              <a:buNone/>
            </a:pPr>
            <a:endParaRPr lang="sl-SI" sz="1200" b="1" dirty="0">
              <a:solidFill>
                <a:srgbClr val="0000FF"/>
              </a:solidFill>
              <a:latin typeface="Comic Sans MS" panose="030F0702030302020204" pitchFamily="66" charset="0"/>
            </a:endParaRPr>
          </a:p>
          <a:p>
            <a:pPr marL="285750" indent="-285750" algn="just"/>
            <a:r>
              <a:rPr lang="sl-SI" b="1" dirty="0">
                <a:latin typeface="Comic Sans MS" panose="030F0702030302020204" pitchFamily="66" charset="0"/>
              </a:rPr>
              <a:t>če ti delodajalec ni zagotovil ustreznega (predpisanega) zdravstvenega pregleda;</a:t>
            </a:r>
          </a:p>
          <a:p>
            <a:pPr marL="0" indent="0" algn="just">
              <a:buNone/>
            </a:pPr>
            <a:endParaRPr lang="sl-SI" b="1" dirty="0">
              <a:latin typeface="Comic Sans MS" panose="030F0702030302020204" pitchFamily="66" charset="0"/>
            </a:endParaRPr>
          </a:p>
          <a:p>
            <a:pPr marL="285750" indent="-285750" algn="just"/>
            <a:r>
              <a:rPr lang="sl-SI" b="1" dirty="0">
                <a:solidFill>
                  <a:srgbClr val="CC00FF"/>
                </a:solidFill>
                <a:latin typeface="Comic Sans MS" panose="030F0702030302020204" pitchFamily="66" charset="0"/>
              </a:rPr>
              <a:t>če ti grozi neposredna nevarnost za življenje in zdravje, ker niso bili izvedeni ustrezni varnostni ukrepi;</a:t>
            </a:r>
          </a:p>
          <a:p>
            <a:pPr marL="0" indent="0" algn="just">
              <a:buNone/>
            </a:pPr>
            <a:endParaRPr lang="sl-SI" b="1" dirty="0">
              <a:solidFill>
                <a:srgbClr val="CC00FF"/>
              </a:solidFill>
              <a:latin typeface="Comic Sans MS" panose="030F0702030302020204" pitchFamily="66" charset="0"/>
            </a:endParaRPr>
          </a:p>
          <a:p>
            <a:pPr marL="285750" indent="-285750" algn="just"/>
            <a:r>
              <a:rPr lang="sl-SI" b="1" dirty="0">
                <a:solidFill>
                  <a:srgbClr val="008000"/>
                </a:solidFill>
                <a:latin typeface="Comic Sans MS" panose="030F0702030302020204" pitchFamily="66" charset="0"/>
              </a:rPr>
              <a:t>če moraš delati več kot poln delovni čas ali ponoči, </a:t>
            </a:r>
            <a:r>
              <a:rPr lang="pl-PL" b="1" dirty="0">
                <a:solidFill>
                  <a:srgbClr val="008000"/>
                </a:solidFill>
                <a:latin typeface="Comic Sans MS" panose="030F0702030302020204" pitchFamily="66" charset="0"/>
              </a:rPr>
              <a:t>kljub temu, da je po mnenju pooblaščenega zdravnika, ki te je pregledal pred pričetkom dela, to škodljivo za </a:t>
            </a:r>
            <a:r>
              <a:rPr lang="sl-SI" b="1" dirty="0">
                <a:solidFill>
                  <a:srgbClr val="008000"/>
                </a:solidFill>
                <a:latin typeface="Comic Sans MS" panose="030F0702030302020204" pitchFamily="66" charset="0"/>
              </a:rPr>
              <a:t>tvoje zdravje.</a:t>
            </a:r>
            <a:endParaRPr lang="sl-SI"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3988395812"/>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074" y="105077"/>
            <a:ext cx="8784413" cy="51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90317" y="620688"/>
            <a:ext cx="8963926" cy="6032421"/>
          </a:xfrm>
          <a:prstGeom prst="rect">
            <a:avLst/>
          </a:prstGeom>
        </p:spPr>
        <p:txBody>
          <a:bodyPr wrap="square">
            <a:spAutoFit/>
          </a:bodyPr>
          <a:lstStyle/>
          <a:p>
            <a:pPr algn="ctr"/>
            <a:r>
              <a:rPr lang="sl-SI" sz="2400" b="1" dirty="0">
                <a:solidFill>
                  <a:srgbClr val="CC00FF"/>
                </a:solidFill>
                <a:latin typeface="Comic Sans MS" panose="030F0702030302020204" pitchFamily="66" charset="0"/>
              </a:rPr>
              <a:t>Imaš veliko pravic glede opravljanja delovnih nalog, imaš pa tudi nekaj pomembnih dolžnosti in odgovornosti:</a:t>
            </a:r>
          </a:p>
          <a:p>
            <a:endParaRPr lang="sl-SI" sz="1400" b="1" dirty="0">
              <a:latin typeface="Comic Sans MS" panose="030F0702030302020204" pitchFamily="66" charset="0"/>
            </a:endParaRPr>
          </a:p>
          <a:p>
            <a:r>
              <a:rPr lang="sl-SI" sz="2400" b="1" dirty="0">
                <a:latin typeface="Comic Sans MS" panose="030F0702030302020204" pitchFamily="66" charset="0"/>
              </a:rPr>
              <a:t>Upoštevati moraš varnostne </a:t>
            </a:r>
          </a:p>
          <a:p>
            <a:r>
              <a:rPr lang="sl-SI" sz="2400" b="1" dirty="0">
                <a:latin typeface="Comic Sans MS" panose="030F0702030302020204" pitchFamily="66" charset="0"/>
              </a:rPr>
              <a:t>ukrepe delodajalca in uporabljati sredstva ter </a:t>
            </a:r>
          </a:p>
          <a:p>
            <a:r>
              <a:rPr lang="sl-SI" sz="2400" b="1" dirty="0">
                <a:latin typeface="Comic Sans MS" panose="030F0702030302020204" pitchFamily="66" charset="0"/>
              </a:rPr>
              <a:t>opremo za tvojo varnost pri delu.</a:t>
            </a:r>
          </a:p>
          <a:p>
            <a:endParaRPr lang="sl-SI" sz="2000" b="1" dirty="0">
              <a:latin typeface="Comic Sans MS" panose="030F0702030302020204" pitchFamily="66" charset="0"/>
            </a:endParaRPr>
          </a:p>
          <a:p>
            <a:r>
              <a:rPr lang="sl-SI" sz="2400" b="1" dirty="0">
                <a:solidFill>
                  <a:srgbClr val="008000"/>
                </a:solidFill>
                <a:latin typeface="Comic Sans MS" panose="030F0702030302020204" pitchFamily="66" charset="0"/>
              </a:rPr>
              <a:t>O vsaki pomanjkljivosti, </a:t>
            </a:r>
          </a:p>
          <a:p>
            <a:r>
              <a:rPr lang="sl-SI" sz="2400" b="1" dirty="0">
                <a:solidFill>
                  <a:srgbClr val="008000"/>
                </a:solidFill>
                <a:latin typeface="Comic Sans MS" panose="030F0702030302020204" pitchFamily="66" charset="0"/>
              </a:rPr>
              <a:t>škodljivosti, okvari ali o </a:t>
            </a:r>
          </a:p>
          <a:p>
            <a:r>
              <a:rPr lang="sl-SI" sz="2400" b="1" dirty="0">
                <a:solidFill>
                  <a:srgbClr val="008000"/>
                </a:solidFill>
                <a:latin typeface="Comic Sans MS" panose="030F0702030302020204" pitchFamily="66" charset="0"/>
              </a:rPr>
              <a:t>drugem pojavu, moraš obvestiti </a:t>
            </a:r>
          </a:p>
          <a:p>
            <a:r>
              <a:rPr lang="sl-SI" sz="2400" b="1" dirty="0">
                <a:solidFill>
                  <a:srgbClr val="008000"/>
                </a:solidFill>
                <a:latin typeface="Comic Sans MS" panose="030F0702030302020204" pitchFamily="66" charset="0"/>
              </a:rPr>
              <a:t>tvoje predpostavljene.</a:t>
            </a:r>
          </a:p>
          <a:p>
            <a:endParaRPr lang="sl-SI" sz="1400" b="1" dirty="0">
              <a:latin typeface="Comic Sans MS" panose="030F0702030302020204" pitchFamily="66" charset="0"/>
            </a:endParaRPr>
          </a:p>
          <a:p>
            <a:pPr algn="just"/>
            <a:r>
              <a:rPr lang="sl-SI" sz="2400" b="1" dirty="0">
                <a:latin typeface="Comic Sans MS" panose="030F0702030302020204" pitchFamily="66" charset="0"/>
              </a:rPr>
              <a:t>Moraš predpostavljene </a:t>
            </a:r>
          </a:p>
          <a:p>
            <a:pPr algn="just"/>
            <a:r>
              <a:rPr lang="sl-SI" sz="2400" b="1" dirty="0">
                <a:latin typeface="Comic Sans MS" panose="030F0702030302020204" pitchFamily="66" charset="0"/>
              </a:rPr>
              <a:t>obvestiti takoj, ko pride do nezgode.</a:t>
            </a:r>
          </a:p>
          <a:p>
            <a:endParaRPr lang="sl-SI" sz="1400" b="1" dirty="0">
              <a:latin typeface="Comic Sans MS" panose="030F0702030302020204" pitchFamily="66" charset="0"/>
            </a:endParaRPr>
          </a:p>
          <a:p>
            <a:pPr algn="ctr"/>
            <a:endParaRPr lang="sl-SI" sz="1200" b="1" dirty="0">
              <a:solidFill>
                <a:srgbClr val="008000"/>
              </a:solidFill>
              <a:latin typeface="Comic Sans MS" panose="030F0702030302020204" pitchFamily="66" charset="0"/>
            </a:endParaRPr>
          </a:p>
          <a:p>
            <a:pPr algn="ctr"/>
            <a:r>
              <a:rPr lang="sl-SI" sz="2400" b="1" dirty="0">
                <a:solidFill>
                  <a:srgbClr val="008000"/>
                </a:solidFill>
                <a:latin typeface="Comic Sans MS" panose="030F0702030302020204" pitchFamily="66" charset="0"/>
              </a:rPr>
              <a:t>Če nevarnih razmer ne odpravijo, moraš obvestiti Inšpektorat Republike Slovenije za delo.</a:t>
            </a:r>
          </a:p>
        </p:txBody>
      </p:sp>
      <p:pic>
        <p:nvPicPr>
          <p:cNvPr id="5" name="Slika 4"/>
          <p:cNvPicPr/>
          <p:nvPr/>
        </p:nvPicPr>
        <p:blipFill>
          <a:blip r:embed="rId4">
            <a:extLst>
              <a:ext uri="{28A0092B-C50C-407E-A947-70E740481C1C}">
                <a14:useLocalDpi xmlns:a14="http://schemas.microsoft.com/office/drawing/2010/main" val="0"/>
              </a:ext>
            </a:extLst>
          </a:blip>
          <a:srcRect/>
          <a:stretch>
            <a:fillRect/>
          </a:stretch>
        </p:blipFill>
        <p:spPr bwMode="auto">
          <a:xfrm>
            <a:off x="5148063" y="1412776"/>
            <a:ext cx="3906179" cy="360040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141138611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50244"/>
            <a:ext cx="8784976" cy="6365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93558" y="1628800"/>
            <a:ext cx="3273696" cy="42241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81504" y="686761"/>
            <a:ext cx="8785750" cy="6124754"/>
          </a:xfrm>
          <a:prstGeom prst="rect">
            <a:avLst/>
          </a:prstGeom>
        </p:spPr>
        <p:txBody>
          <a:bodyPr wrap="square">
            <a:spAutoFit/>
          </a:bodyPr>
          <a:lstStyle/>
          <a:p>
            <a:r>
              <a:rPr lang="sl-SI" sz="2400" b="1" dirty="0">
                <a:solidFill>
                  <a:srgbClr val="008000"/>
                </a:solidFill>
                <a:latin typeface="Comic Sans MS" panose="030F0702030302020204" pitchFamily="66" charset="0"/>
              </a:rPr>
              <a:t>Imaš veliko pravic glede opravljanja delovnih nalog, imaš pa tudi nekaj pomembnih dolžnosti in odgovornosti:</a:t>
            </a:r>
          </a:p>
          <a:p>
            <a:endParaRPr lang="sl-SI" sz="2000" b="1" dirty="0">
              <a:latin typeface="Comic Sans MS" panose="030F0702030302020204" pitchFamily="66" charset="0"/>
            </a:endParaRPr>
          </a:p>
          <a:p>
            <a:r>
              <a:rPr lang="sl-SI" sz="2400" b="1" dirty="0">
                <a:latin typeface="Comic Sans MS" panose="030F0702030302020204" pitchFamily="66" charset="0"/>
              </a:rPr>
              <a:t>Upoštevati moraš varnostne ukrepe </a:t>
            </a:r>
          </a:p>
          <a:p>
            <a:r>
              <a:rPr lang="sl-SI" sz="2400" b="1" dirty="0">
                <a:latin typeface="Comic Sans MS" panose="030F0702030302020204" pitchFamily="66" charset="0"/>
              </a:rPr>
              <a:t>delodajalca in uporabljati sredstva ter o</a:t>
            </a:r>
          </a:p>
          <a:p>
            <a:r>
              <a:rPr lang="sl-SI" sz="2400" b="1" dirty="0">
                <a:latin typeface="Comic Sans MS" panose="030F0702030302020204" pitchFamily="66" charset="0"/>
              </a:rPr>
              <a:t>premo za tvojo varnost pri delu.</a:t>
            </a:r>
          </a:p>
          <a:p>
            <a:endParaRPr lang="sl-SI" sz="2000" b="1" dirty="0">
              <a:latin typeface="Comic Sans MS" panose="030F0702030302020204" pitchFamily="66" charset="0"/>
            </a:endParaRPr>
          </a:p>
          <a:p>
            <a:r>
              <a:rPr lang="sl-SI" sz="2400" b="1" dirty="0">
                <a:solidFill>
                  <a:srgbClr val="008000"/>
                </a:solidFill>
                <a:latin typeface="Comic Sans MS" panose="030F0702030302020204" pitchFamily="66" charset="0"/>
              </a:rPr>
              <a:t>O vsaki pomanjkljivosti, </a:t>
            </a:r>
          </a:p>
          <a:p>
            <a:r>
              <a:rPr lang="sl-SI" sz="2400" b="1" dirty="0">
                <a:solidFill>
                  <a:srgbClr val="008000"/>
                </a:solidFill>
                <a:latin typeface="Comic Sans MS" panose="030F0702030302020204" pitchFamily="66" charset="0"/>
              </a:rPr>
              <a:t>škodljivosti, okvari ali o </a:t>
            </a:r>
          </a:p>
          <a:p>
            <a:r>
              <a:rPr lang="sl-SI" sz="2400" b="1" dirty="0">
                <a:solidFill>
                  <a:srgbClr val="008000"/>
                </a:solidFill>
                <a:latin typeface="Comic Sans MS" panose="030F0702030302020204" pitchFamily="66" charset="0"/>
              </a:rPr>
              <a:t>drugem pojavu, moraš obvestiti tvoje </a:t>
            </a:r>
          </a:p>
          <a:p>
            <a:r>
              <a:rPr lang="sl-SI" sz="2400" b="1" dirty="0">
                <a:solidFill>
                  <a:srgbClr val="008000"/>
                </a:solidFill>
                <a:latin typeface="Comic Sans MS" panose="030F0702030302020204" pitchFamily="66" charset="0"/>
              </a:rPr>
              <a:t>predpostavljene.</a:t>
            </a:r>
          </a:p>
          <a:p>
            <a:endParaRPr lang="sl-SI" sz="2000" b="1" dirty="0">
              <a:latin typeface="Comic Sans MS" panose="030F0702030302020204" pitchFamily="66" charset="0"/>
            </a:endParaRPr>
          </a:p>
          <a:p>
            <a:r>
              <a:rPr lang="sl-SI" sz="2400" b="1" dirty="0">
                <a:latin typeface="Comic Sans MS" panose="030F0702030302020204" pitchFamily="66" charset="0"/>
              </a:rPr>
              <a:t>Moraš predpostavljene obvestiti </a:t>
            </a:r>
          </a:p>
          <a:p>
            <a:r>
              <a:rPr lang="sl-SI" sz="2400" b="1" dirty="0">
                <a:latin typeface="Comic Sans MS" panose="030F0702030302020204" pitchFamily="66" charset="0"/>
              </a:rPr>
              <a:t>takoj, ko pride do nezgode.</a:t>
            </a:r>
          </a:p>
          <a:p>
            <a:endParaRPr lang="sl-SI" sz="2000" b="1" dirty="0">
              <a:latin typeface="Comic Sans MS" panose="030F0702030302020204" pitchFamily="66" charset="0"/>
            </a:endParaRPr>
          </a:p>
          <a:p>
            <a:pPr algn="ctr"/>
            <a:r>
              <a:rPr lang="sl-SI" sz="2400" b="1" dirty="0">
                <a:solidFill>
                  <a:srgbClr val="008000"/>
                </a:solidFill>
                <a:latin typeface="Comic Sans MS" panose="030F0702030302020204" pitchFamily="66" charset="0"/>
              </a:rPr>
              <a:t>Če nevarnih razmer ne odpravijo, moraš obvestiti Inšpektorat Republike Slovenije za delo.</a:t>
            </a:r>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32040" y="3045345"/>
            <a:ext cx="3069998" cy="165618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6602" y="4952439"/>
            <a:ext cx="2715436" cy="900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26626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77" y="1583395"/>
            <a:ext cx="8624579" cy="5139856"/>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Pravokotnik 3"/>
          <p:cNvSpPr/>
          <p:nvPr/>
        </p:nvSpPr>
        <p:spPr>
          <a:xfrm>
            <a:off x="267900" y="188640"/>
            <a:ext cx="8624579" cy="107721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3200" b="1" dirty="0">
                <a:solidFill>
                  <a:srgbClr val="000000"/>
                </a:solidFill>
                <a:latin typeface="Comic Sans MS" panose="030F0702030302020204" pitchFamily="66" charset="0"/>
              </a:rPr>
              <a:t>Zdravje in varnost sta koristna za dobro poslovanje </a:t>
            </a:r>
            <a:endParaRPr lang="sl-SI" sz="3200" b="1" dirty="0">
              <a:latin typeface="Comic Sans MS" panose="030F0702030302020204" pitchFamily="66" charset="0"/>
            </a:endParaRPr>
          </a:p>
        </p:txBody>
      </p:sp>
      <p:sp>
        <p:nvSpPr>
          <p:cNvPr id="5" name="Pravokotnik 4"/>
          <p:cNvSpPr/>
          <p:nvPr/>
        </p:nvSpPr>
        <p:spPr>
          <a:xfrm>
            <a:off x="7802116" y="6486873"/>
            <a:ext cx="1090363" cy="246221"/>
          </a:xfrm>
          <a:prstGeom prst="rect">
            <a:avLst/>
          </a:prstGeom>
        </p:spPr>
        <p:txBody>
          <a:bodyPr wrap="none">
            <a:spAutoFit/>
          </a:bodyPr>
          <a:lstStyle/>
          <a:p>
            <a:r>
              <a:rPr lang="sl-SI" sz="1000" i="1" dirty="0">
                <a:latin typeface="Comic Sans MS" panose="030F0702030302020204" pitchFamily="66" charset="0"/>
              </a:rPr>
              <a:t>Vir</a:t>
            </a:r>
            <a:r>
              <a:rPr lang="sl-SI" sz="1000" dirty="0">
                <a:latin typeface="Comic Sans MS" panose="030F0702030302020204" pitchFamily="66" charset="0"/>
              </a:rPr>
              <a:t>: EU-OSHA </a:t>
            </a:r>
          </a:p>
        </p:txBody>
      </p:sp>
    </p:spTree>
    <p:extLst>
      <p:ext uri="{BB962C8B-B14F-4D97-AF65-F5344CB8AC3E}">
        <p14:creationId xmlns:p14="http://schemas.microsoft.com/office/powerpoint/2010/main" val="2245043673"/>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026" y="260648"/>
            <a:ext cx="8784976" cy="61247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sl-SI" sz="2800" b="1" dirty="0">
                <a:solidFill>
                  <a:srgbClr val="CC00FF"/>
                </a:solidFill>
                <a:latin typeface="Comic Sans MS" panose="030F0702030302020204" pitchFamily="66" charset="0"/>
              </a:rPr>
              <a:t>Če še nisi dopolnil 18 let, imaš dodatne pravice in omejitve glede dela.</a:t>
            </a:r>
          </a:p>
          <a:p>
            <a:endParaRPr lang="sl-SI" sz="1400" b="1" dirty="0">
              <a:latin typeface="Comic Sans MS" panose="030F0702030302020204" pitchFamily="66" charset="0"/>
            </a:endParaRPr>
          </a:p>
          <a:p>
            <a:r>
              <a:rPr lang="it-IT" sz="2800" b="1" dirty="0">
                <a:latin typeface="Comic Sans MS" panose="030F0702030302020204" pitchFamily="66" charset="0"/>
              </a:rPr>
              <a:t>Ne smeš opravljati naslednjih del:</a:t>
            </a:r>
            <a:endParaRPr lang="sl-SI" sz="2800" b="1" dirty="0">
              <a:latin typeface="Comic Sans MS" panose="030F0702030302020204" pitchFamily="66" charset="0"/>
            </a:endParaRPr>
          </a:p>
          <a:p>
            <a:endParaRPr lang="it-IT" sz="1400" b="1" dirty="0">
              <a:latin typeface="Comic Sans MS" panose="030F0702030302020204" pitchFamily="66" charset="0"/>
            </a:endParaRPr>
          </a:p>
          <a:p>
            <a:r>
              <a:rPr lang="sl-SI" sz="2800" b="1" dirty="0">
                <a:latin typeface="Comic Sans MS" panose="030F0702030302020204" pitchFamily="66" charset="0"/>
              </a:rPr>
              <a:t>• težkih fizičnih del,</a:t>
            </a:r>
          </a:p>
          <a:p>
            <a:endParaRPr lang="sl-SI" sz="1400" b="1" dirty="0">
              <a:latin typeface="Comic Sans MS" panose="030F0702030302020204" pitchFamily="66" charset="0"/>
            </a:endParaRPr>
          </a:p>
          <a:p>
            <a:r>
              <a:rPr lang="pl-PL" sz="2800" b="1" dirty="0">
                <a:latin typeface="Comic Sans MS" panose="030F0702030302020204" pitchFamily="66" charset="0"/>
              </a:rPr>
              <a:t>• del pod zemljo ali pod vodo,</a:t>
            </a:r>
          </a:p>
          <a:p>
            <a:endParaRPr lang="pl-PL" sz="1400" b="1" dirty="0">
              <a:latin typeface="Comic Sans MS" panose="030F0702030302020204" pitchFamily="66" charset="0"/>
            </a:endParaRPr>
          </a:p>
          <a:p>
            <a:r>
              <a:rPr lang="sl-SI" sz="2800" b="1" dirty="0">
                <a:latin typeface="Comic Sans MS" panose="030F0702030302020204" pitchFamily="66" charset="0"/>
              </a:rPr>
              <a:t>• del z viri ionizirnih sevanj </a:t>
            </a:r>
          </a:p>
          <a:p>
            <a:r>
              <a:rPr lang="sl-SI" sz="2800" b="1" dirty="0">
                <a:latin typeface="Comic Sans MS" panose="030F0702030302020204" pitchFamily="66" charset="0"/>
              </a:rPr>
              <a:t>  (npr. z rentgenskimi žarki),</a:t>
            </a:r>
          </a:p>
          <a:p>
            <a:endParaRPr lang="sl-SI" sz="1400" b="1" dirty="0">
              <a:latin typeface="Comic Sans MS" panose="030F0702030302020204" pitchFamily="66" charset="0"/>
            </a:endParaRPr>
          </a:p>
          <a:p>
            <a:r>
              <a:rPr lang="pl-PL" sz="2800" b="1" dirty="0">
                <a:latin typeface="Comic Sans MS" panose="030F0702030302020204" pitchFamily="66" charset="0"/>
              </a:rPr>
              <a:t>• del, ki so tvegana za tvoje zdravje zaradi</a:t>
            </a:r>
          </a:p>
          <a:p>
            <a:r>
              <a:rPr lang="pl-PL" sz="2800" b="1" dirty="0">
                <a:latin typeface="Comic Sans MS" panose="030F0702030302020204" pitchFamily="66" charset="0"/>
              </a:rPr>
              <a:t>  izjemnega </a:t>
            </a:r>
            <a:r>
              <a:rPr lang="sl-SI" sz="2800" b="1" dirty="0">
                <a:latin typeface="Comic Sans MS" panose="030F0702030302020204" pitchFamily="66" charset="0"/>
              </a:rPr>
              <a:t>mraza, vročine, hrupa ali vibracij,</a:t>
            </a:r>
          </a:p>
          <a:p>
            <a:endParaRPr lang="sl-SI" sz="1400" b="1" dirty="0">
              <a:latin typeface="Comic Sans MS" panose="030F0702030302020204" pitchFamily="66" charset="0"/>
            </a:endParaRPr>
          </a:p>
          <a:p>
            <a:r>
              <a:rPr lang="sl-SI" sz="2800" b="1" dirty="0">
                <a:latin typeface="Comic Sans MS" panose="030F0702030302020204" pitchFamily="66" charset="0"/>
              </a:rPr>
              <a:t>• del, ki bi kakor koli lahko škodovala tvojemu</a:t>
            </a:r>
          </a:p>
          <a:p>
            <a:r>
              <a:rPr lang="sl-SI" sz="2800" b="1" dirty="0">
                <a:latin typeface="Comic Sans MS" panose="030F0702030302020204" pitchFamily="66" charset="0"/>
              </a:rPr>
              <a:t>  zdravju in razvoju.</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94223" y="908720"/>
            <a:ext cx="2331319" cy="3300519"/>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401057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4204"/>
            <a:ext cx="8784976" cy="649408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algn="ctr"/>
            <a:r>
              <a:rPr lang="sl-SI" sz="3200" b="1" dirty="0">
                <a:solidFill>
                  <a:srgbClr val="008000"/>
                </a:solidFill>
                <a:latin typeface="Comic Sans MS" panose="030F0702030302020204" pitchFamily="66" charset="0"/>
              </a:rPr>
              <a:t>Nihče nima pravice, da ti naloži zgoraj našteta dela.</a:t>
            </a:r>
          </a:p>
          <a:p>
            <a:endParaRPr lang="sl-SI" sz="3200" b="1" dirty="0">
              <a:latin typeface="Comic Sans MS" panose="030F0702030302020204" pitchFamily="66" charset="0"/>
            </a:endParaRPr>
          </a:p>
          <a:p>
            <a:r>
              <a:rPr lang="sl-SI" sz="3200" b="1" dirty="0">
                <a:solidFill>
                  <a:srgbClr val="0000FF"/>
                </a:solidFill>
                <a:latin typeface="Comic Sans MS" panose="030F0702030302020204" pitchFamily="66" charset="0"/>
              </a:rPr>
              <a:t>Predpisi, ki urejajo delovni čas, določajo:</a:t>
            </a:r>
          </a:p>
          <a:p>
            <a:endParaRPr lang="sl-SI" sz="3200" b="1" dirty="0">
              <a:solidFill>
                <a:srgbClr val="0000FF"/>
              </a:solidFill>
              <a:latin typeface="Comic Sans MS" panose="030F0702030302020204" pitchFamily="66" charset="0"/>
            </a:endParaRPr>
          </a:p>
          <a:p>
            <a:r>
              <a:rPr lang="it-IT" sz="3200" b="1" dirty="0">
                <a:solidFill>
                  <a:srgbClr val="0000FF"/>
                </a:solidFill>
                <a:latin typeface="Comic Sans MS" panose="030F0702030302020204" pitchFamily="66" charset="0"/>
              </a:rPr>
              <a:t>• da smeš delati 8 ur na dan in 40 ur na teden;</a:t>
            </a:r>
            <a:endParaRPr lang="sl-SI" sz="3200" b="1" dirty="0">
              <a:solidFill>
                <a:srgbClr val="0000FF"/>
              </a:solidFill>
              <a:latin typeface="Comic Sans MS" panose="030F0702030302020204" pitchFamily="66" charset="0"/>
            </a:endParaRPr>
          </a:p>
          <a:p>
            <a:endParaRPr lang="it-IT" sz="3200" b="1" dirty="0">
              <a:solidFill>
                <a:srgbClr val="0000FF"/>
              </a:solidFill>
              <a:latin typeface="Comic Sans MS" panose="030F0702030302020204" pitchFamily="66" charset="0"/>
            </a:endParaRPr>
          </a:p>
          <a:p>
            <a:r>
              <a:rPr lang="pt-BR" sz="3200" b="1" dirty="0">
                <a:solidFill>
                  <a:srgbClr val="0000FF"/>
                </a:solidFill>
                <a:latin typeface="Comic Sans MS" panose="030F0702030302020204" pitchFamily="66" charset="0"/>
              </a:rPr>
              <a:t>• da imaš pravico do 30 minut odmora, če delaš </a:t>
            </a:r>
            <a:r>
              <a:rPr lang="sl-SI" sz="3200" b="1" dirty="0">
                <a:solidFill>
                  <a:srgbClr val="0000FF"/>
                </a:solidFill>
                <a:latin typeface="Comic Sans MS" panose="030F0702030302020204" pitchFamily="66" charset="0"/>
              </a:rPr>
              <a:t> </a:t>
            </a:r>
            <a:r>
              <a:rPr lang="pt-BR" sz="3200" b="1" dirty="0">
                <a:solidFill>
                  <a:srgbClr val="0000FF"/>
                </a:solidFill>
                <a:latin typeface="Comic Sans MS" panose="030F0702030302020204" pitchFamily="66" charset="0"/>
              </a:rPr>
              <a:t>vsaj 4</a:t>
            </a:r>
            <a:r>
              <a:rPr lang="sl-SI" sz="3200" b="1" dirty="0">
                <a:solidFill>
                  <a:srgbClr val="0000FF"/>
                </a:solidFill>
                <a:latin typeface="Comic Sans MS" panose="030F0702030302020204" pitchFamily="66" charset="0"/>
              </a:rPr>
              <a:t> </a:t>
            </a:r>
            <a:r>
              <a:rPr lang="nl-NL" sz="3200" b="1" dirty="0">
                <a:solidFill>
                  <a:srgbClr val="0000FF"/>
                </a:solidFill>
                <a:latin typeface="Comic Sans MS" panose="030F0702030302020204" pitchFamily="66" charset="0"/>
              </a:rPr>
              <a:t>ure in pol na dan;</a:t>
            </a:r>
            <a:endParaRPr lang="sl-SI" sz="3200" b="1" dirty="0">
              <a:solidFill>
                <a:srgbClr val="0000FF"/>
              </a:solidFill>
              <a:latin typeface="Comic Sans MS" panose="030F0702030302020204" pitchFamily="66" charset="0"/>
            </a:endParaRPr>
          </a:p>
          <a:p>
            <a:endParaRPr lang="nl-NL" sz="3200" b="1" dirty="0">
              <a:solidFill>
                <a:srgbClr val="0000FF"/>
              </a:solidFill>
              <a:latin typeface="Comic Sans MS" panose="030F0702030302020204" pitchFamily="66" charset="0"/>
            </a:endParaRPr>
          </a:p>
          <a:p>
            <a:r>
              <a:rPr lang="sl-SI" sz="3200" b="1" dirty="0">
                <a:solidFill>
                  <a:srgbClr val="0000FF"/>
                </a:solidFill>
                <a:latin typeface="Comic Sans MS" panose="030F0702030302020204" pitchFamily="66" charset="0"/>
              </a:rPr>
              <a:t>• da moraš vsak dan imeti na voljo za počitek vsaj 12 ur;</a:t>
            </a:r>
          </a:p>
        </p:txBody>
      </p:sp>
    </p:spTree>
    <p:extLst>
      <p:ext uri="{BB962C8B-B14F-4D97-AF65-F5344CB8AC3E}">
        <p14:creationId xmlns:p14="http://schemas.microsoft.com/office/powerpoint/2010/main" val="288089983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34204"/>
            <a:ext cx="8784976" cy="6494085"/>
          </a:xfrm>
          <a:prstGeom prst="rect">
            <a:avLst/>
          </a:prstGeom>
          <a:solidFill>
            <a:srgbClr val="FFFFC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2">
            <a:schemeClr val="accent6"/>
          </a:fillRef>
          <a:effectRef idx="1">
            <a:schemeClr val="accent6"/>
          </a:effectRef>
          <a:fontRef idx="minor">
            <a:schemeClr val="dk1"/>
          </a:fontRef>
        </p:style>
        <p:txBody>
          <a:bodyPr wrap="square">
            <a:spAutoFit/>
          </a:bodyPr>
          <a:lstStyle/>
          <a:p>
            <a:pPr marL="457200" indent="-457200" algn="just">
              <a:buFont typeface="Arial" panose="020B0604020202020204" pitchFamily="34" charset="0"/>
              <a:buChar char="•"/>
            </a:pPr>
            <a:r>
              <a:rPr lang="it-IT" sz="3200" b="1" dirty="0">
                <a:solidFill>
                  <a:srgbClr val="0000FF"/>
                </a:solidFill>
                <a:latin typeface="Comic Sans MS" panose="030F0702030302020204" pitchFamily="66" charset="0"/>
              </a:rPr>
              <a:t>da ne smeš delati med 22. in 6. uro, pri opravljanju dela</a:t>
            </a:r>
            <a:r>
              <a:rPr lang="sl-SI" sz="3200" b="1" dirty="0">
                <a:solidFill>
                  <a:srgbClr val="0000FF"/>
                </a:solidFill>
                <a:latin typeface="Comic Sans MS" panose="030F0702030302020204" pitchFamily="66" charset="0"/>
              </a:rPr>
              <a:t> s področja kulturne, umetniške, športne in oglaševalne </a:t>
            </a:r>
            <a:r>
              <a:rPr lang="it-IT" sz="3200" b="1" dirty="0">
                <a:solidFill>
                  <a:srgbClr val="0000FF"/>
                </a:solidFill>
                <a:latin typeface="Comic Sans MS" panose="030F0702030302020204" pitchFamily="66" charset="0"/>
              </a:rPr>
              <a:t>dejavnosti pa ne med 24. in 4. uro naslednjega dne;</a:t>
            </a:r>
          </a:p>
          <a:p>
            <a:pPr marL="457200" indent="-457200" algn="just">
              <a:buFont typeface="Arial" panose="020B0604020202020204" pitchFamily="34" charset="0"/>
              <a:buChar char="•"/>
            </a:pPr>
            <a:endParaRPr lang="sl-SI" sz="3200" b="1" dirty="0">
              <a:solidFill>
                <a:srgbClr val="0000FF"/>
              </a:solidFill>
              <a:latin typeface="Comic Sans MS" panose="030F0702030302020204" pitchFamily="66" charset="0"/>
            </a:endParaRPr>
          </a:p>
          <a:p>
            <a:pPr marL="457200" indent="-457200" algn="just">
              <a:buFont typeface="Arial" panose="020B0604020202020204" pitchFamily="34" charset="0"/>
              <a:buChar char="•"/>
            </a:pPr>
            <a:r>
              <a:rPr lang="sl-SI" sz="3200" b="1" dirty="0">
                <a:solidFill>
                  <a:srgbClr val="0000FF"/>
                </a:solidFill>
                <a:latin typeface="Comic Sans MS" panose="030F0702030302020204" pitchFamily="66" charset="0"/>
              </a:rPr>
              <a:t>izjemoma lahko delaš ponoči, če ni na razpolago polnoletnih </a:t>
            </a:r>
            <a:r>
              <a:rPr lang="it-IT" sz="3200" b="1" dirty="0">
                <a:solidFill>
                  <a:srgbClr val="0000FF"/>
                </a:solidFill>
                <a:latin typeface="Comic Sans MS" panose="030F0702030302020204" pitchFamily="66" charset="0"/>
              </a:rPr>
              <a:t>oseb, vendar sme biti to le izjemoma (v primeru</a:t>
            </a:r>
            <a:r>
              <a:rPr lang="sl-SI" sz="3200" b="1" dirty="0">
                <a:solidFill>
                  <a:srgbClr val="0000FF"/>
                </a:solidFill>
                <a:latin typeface="Comic Sans MS" panose="030F0702030302020204" pitchFamily="66" charset="0"/>
              </a:rPr>
              <a:t> višje sile).</a:t>
            </a:r>
          </a:p>
          <a:p>
            <a:endParaRPr lang="sl-SI" sz="3200" b="1" dirty="0">
              <a:solidFill>
                <a:srgbClr val="0000FF"/>
              </a:solidFill>
              <a:latin typeface="Comic Sans MS" panose="030F0702030302020204" pitchFamily="66" charset="0"/>
            </a:endParaRPr>
          </a:p>
          <a:p>
            <a:pPr algn="just"/>
            <a:r>
              <a:rPr lang="sl-SI" sz="3200" b="1" dirty="0">
                <a:solidFill>
                  <a:srgbClr val="0000FF"/>
                </a:solidFill>
                <a:latin typeface="Comic Sans MS" panose="030F0702030302020204" pitchFamily="66" charset="0"/>
              </a:rPr>
              <a:t>Do dopolnjenega 18. leta starosti imaš pravico do </a:t>
            </a:r>
            <a:r>
              <a:rPr lang="pl-PL" sz="3200" b="1" dirty="0">
                <a:solidFill>
                  <a:srgbClr val="0000FF"/>
                </a:solidFill>
                <a:latin typeface="Comic Sans MS" panose="030F0702030302020204" pitchFamily="66" charset="0"/>
              </a:rPr>
              <a:t>dodatnih 7 delovnih dni dopusta.</a:t>
            </a:r>
            <a:endParaRPr lang="sl-SI" sz="32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299963709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9813" y="116632"/>
            <a:ext cx="3591072"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221" y="116632"/>
            <a:ext cx="5328592" cy="6640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5297578"/>
            <a:ext cx="5112568" cy="1469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9548169"/>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4294967295"/>
          </p:nvPr>
        </p:nvSpPr>
        <p:spPr>
          <a:xfrm>
            <a:off x="0" y="188913"/>
            <a:ext cx="8928100" cy="6608762"/>
          </a:xfrm>
        </p:spPr>
        <p:style>
          <a:lnRef idx="1">
            <a:schemeClr val="accent2"/>
          </a:lnRef>
          <a:fillRef idx="2">
            <a:schemeClr val="accent2"/>
          </a:fillRef>
          <a:effectRef idx="1">
            <a:schemeClr val="accent2"/>
          </a:effectRef>
          <a:fontRef idx="minor">
            <a:schemeClr val="dk1"/>
          </a:fontRef>
        </p:style>
        <p:txBody>
          <a:bodyPr>
            <a:normAutofit/>
          </a:bodyPr>
          <a:lstStyle/>
          <a:p>
            <a:pPr algn="ctr" eaLnBrk="1" hangingPunct="1">
              <a:buFontTx/>
              <a:buNone/>
            </a:pPr>
            <a:r>
              <a:rPr lang="sl-SI" sz="2400" b="1" dirty="0">
                <a:solidFill>
                  <a:srgbClr val="00B050"/>
                </a:solidFill>
                <a:latin typeface="Comic Sans MS" pitchFamily="66" charset="0"/>
              </a:rPr>
              <a:t>OPRAVLJANJE STROKOVNIH NALOG S PODROČJA VARSTVA PRI DELU IN ZDRAVSTVENEGA VARSTVA </a:t>
            </a:r>
          </a:p>
        </p:txBody>
      </p:sp>
      <p:pic>
        <p:nvPicPr>
          <p:cNvPr id="125955" name="Picture 3"/>
          <p:cNvPicPr>
            <a:picLocks noChangeAspect="1" noChangeArrowheads="1"/>
          </p:cNvPicPr>
          <p:nvPr/>
        </p:nvPicPr>
        <p:blipFill>
          <a:blip r:embed="rId3" cstate="print"/>
          <a:srcRect/>
          <a:stretch>
            <a:fillRect/>
          </a:stretch>
        </p:blipFill>
        <p:spPr bwMode="auto">
          <a:xfrm>
            <a:off x="390366" y="2027750"/>
            <a:ext cx="8496951" cy="4715472"/>
          </a:xfrm>
          <a:prstGeom prst="rect">
            <a:avLst/>
          </a:prstGeom>
          <a:noFill/>
          <a:ln w="9525">
            <a:noFill/>
            <a:miter lim="800000"/>
            <a:headEnd/>
            <a:tailEnd/>
          </a:ln>
        </p:spPr>
      </p:pic>
      <p:sp>
        <p:nvSpPr>
          <p:cNvPr id="2" name="Pravokotnik 1"/>
          <p:cNvSpPr/>
          <p:nvPr/>
        </p:nvSpPr>
        <p:spPr>
          <a:xfrm>
            <a:off x="390366" y="1052736"/>
            <a:ext cx="8496952" cy="8309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a:r>
              <a:rPr lang="sl-SI" sz="2400" b="1" dirty="0">
                <a:solidFill>
                  <a:srgbClr val="CC00FF"/>
                </a:solidFill>
                <a:latin typeface="Comic Sans MS" pitchFamily="66" charset="0"/>
              </a:rPr>
              <a:t>Službe za VZPD- Določanje strokovnih delavcev za opravljanje strokovnih nalog varnosti pri delu  </a:t>
            </a:r>
            <a:endParaRPr lang="sl-SI" sz="2400" dirty="0">
              <a:solidFill>
                <a:srgbClr val="CC00FF"/>
              </a:solidFill>
            </a:endParaRPr>
          </a:p>
        </p:txBody>
      </p:sp>
    </p:spTree>
    <p:extLst>
      <p:ext uri="{BB962C8B-B14F-4D97-AF65-F5344CB8AC3E}">
        <p14:creationId xmlns:p14="http://schemas.microsoft.com/office/powerpoint/2010/main" val="2316419060"/>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body" idx="4294967295"/>
          </p:nvPr>
        </p:nvSpPr>
        <p:spPr>
          <a:xfrm>
            <a:off x="287338" y="188913"/>
            <a:ext cx="8856662" cy="6553200"/>
          </a:xfrm>
        </p:spPr>
        <p:style>
          <a:lnRef idx="1">
            <a:schemeClr val="accent3"/>
          </a:lnRef>
          <a:fillRef idx="2">
            <a:schemeClr val="accent3"/>
          </a:fillRef>
          <a:effectRef idx="1">
            <a:schemeClr val="accent3"/>
          </a:effectRef>
          <a:fontRef idx="minor">
            <a:schemeClr val="dk1"/>
          </a:fontRef>
        </p:style>
        <p:txBody>
          <a:bodyPr/>
          <a:lstStyle/>
          <a:p>
            <a:pPr algn="ctr" eaLnBrk="1" hangingPunct="1">
              <a:buFontTx/>
              <a:buNone/>
            </a:pPr>
            <a:r>
              <a:rPr lang="sl-SI" sz="2800" b="1" dirty="0">
                <a:solidFill>
                  <a:srgbClr val="CC00FF"/>
                </a:solidFill>
                <a:latin typeface="Comic Sans MS" pitchFamily="66" charset="0"/>
              </a:rPr>
              <a:t>NADZOR IN EVIDENCE </a:t>
            </a:r>
          </a:p>
          <a:p>
            <a:pPr eaLnBrk="1" hangingPunct="1">
              <a:buFontTx/>
              <a:buNone/>
            </a:pPr>
            <a:endParaRPr lang="sl-SI" sz="3600" dirty="0"/>
          </a:p>
          <a:p>
            <a:pPr eaLnBrk="1" hangingPunct="1">
              <a:buFontTx/>
              <a:buNone/>
            </a:pPr>
            <a:r>
              <a:rPr lang="sl-SI" sz="3600" dirty="0"/>
              <a:t> </a:t>
            </a:r>
            <a:endParaRPr lang="sl-SI" sz="3600" dirty="0">
              <a:solidFill>
                <a:srgbClr val="660033"/>
              </a:solidFill>
            </a:endParaRPr>
          </a:p>
        </p:txBody>
      </p:sp>
      <p:pic>
        <p:nvPicPr>
          <p:cNvPr id="126979" name="Picture 3"/>
          <p:cNvPicPr>
            <a:picLocks noChangeAspect="1" noChangeArrowheads="1"/>
          </p:cNvPicPr>
          <p:nvPr/>
        </p:nvPicPr>
        <p:blipFill>
          <a:blip r:embed="rId3" cstate="print"/>
          <a:srcRect/>
          <a:stretch>
            <a:fillRect/>
          </a:stretch>
        </p:blipFill>
        <p:spPr bwMode="auto">
          <a:xfrm>
            <a:off x="323528" y="691509"/>
            <a:ext cx="8568951" cy="5984427"/>
          </a:xfrm>
          <a:prstGeom prst="rect">
            <a:avLst/>
          </a:prstGeom>
          <a:noFill/>
          <a:ln w="9525">
            <a:noFill/>
            <a:miter lim="800000"/>
            <a:headEnd/>
            <a:tailEnd/>
          </a:ln>
        </p:spPr>
      </p:pic>
    </p:spTree>
    <p:extLst>
      <p:ext uri="{BB962C8B-B14F-4D97-AF65-F5344CB8AC3E}">
        <p14:creationId xmlns:p14="http://schemas.microsoft.com/office/powerpoint/2010/main" val="155857333"/>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2"/>
          <p:cNvSpPr>
            <a:spLocks noGrp="1" noChangeArrowheads="1"/>
          </p:cNvSpPr>
          <p:nvPr>
            <p:ph type="body" idx="4294967295"/>
          </p:nvPr>
        </p:nvSpPr>
        <p:spPr>
          <a:xfrm>
            <a:off x="292100" y="115888"/>
            <a:ext cx="8851900" cy="6454775"/>
          </a:xfrm>
        </p:spPr>
        <p:txBody>
          <a:bodyPr>
            <a:normAutofit/>
          </a:bodyPr>
          <a:lstStyle/>
          <a:p>
            <a:pPr marL="274320" indent="-274320" algn="ctr" eaLnBrk="1" fontAlgn="auto" hangingPunct="1">
              <a:spcAft>
                <a:spcPts val="0"/>
              </a:spcAft>
              <a:buClr>
                <a:schemeClr val="accent3"/>
              </a:buClr>
              <a:buFontTx/>
              <a:buNone/>
              <a:defRPr/>
            </a:pPr>
            <a:r>
              <a:rPr lang="sl-SI" b="1" dirty="0">
                <a:solidFill>
                  <a:srgbClr val="0000FF"/>
                </a:solidFill>
                <a:latin typeface="Comic Sans MS" pitchFamily="66" charset="0"/>
                <a:hlinkClick r:id="rId3"/>
              </a:rPr>
              <a:t>Izjava o varnosti z oceno tveganja </a:t>
            </a:r>
            <a:endParaRPr lang="sl-SI" b="1" dirty="0">
              <a:solidFill>
                <a:srgbClr val="0000FF"/>
              </a:solidFill>
              <a:latin typeface="Comic Sans MS" pitchFamily="66" charset="0"/>
            </a:endParaRPr>
          </a:p>
          <a:p>
            <a:pPr marL="609600" indent="-609600" algn="ctr" eaLnBrk="1" fontAlgn="auto" hangingPunct="1">
              <a:lnSpc>
                <a:spcPct val="80000"/>
              </a:lnSpc>
              <a:spcBef>
                <a:spcPct val="50000"/>
              </a:spcBef>
              <a:spcAft>
                <a:spcPts val="0"/>
              </a:spcAft>
              <a:buClr>
                <a:srgbClr val="008000"/>
              </a:buClr>
              <a:buFont typeface="Wingdings" pitchFamily="2" charset="2"/>
              <a:buNone/>
              <a:defRPr/>
            </a:pPr>
            <a:endParaRPr lang="sl-SI" dirty="0">
              <a:solidFill>
                <a:srgbClr val="660033"/>
              </a:solidFill>
            </a:endParaRPr>
          </a:p>
        </p:txBody>
      </p:sp>
      <p:graphicFrame>
        <p:nvGraphicFramePr>
          <p:cNvPr id="3" name="Diagram 2"/>
          <p:cNvGraphicFramePr/>
          <p:nvPr>
            <p:extLst>
              <p:ext uri="{D42A27DB-BD31-4B8C-83A1-F6EECF244321}">
                <p14:modId xmlns:p14="http://schemas.microsoft.com/office/powerpoint/2010/main" val="3438795278"/>
              </p:ext>
            </p:extLst>
          </p:nvPr>
        </p:nvGraphicFramePr>
        <p:xfrm>
          <a:off x="179512" y="980728"/>
          <a:ext cx="8784976" cy="5760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01596696"/>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79388" y="115888"/>
            <a:ext cx="8785225" cy="6310312"/>
          </a:xfrm>
          <a:prstGeom prst="rect">
            <a:avLst/>
          </a:prstGeom>
          <a:solidFill>
            <a:srgbClr val="FFFFCC"/>
          </a:solidFill>
          <a:ln>
            <a:noFill/>
          </a:ln>
        </p:spPr>
        <p:txBody>
          <a:bodyPr>
            <a:spAutoFit/>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defRPr/>
            </a:pPr>
            <a:r>
              <a:rPr lang="sl-SI" altLang="sl-SI" sz="3200" b="1" dirty="0">
                <a:solidFill>
                  <a:srgbClr val="0000FF"/>
                </a:solidFill>
                <a:latin typeface="Comic Sans MS" panose="030F0702030302020204" pitchFamily="66" charset="0"/>
              </a:rPr>
              <a:t>Ocenjevanje tveganja in izjava o varnosti</a:t>
            </a:r>
          </a:p>
          <a:p>
            <a:pPr eaLnBrk="1" hangingPunct="1">
              <a:defRPr/>
            </a:pPr>
            <a:endParaRPr lang="sl-SI" altLang="sl-SI" dirty="0"/>
          </a:p>
          <a:p>
            <a:pPr eaLnBrk="1" hangingPunct="1">
              <a:defRPr/>
            </a:pPr>
            <a:endParaRPr lang="sl-SI" altLang="sl-SI" dirty="0"/>
          </a:p>
          <a:p>
            <a:pPr eaLnBrk="1" hangingPunct="1">
              <a:defRPr/>
            </a:pPr>
            <a:r>
              <a:rPr lang="sl-SI" altLang="sl-SI" sz="2800" b="1" dirty="0">
                <a:solidFill>
                  <a:srgbClr val="CC00FF"/>
                </a:solidFill>
                <a:latin typeface="Comic Sans MS" panose="030F0702030302020204" pitchFamily="66" charset="0"/>
              </a:rPr>
              <a:t>Ocenjevanje tveganja obsega: </a:t>
            </a:r>
          </a:p>
          <a:p>
            <a:pPr eaLnBrk="1" hangingPunct="1">
              <a:defRPr/>
            </a:pPr>
            <a:endParaRPr lang="sl-SI" altLang="sl-SI" sz="2800" b="1" dirty="0">
              <a:solidFill>
                <a:srgbClr val="CC00FF"/>
              </a:solidFill>
              <a:latin typeface="Comic Sans MS" panose="030F0702030302020204" pitchFamily="66" charset="0"/>
            </a:endParaRPr>
          </a:p>
          <a:p>
            <a:pPr marL="285750" indent="-285750" eaLnBrk="1" hangingPunct="1">
              <a:buFont typeface="Wingdings" panose="05000000000000000000" pitchFamily="2" charset="2"/>
              <a:buChar char="ü"/>
              <a:defRPr/>
            </a:pPr>
            <a:r>
              <a:rPr lang="sl-SI" altLang="sl-SI" sz="2800" b="1" dirty="0">
                <a:solidFill>
                  <a:srgbClr val="0000FF"/>
                </a:solidFill>
                <a:latin typeface="Comic Sans MS" panose="030F0702030302020204" pitchFamily="66" charset="0"/>
              </a:rPr>
              <a:t>opredelitev nevarnosti, </a:t>
            </a:r>
          </a:p>
          <a:p>
            <a:pPr eaLnBrk="1" hangingPunct="1">
              <a:defRPr/>
            </a:pPr>
            <a:endParaRPr lang="sl-SI" altLang="sl-SI" sz="1400" b="1" dirty="0">
              <a:solidFill>
                <a:srgbClr val="0000FF"/>
              </a:solidFill>
              <a:latin typeface="Comic Sans MS" panose="030F0702030302020204" pitchFamily="66" charset="0"/>
            </a:endParaRPr>
          </a:p>
          <a:p>
            <a:pPr marL="285750" indent="-285750" eaLnBrk="1" hangingPunct="1">
              <a:buFont typeface="Wingdings" panose="05000000000000000000" pitchFamily="2" charset="2"/>
              <a:buChar char="ü"/>
              <a:defRPr/>
            </a:pPr>
            <a:r>
              <a:rPr lang="sl-SI" altLang="sl-SI" sz="2800" b="1" dirty="0">
                <a:solidFill>
                  <a:srgbClr val="CC00FF"/>
                </a:solidFill>
                <a:latin typeface="Comic Sans MS" panose="030F0702030302020204" pitchFamily="66" charset="0"/>
              </a:rPr>
              <a:t>opredelitev delovnih mest in delavcev, ki so izpostavljeni tveganju,</a:t>
            </a:r>
          </a:p>
          <a:p>
            <a:pPr eaLnBrk="1" hangingPunct="1">
              <a:defRPr/>
            </a:pPr>
            <a:r>
              <a:rPr lang="sl-SI" altLang="sl-SI" sz="1400" b="1" dirty="0">
                <a:solidFill>
                  <a:srgbClr val="0000FF"/>
                </a:solidFill>
                <a:latin typeface="Comic Sans MS" panose="030F0702030302020204" pitchFamily="66" charset="0"/>
              </a:rPr>
              <a:t> </a:t>
            </a:r>
          </a:p>
          <a:p>
            <a:pPr marL="285750" indent="-285750" eaLnBrk="1" hangingPunct="1">
              <a:buFont typeface="Wingdings" panose="05000000000000000000" pitchFamily="2" charset="2"/>
              <a:buChar char="ü"/>
              <a:defRPr/>
            </a:pPr>
            <a:r>
              <a:rPr lang="sl-SI" altLang="sl-SI" sz="2800" b="1" dirty="0">
                <a:solidFill>
                  <a:srgbClr val="0000FF"/>
                </a:solidFill>
                <a:latin typeface="Comic Sans MS" panose="030F0702030302020204" pitchFamily="66" charset="0"/>
              </a:rPr>
              <a:t>ocenitev ravni oziroma stopnje tveganja,</a:t>
            </a:r>
          </a:p>
          <a:p>
            <a:pPr eaLnBrk="1" hangingPunct="1">
              <a:defRPr/>
            </a:pPr>
            <a:r>
              <a:rPr lang="sl-SI" altLang="sl-SI" sz="1400" b="1" dirty="0">
                <a:solidFill>
                  <a:srgbClr val="0000FF"/>
                </a:solidFill>
                <a:latin typeface="Comic Sans MS" panose="030F0702030302020204" pitchFamily="66" charset="0"/>
              </a:rPr>
              <a:t> </a:t>
            </a:r>
          </a:p>
          <a:p>
            <a:pPr marL="285750" indent="-285750" eaLnBrk="1" hangingPunct="1">
              <a:buFont typeface="Wingdings" panose="05000000000000000000" pitchFamily="2" charset="2"/>
              <a:buChar char="ü"/>
              <a:defRPr/>
            </a:pPr>
            <a:r>
              <a:rPr lang="sl-SI" altLang="sl-SI" sz="2800" b="1" dirty="0">
                <a:solidFill>
                  <a:srgbClr val="CC00FF"/>
                </a:solidFill>
                <a:latin typeface="Comic Sans MS" panose="030F0702030302020204" pitchFamily="66" charset="0"/>
              </a:rPr>
              <a:t>določitev potrebnih ukrepov za preprečevanje tveganja oziroma zmanjševanja tveganja, </a:t>
            </a:r>
          </a:p>
          <a:p>
            <a:pPr eaLnBrk="1" hangingPunct="1">
              <a:defRPr/>
            </a:pPr>
            <a:endParaRPr lang="sl-SI" altLang="sl-SI" sz="1400" b="1" dirty="0">
              <a:solidFill>
                <a:srgbClr val="0000FF"/>
              </a:solidFill>
              <a:latin typeface="Comic Sans MS" panose="030F0702030302020204" pitchFamily="66" charset="0"/>
            </a:endParaRPr>
          </a:p>
          <a:p>
            <a:pPr marL="285750" indent="-285750" eaLnBrk="1" hangingPunct="1">
              <a:buFont typeface="Wingdings" panose="05000000000000000000" pitchFamily="2" charset="2"/>
              <a:buChar char="ü"/>
              <a:defRPr/>
            </a:pPr>
            <a:r>
              <a:rPr lang="sl-SI" altLang="sl-SI" sz="2800" b="1" dirty="0">
                <a:solidFill>
                  <a:srgbClr val="0000FF"/>
                </a:solidFill>
                <a:latin typeface="Comic Sans MS" panose="030F0702030302020204" pitchFamily="66" charset="0"/>
              </a:rPr>
              <a:t>revizijo v primeru sprememb tehnoloških postopkov in ob uvajanju novih tehnologij.</a:t>
            </a:r>
            <a:endParaRPr lang="sl-SI" altLang="sl-SI" dirty="0">
              <a:solidFill>
                <a:srgbClr val="0000FF"/>
              </a:solidFill>
            </a:endParaRPr>
          </a:p>
        </p:txBody>
      </p:sp>
    </p:spTree>
    <p:extLst>
      <p:ext uri="{BB962C8B-B14F-4D97-AF65-F5344CB8AC3E}">
        <p14:creationId xmlns:p14="http://schemas.microsoft.com/office/powerpoint/2010/main" val="4063015401"/>
      </p:ext>
    </p:extLst>
  </p:cSld>
  <p:clrMapOvr>
    <a:masterClrMapping/>
  </p:clrMapOvr>
  <p:transition>
    <p:dissolv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116632"/>
            <a:ext cx="8856984" cy="663354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defRPr/>
            </a:pPr>
            <a:r>
              <a:rPr lang="sl-SI" altLang="sl-SI" sz="2600" b="1" dirty="0">
                <a:solidFill>
                  <a:schemeClr val="tx1"/>
                </a:solidFill>
                <a:latin typeface="Comic Sans MS" panose="030F0702030302020204" pitchFamily="66" charset="0"/>
              </a:rPr>
              <a:t>Vrste nevarnosti, ki obstojajo pri delu na delovnem mestu, so lahko povezane z naslednjimi dejavniki:</a:t>
            </a:r>
          </a:p>
          <a:p>
            <a:pPr algn="just">
              <a:defRPr/>
            </a:pPr>
            <a:r>
              <a:rPr lang="sl-SI" altLang="sl-SI" sz="1400" b="1" dirty="0">
                <a:latin typeface="Comic Sans MS" panose="030F0702030302020204" pitchFamily="66" charset="0"/>
              </a:rPr>
              <a:t> </a:t>
            </a:r>
          </a:p>
          <a:p>
            <a:pPr marL="457200" indent="-457200" algn="just">
              <a:buFontTx/>
              <a:buAutoNum type="arabicPeriod"/>
              <a:defRPr/>
            </a:pPr>
            <a:r>
              <a:rPr lang="sl-SI" altLang="sl-SI" sz="2400" b="1" dirty="0">
                <a:solidFill>
                  <a:srgbClr val="0000FF"/>
                </a:solidFill>
                <a:latin typeface="Comic Sans MS" panose="030F0702030302020204" pitchFamily="66" charset="0"/>
              </a:rPr>
              <a:t>mehanskimi dejavniki v zvezi z uporabo delovne opreme; </a:t>
            </a:r>
          </a:p>
          <a:p>
            <a:pPr algn="just">
              <a:defRPr/>
            </a:pPr>
            <a:endParaRPr lang="sl-SI" altLang="sl-SI" sz="1200" b="1" dirty="0">
              <a:solidFill>
                <a:srgbClr val="0000FF"/>
              </a:solidFill>
              <a:latin typeface="Comic Sans MS" panose="030F0702030302020204" pitchFamily="66" charset="0"/>
            </a:endParaRPr>
          </a:p>
          <a:p>
            <a:pPr algn="just">
              <a:defRPr/>
            </a:pPr>
            <a:r>
              <a:rPr lang="sl-SI" altLang="sl-SI" sz="2400" b="1" dirty="0">
                <a:solidFill>
                  <a:srgbClr val="C00000"/>
                </a:solidFill>
                <a:latin typeface="Comic Sans MS" panose="030F0702030302020204" pitchFamily="66" charset="0"/>
              </a:rPr>
              <a:t>2. dejavniki v zvezi z načinom dela in razporeditvijo</a:t>
            </a:r>
          </a:p>
          <a:p>
            <a:pPr algn="just">
              <a:defRPr/>
            </a:pPr>
            <a:r>
              <a:rPr lang="sl-SI" altLang="sl-SI" sz="2400" b="1" dirty="0">
                <a:solidFill>
                  <a:srgbClr val="C00000"/>
                </a:solidFill>
                <a:latin typeface="Comic Sans MS" panose="030F0702030302020204" pitchFamily="66" charset="0"/>
              </a:rPr>
              <a:t>   delovnih mest;</a:t>
            </a:r>
          </a:p>
          <a:p>
            <a:pPr algn="just">
              <a:defRPr/>
            </a:pPr>
            <a:r>
              <a:rPr lang="sl-SI" altLang="sl-SI" sz="1200" b="1" dirty="0">
                <a:solidFill>
                  <a:schemeClr val="tx1"/>
                </a:solidFill>
                <a:latin typeface="Comic Sans MS" panose="030F0702030302020204" pitchFamily="66" charset="0"/>
              </a:rPr>
              <a:t> </a:t>
            </a:r>
          </a:p>
          <a:p>
            <a:pPr algn="just">
              <a:defRPr/>
            </a:pPr>
            <a:r>
              <a:rPr lang="sl-SI" altLang="sl-SI" sz="2400" b="1" dirty="0">
                <a:solidFill>
                  <a:schemeClr val="tx1"/>
                </a:solidFill>
                <a:latin typeface="Comic Sans MS" panose="030F0702030302020204" pitchFamily="66" charset="0"/>
              </a:rPr>
              <a:t>3. električno energijo;</a:t>
            </a:r>
          </a:p>
          <a:p>
            <a:pPr algn="just">
              <a:defRPr/>
            </a:pPr>
            <a:endParaRPr lang="sl-SI" altLang="sl-SI" sz="1200" b="1" dirty="0">
              <a:solidFill>
                <a:srgbClr val="0000FF"/>
              </a:solidFill>
              <a:latin typeface="Comic Sans MS" panose="030F0702030302020204" pitchFamily="66" charset="0"/>
            </a:endParaRPr>
          </a:p>
          <a:p>
            <a:pPr algn="just">
              <a:defRPr/>
            </a:pPr>
            <a:r>
              <a:rPr lang="sl-SI" altLang="sl-SI" sz="2400" b="1" dirty="0">
                <a:solidFill>
                  <a:srgbClr val="9933FF"/>
                </a:solidFill>
                <a:latin typeface="Comic Sans MS" panose="030F0702030302020204" pitchFamily="66" charset="0"/>
              </a:rPr>
              <a:t>4. nevarnimi snovmi;</a:t>
            </a:r>
          </a:p>
          <a:p>
            <a:pPr algn="just">
              <a:defRPr/>
            </a:pPr>
            <a:endParaRPr lang="sl-SI" altLang="sl-SI" sz="1200" b="1" dirty="0">
              <a:solidFill>
                <a:srgbClr val="0000FF"/>
              </a:solidFill>
              <a:latin typeface="Comic Sans MS" panose="030F0702030302020204" pitchFamily="66" charset="0"/>
            </a:endParaRPr>
          </a:p>
          <a:p>
            <a:pPr algn="just">
              <a:defRPr/>
            </a:pPr>
            <a:r>
              <a:rPr lang="sl-SI" altLang="sl-SI" sz="2400" b="1" dirty="0">
                <a:solidFill>
                  <a:srgbClr val="008000"/>
                </a:solidFill>
                <a:latin typeface="Comic Sans MS" panose="030F0702030302020204" pitchFamily="66" charset="0"/>
              </a:rPr>
              <a:t>5. fizikalnimi dejavniki; </a:t>
            </a:r>
          </a:p>
          <a:p>
            <a:pPr algn="just">
              <a:defRPr/>
            </a:pPr>
            <a:endParaRPr lang="sl-SI" altLang="sl-SI" sz="1200" b="1" dirty="0">
              <a:solidFill>
                <a:srgbClr val="0000FF"/>
              </a:solidFill>
              <a:latin typeface="Comic Sans MS" panose="030F0702030302020204" pitchFamily="66" charset="0"/>
            </a:endParaRPr>
          </a:p>
          <a:p>
            <a:pPr algn="just">
              <a:defRPr/>
            </a:pPr>
            <a:r>
              <a:rPr lang="sl-SI" altLang="sl-SI" sz="2400" b="1" dirty="0">
                <a:solidFill>
                  <a:srgbClr val="CC00FF"/>
                </a:solidFill>
                <a:latin typeface="Comic Sans MS" panose="030F0702030302020204" pitchFamily="66" charset="0"/>
              </a:rPr>
              <a:t>6. biološkimi dejavniki; </a:t>
            </a:r>
          </a:p>
          <a:p>
            <a:pPr algn="just">
              <a:defRPr/>
            </a:pPr>
            <a:endParaRPr lang="sl-SI" altLang="sl-SI" sz="1200" b="1" dirty="0">
              <a:solidFill>
                <a:srgbClr val="0000FF"/>
              </a:solidFill>
              <a:latin typeface="Comic Sans MS" panose="030F0702030302020204" pitchFamily="66" charset="0"/>
            </a:endParaRPr>
          </a:p>
          <a:p>
            <a:pPr algn="just">
              <a:defRPr/>
            </a:pPr>
            <a:r>
              <a:rPr lang="sl-SI" altLang="sl-SI" sz="2400" b="1" dirty="0">
                <a:solidFill>
                  <a:srgbClr val="0000FF"/>
                </a:solidFill>
                <a:latin typeface="Comic Sans MS" panose="030F0702030302020204" pitchFamily="66" charset="0"/>
              </a:rPr>
              <a:t>7. ekološkimi razmerami;</a:t>
            </a:r>
          </a:p>
          <a:p>
            <a:pPr algn="just">
              <a:defRPr/>
            </a:pPr>
            <a:endParaRPr lang="sl-SI" altLang="sl-SI" sz="1200" b="1" dirty="0">
              <a:solidFill>
                <a:srgbClr val="0000FF"/>
              </a:solidFill>
              <a:latin typeface="Comic Sans MS" panose="030F0702030302020204" pitchFamily="66" charset="0"/>
            </a:endParaRPr>
          </a:p>
          <a:p>
            <a:pPr algn="just">
              <a:defRPr/>
            </a:pPr>
            <a:r>
              <a:rPr lang="sl-SI" altLang="sl-SI" sz="2400" b="1" dirty="0">
                <a:solidFill>
                  <a:srgbClr val="0000FF"/>
                </a:solidFill>
                <a:latin typeface="Comic Sans MS" panose="030F0702030302020204" pitchFamily="66" charset="0"/>
              </a:rPr>
              <a:t>8. </a:t>
            </a:r>
            <a:r>
              <a:rPr lang="sl-SI" altLang="sl-SI" sz="2400" b="1" dirty="0">
                <a:solidFill>
                  <a:schemeClr val="tx1"/>
                </a:solidFill>
                <a:latin typeface="Comic Sans MS" panose="030F0702030302020204" pitchFamily="66" charset="0"/>
              </a:rPr>
              <a:t>razmerjem delavca do delovnega mesta;</a:t>
            </a:r>
          </a:p>
          <a:p>
            <a:pPr algn="just">
              <a:defRPr/>
            </a:pPr>
            <a:endParaRPr lang="sl-SI" altLang="sl-SI" sz="1200" b="1" dirty="0">
              <a:solidFill>
                <a:srgbClr val="0000FF"/>
              </a:solidFill>
              <a:latin typeface="Comic Sans MS" panose="030F0702030302020204" pitchFamily="66" charset="0"/>
            </a:endParaRPr>
          </a:p>
          <a:p>
            <a:pPr algn="just">
              <a:defRPr/>
            </a:pPr>
            <a:r>
              <a:rPr lang="sl-SI" altLang="sl-SI" sz="2400" b="1" dirty="0">
                <a:solidFill>
                  <a:srgbClr val="0000FF"/>
                </a:solidFill>
                <a:latin typeface="Comic Sans MS" panose="030F0702030302020204" pitchFamily="66" charset="0"/>
              </a:rPr>
              <a:t>9</a:t>
            </a:r>
            <a:r>
              <a:rPr lang="sl-SI" altLang="sl-SI" sz="2400" b="1" dirty="0">
                <a:solidFill>
                  <a:srgbClr val="FF0000"/>
                </a:solidFill>
                <a:latin typeface="Comic Sans MS" panose="030F0702030302020204" pitchFamily="66" charset="0"/>
              </a:rPr>
              <a:t>. psihološkimi dejavniki.</a:t>
            </a:r>
          </a:p>
        </p:txBody>
      </p:sp>
    </p:spTree>
    <p:extLst>
      <p:ext uri="{BB962C8B-B14F-4D97-AF65-F5344CB8AC3E}">
        <p14:creationId xmlns:p14="http://schemas.microsoft.com/office/powerpoint/2010/main" val="1235754912"/>
      </p:ext>
    </p:extLst>
  </p:cSld>
  <p:clrMapOvr>
    <a:masterClrMapping/>
  </p:clrMapOvr>
  <p:transition>
    <p:dissolv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ravokotnik 1"/>
          <p:cNvSpPr>
            <a:spLocks noChangeArrowheads="1"/>
          </p:cNvSpPr>
          <p:nvPr/>
        </p:nvSpPr>
        <p:spPr bwMode="auto">
          <a:xfrm>
            <a:off x="323850" y="1196975"/>
            <a:ext cx="8569325" cy="3416300"/>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ctr" eaLnBrk="1" hangingPunct="1">
              <a:spcBef>
                <a:spcPct val="0"/>
              </a:spcBef>
              <a:buFontTx/>
              <a:buNone/>
            </a:pPr>
            <a:r>
              <a:rPr lang="sl-SI" altLang="sl-SI" sz="3600" b="1">
                <a:solidFill>
                  <a:srgbClr val="9900FF"/>
                </a:solidFill>
                <a:latin typeface="Comic Sans MS" pitchFamily="66" charset="0"/>
              </a:rPr>
              <a:t>v 6. člen ZVZD- delodajalec mora načrtovati in izvajati PZD.</a:t>
            </a:r>
          </a:p>
          <a:p>
            <a:pPr algn="ctr" eaLnBrk="1" hangingPunct="1">
              <a:spcBef>
                <a:spcPct val="0"/>
              </a:spcBef>
              <a:buFontTx/>
              <a:buNone/>
            </a:pPr>
            <a:endParaRPr lang="sl-SI" altLang="sl-SI" sz="3600" b="1">
              <a:solidFill>
                <a:srgbClr val="FFFF00"/>
              </a:solidFill>
              <a:latin typeface="Comic Sans MS" pitchFamily="66" charset="0"/>
            </a:endParaRPr>
          </a:p>
          <a:p>
            <a:pPr algn="ctr" eaLnBrk="1" hangingPunct="1">
              <a:spcBef>
                <a:spcPct val="0"/>
              </a:spcBef>
              <a:buFontTx/>
              <a:buNone/>
            </a:pPr>
            <a:r>
              <a:rPr lang="sl-SI" altLang="sl-SI" sz="3600" b="1">
                <a:solidFill>
                  <a:srgbClr val="0000FF"/>
                </a:solidFill>
                <a:latin typeface="Comic Sans MS" pitchFamily="66" charset="0"/>
              </a:rPr>
              <a:t>v 32. člen ZVZD- delodajalec mora za PZD zagotoviti potrebna sredstva in spremljati njeno izvajanje.</a:t>
            </a:r>
          </a:p>
        </p:txBody>
      </p:sp>
    </p:spTree>
    <p:extLst>
      <p:ext uri="{BB962C8B-B14F-4D97-AF65-F5344CB8AC3E}">
        <p14:creationId xmlns:p14="http://schemas.microsoft.com/office/powerpoint/2010/main" val="1414236883"/>
      </p:ext>
    </p:extLst>
  </p:cSld>
  <p:clrMapOvr>
    <a:masterClrMapping/>
  </p:clrMapOvr>
  <p:transition>
    <p:dissolv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7802116" y="6486873"/>
            <a:ext cx="1090363" cy="246221"/>
          </a:xfrm>
          <a:prstGeom prst="rect">
            <a:avLst/>
          </a:prstGeom>
        </p:spPr>
        <p:txBody>
          <a:bodyPr wrap="none">
            <a:spAutoFit/>
          </a:bodyPr>
          <a:lstStyle/>
          <a:p>
            <a:r>
              <a:rPr lang="sl-SI" sz="1000" i="1" dirty="0">
                <a:latin typeface="Comic Sans MS" panose="030F0702030302020204" pitchFamily="66" charset="0"/>
              </a:rPr>
              <a:t>Vir</a:t>
            </a:r>
            <a:r>
              <a:rPr lang="sl-SI" sz="1000" dirty="0">
                <a:latin typeface="Comic Sans MS" panose="030F0702030302020204" pitchFamily="66" charset="0"/>
              </a:rPr>
              <a:t>: EU-OSHA </a:t>
            </a:r>
          </a:p>
        </p:txBody>
      </p:sp>
      <p:sp>
        <p:nvSpPr>
          <p:cNvPr id="2" name="Pravokotnik 1"/>
          <p:cNvSpPr/>
          <p:nvPr/>
        </p:nvSpPr>
        <p:spPr>
          <a:xfrm>
            <a:off x="251519" y="332656"/>
            <a:ext cx="8640959" cy="52322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r>
              <a:rPr lang="it-IT" sz="2800" b="1" dirty="0" err="1">
                <a:latin typeface="Comic Sans MS" panose="030F0702030302020204" pitchFamily="66" charset="0"/>
              </a:rPr>
              <a:t>Vodenje</a:t>
            </a:r>
            <a:r>
              <a:rPr lang="it-IT" sz="2800" b="1" dirty="0">
                <a:latin typeface="Comic Sans MS" panose="030F0702030302020204" pitchFamily="66" charset="0"/>
              </a:rPr>
              <a:t> ter </a:t>
            </a:r>
            <a:r>
              <a:rPr lang="it-IT" sz="2800" b="1" dirty="0" err="1">
                <a:latin typeface="Comic Sans MS" panose="030F0702030302020204" pitchFamily="66" charset="0"/>
              </a:rPr>
              <a:t>kultura</a:t>
            </a:r>
            <a:r>
              <a:rPr lang="it-IT" sz="2800" b="1" dirty="0">
                <a:latin typeface="Comic Sans MS" panose="030F0702030302020204" pitchFamily="66" charset="0"/>
              </a:rPr>
              <a:t> </a:t>
            </a:r>
            <a:r>
              <a:rPr lang="it-IT" sz="2800" b="1" dirty="0" err="1">
                <a:latin typeface="Comic Sans MS" panose="030F0702030302020204" pitchFamily="66" charset="0"/>
              </a:rPr>
              <a:t>varnosti</a:t>
            </a:r>
            <a:r>
              <a:rPr lang="it-IT" sz="2800" b="1" dirty="0">
                <a:latin typeface="Comic Sans MS" panose="030F0702030302020204" pitchFamily="66" charset="0"/>
              </a:rPr>
              <a:t> in </a:t>
            </a:r>
            <a:r>
              <a:rPr lang="it-IT" sz="2800" b="1" dirty="0" err="1">
                <a:latin typeface="Comic Sans MS" panose="030F0702030302020204" pitchFamily="66" charset="0"/>
              </a:rPr>
              <a:t>zdravja</a:t>
            </a:r>
            <a:r>
              <a:rPr lang="it-IT" sz="2800" b="1" dirty="0">
                <a:latin typeface="Comic Sans MS" panose="030F0702030302020204" pitchFamily="66" charset="0"/>
              </a:rPr>
              <a:t> </a:t>
            </a:r>
            <a:r>
              <a:rPr lang="it-IT" sz="2800" b="1" dirty="0" err="1">
                <a:latin typeface="Comic Sans MS" panose="030F0702030302020204" pitchFamily="66" charset="0"/>
              </a:rPr>
              <a:t>pri</a:t>
            </a:r>
            <a:r>
              <a:rPr lang="it-IT" sz="2800" b="1" dirty="0">
                <a:latin typeface="Comic Sans MS" panose="030F0702030302020204" pitchFamily="66" charset="0"/>
              </a:rPr>
              <a:t> </a:t>
            </a:r>
            <a:r>
              <a:rPr lang="it-IT" sz="2800" b="1" dirty="0" err="1">
                <a:latin typeface="Comic Sans MS" panose="030F0702030302020204" pitchFamily="66" charset="0"/>
              </a:rPr>
              <a:t>delu</a:t>
            </a:r>
            <a:r>
              <a:rPr lang="it-IT" sz="2800" b="1" dirty="0">
                <a:latin typeface="Comic Sans MS" panose="030F0702030302020204" pitchFamily="66" charset="0"/>
              </a:rPr>
              <a:t> </a:t>
            </a:r>
            <a:r>
              <a:rPr lang="sl-SI" sz="2800" b="1" dirty="0">
                <a:latin typeface="Comic Sans MS" panose="030F0702030302020204" pitchFamily="66" charset="0"/>
              </a:rPr>
              <a:t>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301" y="1268759"/>
            <a:ext cx="8734177" cy="521811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4938322"/>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8" y="288925"/>
            <a:ext cx="8785225" cy="6126163"/>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sl-SI" sz="2800" b="1" dirty="0">
                <a:solidFill>
                  <a:srgbClr val="CC00FF"/>
                </a:solidFill>
                <a:latin typeface="Comic Sans MS" panose="030F0702030302020204" pitchFamily="66" charset="0"/>
              </a:rPr>
              <a:t>Pomembna novost ZVD-1 je tudi:</a:t>
            </a:r>
          </a:p>
          <a:p>
            <a:pPr algn="just">
              <a:defRPr/>
            </a:pPr>
            <a:endParaRPr lang="sl-SI" sz="2800" b="1" dirty="0">
              <a:solidFill>
                <a:srgbClr val="0000FF"/>
              </a:solidFill>
              <a:latin typeface="Comic Sans MS" panose="030F0702030302020204" pitchFamily="66" charset="0"/>
            </a:endParaRPr>
          </a:p>
          <a:p>
            <a:pPr marL="457200" indent="-457200" algn="just">
              <a:buFont typeface="Wingdings" panose="05000000000000000000" pitchFamily="2" charset="2"/>
              <a:buChar char="ü"/>
              <a:defRPr/>
            </a:pPr>
            <a:r>
              <a:rPr lang="sl-SI" sz="2800" b="1" dirty="0">
                <a:solidFill>
                  <a:srgbClr val="0000FF"/>
                </a:solidFill>
                <a:latin typeface="Comic Sans MS" panose="030F0702030302020204" pitchFamily="66" charset="0"/>
              </a:rPr>
              <a:t>da mora delodajalec v izjavi o varnosti k pisni oceni tveganja priložiti zapisnik o posvetovanju z delavci oziroma njihovimi predstavniki. </a:t>
            </a:r>
          </a:p>
          <a:p>
            <a:pPr marL="457200" indent="-457200" algn="just">
              <a:buFont typeface="Wingdings" panose="05000000000000000000" pitchFamily="2" charset="2"/>
              <a:buChar char="ü"/>
              <a:defRPr/>
            </a:pPr>
            <a:endParaRPr lang="sl-SI" sz="2800" b="1" dirty="0">
              <a:solidFill>
                <a:srgbClr val="0000FF"/>
              </a:solidFill>
              <a:latin typeface="Comic Sans MS" panose="030F0702030302020204" pitchFamily="66" charset="0"/>
            </a:endParaRPr>
          </a:p>
          <a:p>
            <a:pPr marL="457200" indent="-457200" algn="just">
              <a:buFont typeface="Wingdings" panose="05000000000000000000" pitchFamily="2" charset="2"/>
              <a:buChar char="ü"/>
              <a:defRPr/>
            </a:pPr>
            <a:r>
              <a:rPr lang="sl-SI" sz="2800" b="1" dirty="0">
                <a:solidFill>
                  <a:srgbClr val="CC00FF"/>
                </a:solidFill>
                <a:latin typeface="Comic Sans MS" panose="030F0702030302020204" pitchFamily="66" charset="0"/>
              </a:rPr>
              <a:t>delodajalca, ki ne bo predložil zapisnika o posvetovanju z delavci oziroma njihovimi predstavniki globo od 2.000 do 40.000 evrov, za odgovorno osebo pa globo od 500 do 4.000 evrov.</a:t>
            </a:r>
          </a:p>
          <a:p>
            <a:pPr algn="just">
              <a:defRPr/>
            </a:pPr>
            <a:endParaRPr lang="sl-SI" sz="2800" b="1" dirty="0">
              <a:solidFill>
                <a:srgbClr val="0000FF"/>
              </a:solidFill>
              <a:latin typeface="Comic Sans MS" panose="030F0702030302020204" pitchFamily="66" charset="0"/>
            </a:endParaRPr>
          </a:p>
          <a:p>
            <a:pPr algn="just">
              <a:defRPr/>
            </a:pPr>
            <a:r>
              <a:rPr lang="sl-SI" sz="2800" b="1" dirty="0">
                <a:solidFill>
                  <a:srgbClr val="0000FF"/>
                </a:solidFill>
                <a:latin typeface="Comic Sans MS" panose="030F0702030302020204" pitchFamily="66" charset="0"/>
              </a:rPr>
              <a:t>Novi zakon daja zelo pomembno vlogo posvetovanju z delavskimi predstavniki.</a:t>
            </a:r>
            <a:endParaRPr lang="sl-SI" sz="24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1162318169"/>
      </p:ext>
    </p:extLst>
  </p:cSld>
  <p:clrMapOvr>
    <a:masterClrMapping/>
  </p:clrMapOvr>
  <p:transition>
    <p:dissolv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387" y="116632"/>
            <a:ext cx="8785225" cy="6494085"/>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just">
              <a:defRPr/>
            </a:pPr>
            <a:r>
              <a:rPr lang="sl-SI" sz="2800" b="1" dirty="0">
                <a:solidFill>
                  <a:srgbClr val="0000FF"/>
                </a:solidFill>
                <a:latin typeface="Comic Sans MS" panose="030F0702030302020204" pitchFamily="66" charset="0"/>
              </a:rPr>
              <a:t>ZVZD-1 v 46. členu določa, da se mora delodajalec  z delavci ali njihovimi predstavniki posvetovati o oceni tveganja in sicer:</a:t>
            </a:r>
          </a:p>
          <a:p>
            <a:pPr algn="just">
              <a:defRPr/>
            </a:pPr>
            <a:endParaRPr lang="sl-SI" sz="2400" b="1" dirty="0">
              <a:solidFill>
                <a:srgbClr val="0000FF"/>
              </a:solidFill>
              <a:latin typeface="Comic Sans MS" panose="030F0702030302020204" pitchFamily="66" charset="0"/>
            </a:endParaRPr>
          </a:p>
          <a:p>
            <a:pPr marL="342900" indent="-342900" algn="just">
              <a:buFont typeface="Wingdings" panose="05000000000000000000" pitchFamily="2" charset="2"/>
              <a:buChar char="ü"/>
              <a:defRPr/>
            </a:pPr>
            <a:r>
              <a:rPr lang="sl-SI" sz="2800" b="1" dirty="0">
                <a:solidFill>
                  <a:srgbClr val="9900FF"/>
                </a:solidFill>
                <a:latin typeface="Comic Sans MS" panose="030F0702030302020204" pitchFamily="66" charset="0"/>
              </a:rPr>
              <a:t>o vsakem ukrepu, ki lahko vpliva na varnost in zdravje pri delu, </a:t>
            </a:r>
          </a:p>
          <a:p>
            <a:pPr algn="just">
              <a:defRPr/>
            </a:pPr>
            <a:endParaRPr lang="sl-SI" sz="1400" b="1" dirty="0">
              <a:solidFill>
                <a:srgbClr val="0000FF"/>
              </a:solidFill>
              <a:latin typeface="Comic Sans MS" panose="030F0702030302020204" pitchFamily="66" charset="0"/>
            </a:endParaRPr>
          </a:p>
          <a:p>
            <a:pPr marL="342900" indent="-342900" algn="just">
              <a:buFont typeface="Wingdings" panose="05000000000000000000" pitchFamily="2" charset="2"/>
              <a:buChar char="ü"/>
              <a:defRPr/>
            </a:pPr>
            <a:r>
              <a:rPr lang="sl-SI" sz="2800" b="1" dirty="0">
                <a:solidFill>
                  <a:srgbClr val="0000FF"/>
                </a:solidFill>
                <a:latin typeface="Comic Sans MS" panose="030F0702030302020204" pitchFamily="66" charset="0"/>
              </a:rPr>
              <a:t>o izbiri strokovnega delavca, ki mu poveri opravljanje strokovnih nalog varnosti pri delu, </a:t>
            </a:r>
          </a:p>
          <a:p>
            <a:pPr algn="just">
              <a:defRPr/>
            </a:pPr>
            <a:endParaRPr lang="sl-SI" sz="1400" b="1" dirty="0">
              <a:solidFill>
                <a:srgbClr val="0000FF"/>
              </a:solidFill>
              <a:latin typeface="Comic Sans MS" panose="030F0702030302020204" pitchFamily="66" charset="0"/>
            </a:endParaRPr>
          </a:p>
          <a:p>
            <a:pPr marL="342900" indent="-342900" algn="just">
              <a:buFont typeface="Wingdings" panose="05000000000000000000" pitchFamily="2" charset="2"/>
              <a:buChar char="ü"/>
              <a:defRPr/>
            </a:pPr>
            <a:r>
              <a:rPr lang="sl-SI" sz="2800" b="1" dirty="0">
                <a:solidFill>
                  <a:srgbClr val="9900FF"/>
                </a:solidFill>
                <a:latin typeface="Comic Sans MS" panose="030F0702030302020204" pitchFamily="66" charset="0"/>
              </a:rPr>
              <a:t>o izbiri izvajalca medicine dela, </a:t>
            </a:r>
          </a:p>
          <a:p>
            <a:pPr algn="just">
              <a:defRPr/>
            </a:pPr>
            <a:endParaRPr lang="sl-SI" sz="1400" b="1" dirty="0">
              <a:solidFill>
                <a:srgbClr val="0000FF"/>
              </a:solidFill>
              <a:latin typeface="Comic Sans MS" panose="030F0702030302020204" pitchFamily="66" charset="0"/>
            </a:endParaRPr>
          </a:p>
          <a:p>
            <a:pPr marL="342900" indent="-342900" algn="just">
              <a:buFont typeface="Wingdings" panose="05000000000000000000" pitchFamily="2" charset="2"/>
              <a:buChar char="ü"/>
              <a:defRPr/>
            </a:pPr>
            <a:r>
              <a:rPr lang="sl-SI" sz="2800" b="1" dirty="0">
                <a:solidFill>
                  <a:srgbClr val="0000FF"/>
                </a:solidFill>
                <a:latin typeface="Comic Sans MS" panose="030F0702030302020204" pitchFamily="66" charset="0"/>
              </a:rPr>
              <a:t>delavcev za prvo pomoč in </a:t>
            </a:r>
          </a:p>
          <a:p>
            <a:pPr algn="just">
              <a:defRPr/>
            </a:pPr>
            <a:endParaRPr lang="sl-SI" sz="1400" b="1" dirty="0">
              <a:solidFill>
                <a:srgbClr val="0000FF"/>
              </a:solidFill>
              <a:latin typeface="Comic Sans MS" panose="030F0702030302020204" pitchFamily="66" charset="0"/>
            </a:endParaRPr>
          </a:p>
          <a:p>
            <a:pPr marL="342900" indent="-342900" algn="just">
              <a:buFont typeface="Wingdings" panose="05000000000000000000" pitchFamily="2" charset="2"/>
              <a:buChar char="ü"/>
              <a:defRPr/>
            </a:pPr>
            <a:r>
              <a:rPr lang="sl-SI" sz="2800" b="1" dirty="0">
                <a:solidFill>
                  <a:srgbClr val="9900FF"/>
                </a:solidFill>
                <a:latin typeface="Comic Sans MS" panose="030F0702030302020204" pitchFamily="66" charset="0"/>
              </a:rPr>
              <a:t>delavcev oziroma pooblaščenih oseb po predpisih za varstvo pred požarom in evakuacijo. </a:t>
            </a:r>
          </a:p>
        </p:txBody>
      </p:sp>
    </p:spTree>
    <p:extLst>
      <p:ext uri="{BB962C8B-B14F-4D97-AF65-F5344CB8AC3E}">
        <p14:creationId xmlns:p14="http://schemas.microsoft.com/office/powerpoint/2010/main" val="2029791178"/>
      </p:ext>
    </p:extLst>
  </p:cSld>
  <p:clrMapOvr>
    <a:masterClrMapping/>
  </p:clrMapOvr>
  <p:transition>
    <p:dissolv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p:cNvSpPr>
            <a:spLocks noChangeArrowheads="1"/>
          </p:cNvSpPr>
          <p:nvPr/>
        </p:nvSpPr>
        <p:spPr bwMode="auto">
          <a:xfrm>
            <a:off x="250825" y="1125538"/>
            <a:ext cx="8713788" cy="4522787"/>
          </a:xfrm>
          <a:prstGeom prst="rect">
            <a:avLst/>
          </a:prstGeom>
          <a:ln/>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just" eaLnBrk="1" hangingPunct="1">
              <a:spcBef>
                <a:spcPct val="0"/>
              </a:spcBef>
              <a:buFontTx/>
              <a:buNone/>
            </a:pPr>
            <a:r>
              <a:rPr lang="sl-SI" altLang="sl-SI" b="1" dirty="0">
                <a:solidFill>
                  <a:srgbClr val="0000FF"/>
                </a:solidFill>
                <a:latin typeface="Comic Sans MS" pitchFamily="66" charset="0"/>
              </a:rPr>
              <a:t>Delodajalec mora predstavnikom delavcev in sindikatom, posredovati na običajen način izjavo o varnosti z oceno tveganja in dokumentacijo o nezgodah pri delu. </a:t>
            </a:r>
          </a:p>
          <a:p>
            <a:pPr algn="just" eaLnBrk="1" hangingPunct="1">
              <a:spcBef>
                <a:spcPct val="0"/>
              </a:spcBef>
              <a:buFontTx/>
              <a:buNone/>
            </a:pPr>
            <a:endParaRPr lang="sl-SI" altLang="sl-SI" b="1" dirty="0">
              <a:latin typeface="Comic Sans MS" pitchFamily="66" charset="0"/>
            </a:endParaRPr>
          </a:p>
          <a:p>
            <a:pPr algn="ctr" eaLnBrk="1" hangingPunct="1">
              <a:spcBef>
                <a:spcPct val="0"/>
              </a:spcBef>
              <a:buFontTx/>
              <a:buNone/>
            </a:pPr>
            <a:r>
              <a:rPr lang="sl-SI" altLang="sl-SI" b="1" dirty="0">
                <a:solidFill>
                  <a:srgbClr val="9900FF"/>
                </a:solidFill>
                <a:latin typeface="Comic Sans MS" pitchFamily="66" charset="0"/>
              </a:rPr>
              <a:t>Če pri delodajalcu ni izvoljenih predstavnikov delavcev in ni organiziranih sindikatov, mora delodajalec te listine javno objaviti na običajen način.</a:t>
            </a:r>
          </a:p>
        </p:txBody>
      </p:sp>
    </p:spTree>
    <p:extLst>
      <p:ext uri="{BB962C8B-B14F-4D97-AF65-F5344CB8AC3E}">
        <p14:creationId xmlns:p14="http://schemas.microsoft.com/office/powerpoint/2010/main" val="1977932831"/>
      </p:ext>
    </p:extLst>
  </p:cSld>
  <p:clrMapOvr>
    <a:masterClrMapping/>
  </p:clrMapOvr>
  <p:transition>
    <p:dissolv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4143" y="116632"/>
            <a:ext cx="8713787" cy="6647974"/>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lgn="ctr">
              <a:defRPr/>
            </a:pPr>
            <a:r>
              <a:rPr lang="sl-SI" sz="3200" b="1" u="sng" dirty="0">
                <a:solidFill>
                  <a:srgbClr val="0000FF"/>
                </a:solidFill>
                <a:latin typeface="Comic Sans MS" panose="030F0702030302020204" pitchFamily="66" charset="0"/>
              </a:rPr>
              <a:t>Svet delavcev </a:t>
            </a:r>
            <a:r>
              <a:rPr lang="sl-SI" sz="3200" b="1" dirty="0">
                <a:solidFill>
                  <a:srgbClr val="0000FF"/>
                </a:solidFill>
                <a:latin typeface="Comic Sans MS" panose="030F0702030302020204" pitchFamily="66" charset="0"/>
              </a:rPr>
              <a:t>ali delavski zaupnik za varnost in zdravje pri delu ima po tem zakonu pravico od delodajalca zahtevati:</a:t>
            </a:r>
          </a:p>
          <a:p>
            <a:pPr>
              <a:defRPr/>
            </a:pPr>
            <a:endParaRPr lang="sl-SI" sz="1400" b="1" dirty="0">
              <a:latin typeface="Comic Sans MS" panose="030F0702030302020204" pitchFamily="66" charset="0"/>
            </a:endParaRPr>
          </a:p>
          <a:p>
            <a:pPr marL="342900" indent="-342900" algn="just">
              <a:buFont typeface="Wingdings" panose="05000000000000000000" pitchFamily="2" charset="2"/>
              <a:buChar char="ü"/>
              <a:defRPr/>
            </a:pPr>
            <a:r>
              <a:rPr lang="sl-SI" sz="3200" b="1" dirty="0">
                <a:solidFill>
                  <a:srgbClr val="9900FF"/>
                </a:solidFill>
                <a:latin typeface="Comic Sans MS" panose="030F0702030302020204" pitchFamily="66" charset="0"/>
              </a:rPr>
              <a:t>sprejetje ustreznih ukrepov, ki zagotavljajo varno in zdravo delovno okolje; </a:t>
            </a:r>
          </a:p>
          <a:p>
            <a:pPr algn="just">
              <a:defRPr/>
            </a:pPr>
            <a:endParaRPr lang="sl-SI" sz="1400" b="1" dirty="0">
              <a:latin typeface="Comic Sans MS" panose="030F0702030302020204" pitchFamily="66" charset="0"/>
            </a:endParaRPr>
          </a:p>
          <a:p>
            <a:pPr marL="342900" indent="-342900" algn="just">
              <a:buFont typeface="Wingdings" panose="05000000000000000000" pitchFamily="2" charset="2"/>
              <a:buChar char="ü"/>
              <a:defRPr/>
            </a:pPr>
            <a:r>
              <a:rPr lang="sl-SI" sz="3200" b="1" dirty="0">
                <a:solidFill>
                  <a:srgbClr val="0000FF"/>
                </a:solidFill>
                <a:latin typeface="Comic Sans MS" panose="030F0702030302020204" pitchFamily="66" charset="0"/>
              </a:rPr>
              <a:t>pripravi lahko predloge za odpravo in zmanjšanje tveganj za varnost in zdravje pri delu; </a:t>
            </a:r>
          </a:p>
          <a:p>
            <a:pPr algn="just">
              <a:defRPr/>
            </a:pPr>
            <a:endParaRPr lang="sl-SI" sz="1400" b="1" dirty="0">
              <a:latin typeface="Comic Sans MS" panose="030F0702030302020204" pitchFamily="66" charset="0"/>
            </a:endParaRPr>
          </a:p>
          <a:p>
            <a:pPr marL="342900" indent="-342900" algn="just">
              <a:buFont typeface="Wingdings" panose="05000000000000000000" pitchFamily="2" charset="2"/>
              <a:buChar char="ü"/>
              <a:defRPr/>
            </a:pPr>
            <a:r>
              <a:rPr lang="sl-SI" sz="3200" b="1" dirty="0">
                <a:solidFill>
                  <a:srgbClr val="9900FF"/>
                </a:solidFill>
                <a:latin typeface="Comic Sans MS" panose="030F0702030302020204" pitchFamily="66" charset="0"/>
              </a:rPr>
              <a:t>zahteva lahko nadzor pristojne inšpekcije in ima možnost temu nadzoru prisostvovati.</a:t>
            </a:r>
            <a:endParaRPr lang="sl-SI" sz="2400" b="1" dirty="0">
              <a:latin typeface="Comic Sans MS" panose="030F0702030302020204" pitchFamily="66" charset="0"/>
            </a:endParaRPr>
          </a:p>
        </p:txBody>
      </p:sp>
    </p:spTree>
    <p:extLst>
      <p:ext uri="{BB962C8B-B14F-4D97-AF65-F5344CB8AC3E}">
        <p14:creationId xmlns:p14="http://schemas.microsoft.com/office/powerpoint/2010/main" val="294336183"/>
      </p:ext>
    </p:extLst>
  </p:cSld>
  <p:clrMapOvr>
    <a:masterClrMapping/>
  </p:clrMapOvr>
  <p:transition>
    <p:dissolv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200114" y="908720"/>
            <a:ext cx="8713787" cy="50167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spAutoFit/>
          </a:bodyPr>
          <a:lstStyle>
            <a:lvl1pPr eaLnBrk="0" hangingPunct="0">
              <a:spcBef>
                <a:spcPct val="20000"/>
              </a:spcBef>
              <a:buChar char="•"/>
              <a:defRPr sz="3200">
                <a:solidFill>
                  <a:schemeClr val="tx1"/>
                </a:solidFill>
                <a:latin typeface="Verdana" pitchFamily="34" charset="0"/>
              </a:defRPr>
            </a:lvl1pPr>
            <a:lvl2pPr marL="742950" indent="-285750" eaLnBrk="0" hangingPunct="0">
              <a:spcBef>
                <a:spcPct val="20000"/>
              </a:spcBef>
              <a:buChar char="–"/>
              <a:defRPr sz="2800">
                <a:solidFill>
                  <a:schemeClr val="tx1"/>
                </a:solidFill>
                <a:latin typeface="Verdana" pitchFamily="34" charset="0"/>
              </a:defRPr>
            </a:lvl2pPr>
            <a:lvl3pPr marL="1143000" indent="-228600" eaLnBrk="0" hangingPunct="0">
              <a:spcBef>
                <a:spcPct val="20000"/>
              </a:spcBef>
              <a:buChar char="•"/>
              <a:defRPr sz="24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algn="just" eaLnBrk="1" hangingPunct="1">
              <a:spcBef>
                <a:spcPct val="0"/>
              </a:spcBef>
              <a:buFontTx/>
              <a:buNone/>
            </a:pPr>
            <a:r>
              <a:rPr lang="sl-SI" altLang="sl-SI" b="1" dirty="0">
                <a:solidFill>
                  <a:srgbClr val="0000FF"/>
                </a:solidFill>
                <a:latin typeface="Comic Sans MS" pitchFamily="66" charset="0"/>
              </a:rPr>
              <a:t>Delodajalec je dolžan seznaniti svet delavcev ali delavskega zaupnika za varnost in zdravje pri delu ter sindikate z vsemi ugotovitvami, predlogi ali ukrepi nadzornih organov. </a:t>
            </a:r>
          </a:p>
          <a:p>
            <a:pPr algn="just" eaLnBrk="1" hangingPunct="1">
              <a:spcBef>
                <a:spcPct val="0"/>
              </a:spcBef>
              <a:buFontTx/>
              <a:buNone/>
            </a:pPr>
            <a:endParaRPr lang="sl-SI" altLang="sl-SI" b="1" dirty="0">
              <a:solidFill>
                <a:srgbClr val="CC00FF"/>
              </a:solidFill>
              <a:latin typeface="Comic Sans MS" pitchFamily="66" charset="0"/>
            </a:endParaRPr>
          </a:p>
          <a:p>
            <a:pPr algn="just" eaLnBrk="1" hangingPunct="1">
              <a:spcBef>
                <a:spcPct val="0"/>
              </a:spcBef>
              <a:buFontTx/>
              <a:buNone/>
            </a:pPr>
            <a:r>
              <a:rPr lang="sl-SI" altLang="sl-SI" b="1" dirty="0">
                <a:solidFill>
                  <a:srgbClr val="9900FF"/>
                </a:solidFill>
                <a:latin typeface="Comic Sans MS" pitchFamily="66" charset="0"/>
              </a:rPr>
              <a:t>Za izvajanje nalog članov sveta delavcev oziroma delavskega zaupnika za varnost in zdravje pri delu mora zagotavljati ustrezne oblike usposabljanja.</a:t>
            </a:r>
          </a:p>
        </p:txBody>
      </p:sp>
    </p:spTree>
    <p:extLst>
      <p:ext uri="{BB962C8B-B14F-4D97-AF65-F5344CB8AC3E}">
        <p14:creationId xmlns:p14="http://schemas.microsoft.com/office/powerpoint/2010/main" val="2558496638"/>
      </p:ext>
    </p:extLst>
  </p:cSld>
  <p:clrMapOvr>
    <a:masterClrMapping/>
  </p:clrMapOvr>
  <p:transition>
    <p:dissolv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6211"/>
            <a:ext cx="8856984" cy="64766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spcAft>
                <a:spcPts val="0"/>
              </a:spcAft>
            </a:pPr>
            <a:r>
              <a:rPr lang="sl-SI" sz="2600" b="1" dirty="0">
                <a:solidFill>
                  <a:srgbClr val="0000FF"/>
                </a:solidFill>
                <a:latin typeface="Comic Sans MS" panose="030F0702030302020204" pitchFamily="66" charset="0"/>
                <a:ea typeface="Calibri"/>
              </a:rPr>
              <a:t>INŠPEKCIJSKI NADZOR NA PODROČJU VARNOSTI IN ZDRAVJA PRI DELU V LETU 2016</a:t>
            </a:r>
          </a:p>
          <a:p>
            <a:pPr>
              <a:spcAft>
                <a:spcPts val="0"/>
              </a:spcAft>
            </a:pPr>
            <a:r>
              <a:rPr lang="sl-SI" sz="2400" b="1" dirty="0">
                <a:solidFill>
                  <a:srgbClr val="000000"/>
                </a:solidFill>
                <a:latin typeface="Comic Sans MS" panose="030F0702030302020204" pitchFamily="66" charset="0"/>
                <a:ea typeface="Calibri"/>
              </a:rPr>
              <a:t> </a:t>
            </a:r>
          </a:p>
          <a:p>
            <a:pPr algn="just">
              <a:spcAft>
                <a:spcPts val="0"/>
              </a:spcAft>
            </a:pPr>
            <a:r>
              <a:rPr lang="sl-SI" sz="2600" b="1" dirty="0">
                <a:solidFill>
                  <a:srgbClr val="CC00FF"/>
                </a:solidFill>
                <a:latin typeface="Comic Sans MS" panose="030F0702030302020204" pitchFamily="66" charset="0"/>
                <a:ea typeface="Calibri"/>
              </a:rPr>
              <a:t>Na področju VZPD število prijav se iz leta v leto zvišuje.</a:t>
            </a:r>
            <a:r>
              <a:rPr lang="sl-SI" sz="2400" b="1" dirty="0">
                <a:solidFill>
                  <a:srgbClr val="CC00FF"/>
                </a:solidFill>
                <a:latin typeface="Comic Sans MS" panose="030F0702030302020204" pitchFamily="66" charset="0"/>
                <a:ea typeface="Calibri"/>
              </a:rPr>
              <a:t> </a:t>
            </a:r>
          </a:p>
          <a:p>
            <a:pPr algn="just">
              <a:spcAft>
                <a:spcPts val="0"/>
              </a:spcAft>
            </a:pPr>
            <a:endParaRPr lang="sl-SI" sz="1400" b="1" dirty="0">
              <a:solidFill>
                <a:srgbClr val="000000"/>
              </a:solidFill>
              <a:latin typeface="Comic Sans MS" panose="030F0702030302020204" pitchFamily="66" charset="0"/>
              <a:ea typeface="Calibri"/>
            </a:endParaRPr>
          </a:p>
          <a:p>
            <a:pPr algn="just">
              <a:spcAft>
                <a:spcPts val="0"/>
              </a:spcAft>
            </a:pPr>
            <a:r>
              <a:rPr lang="sl-SI" sz="2400" b="1" dirty="0">
                <a:solidFill>
                  <a:srgbClr val="0000FF"/>
                </a:solidFill>
                <a:latin typeface="Comic Sans MS" panose="030F0702030302020204" pitchFamily="66" charset="0"/>
                <a:ea typeface="Calibri"/>
              </a:rPr>
              <a:t>Število prijav 2015/2016 se je zvišalo za cca. 16 %.</a:t>
            </a:r>
          </a:p>
          <a:p>
            <a:pPr algn="just">
              <a:spcAft>
                <a:spcPts val="0"/>
              </a:spcAft>
            </a:pPr>
            <a:endParaRPr lang="sl-SI" sz="1400" b="1" dirty="0">
              <a:solidFill>
                <a:srgbClr val="000000"/>
              </a:solidFill>
              <a:latin typeface="Comic Sans MS" panose="030F0702030302020204" pitchFamily="66" charset="0"/>
              <a:ea typeface="Calibri"/>
            </a:endParaRPr>
          </a:p>
          <a:p>
            <a:pPr algn="just">
              <a:lnSpc>
                <a:spcPct val="115000"/>
              </a:lnSpc>
              <a:spcAft>
                <a:spcPts val="1000"/>
              </a:spcAft>
            </a:pPr>
            <a:r>
              <a:rPr lang="sl-SI" sz="2400" b="1" dirty="0">
                <a:solidFill>
                  <a:srgbClr val="CC00FF"/>
                </a:solidFill>
                <a:latin typeface="Comic Sans MS" panose="030F0702030302020204" pitchFamily="66" charset="0"/>
                <a:ea typeface="Calibri"/>
                <a:cs typeface="Times New Roman"/>
              </a:rPr>
              <a:t>Delodajalci so v 2016 prijavili 9.186 nezgod, ki so se zgodile na delovnem mestu.</a:t>
            </a:r>
          </a:p>
          <a:p>
            <a:pPr algn="just">
              <a:lnSpc>
                <a:spcPct val="115000"/>
              </a:lnSpc>
              <a:spcAft>
                <a:spcPts val="1000"/>
              </a:spcAft>
            </a:pPr>
            <a:r>
              <a:rPr lang="sl-SI" sz="2400" b="1" dirty="0">
                <a:solidFill>
                  <a:srgbClr val="0000FF"/>
                </a:solidFill>
                <a:latin typeface="Comic Sans MS" panose="030F0702030302020204" pitchFamily="66" charset="0"/>
                <a:ea typeface="Calibri"/>
                <a:cs typeface="Times New Roman"/>
              </a:rPr>
              <a:t>Največ nezgod so prijavili kot:</a:t>
            </a:r>
          </a:p>
          <a:p>
            <a:pPr marL="342900" indent="-342900" algn="just">
              <a:lnSpc>
                <a:spcPct val="115000"/>
              </a:lnSpc>
              <a:spcAft>
                <a:spcPts val="1000"/>
              </a:spcAft>
              <a:buFont typeface="Wingdings" panose="05000000000000000000" pitchFamily="2" charset="2"/>
              <a:buChar char="ü"/>
            </a:pPr>
            <a:r>
              <a:rPr lang="sl-SI" sz="2400" b="1" dirty="0">
                <a:solidFill>
                  <a:srgbClr val="CC00FF"/>
                </a:solidFill>
                <a:latin typeface="Comic Sans MS" panose="030F0702030302020204" pitchFamily="66" charset="0"/>
                <a:ea typeface="Calibri"/>
                <a:cs typeface="Times New Roman"/>
              </a:rPr>
              <a:t>lažje (95 %), </a:t>
            </a:r>
          </a:p>
          <a:p>
            <a:pPr marL="342900" indent="-342900" algn="just">
              <a:lnSpc>
                <a:spcPct val="115000"/>
              </a:lnSpc>
              <a:spcAft>
                <a:spcPts val="1000"/>
              </a:spcAft>
              <a:buFont typeface="Wingdings" panose="05000000000000000000" pitchFamily="2" charset="2"/>
              <a:buChar char="ü"/>
            </a:pPr>
            <a:r>
              <a:rPr lang="sl-SI" sz="2400" b="1" dirty="0">
                <a:solidFill>
                  <a:srgbClr val="CC00FF"/>
                </a:solidFill>
                <a:latin typeface="Comic Sans MS" panose="030F0702030302020204" pitchFamily="66" charset="0"/>
                <a:ea typeface="Calibri"/>
                <a:cs typeface="Times New Roman"/>
              </a:rPr>
              <a:t>težje so prijavili 4,8 % nezgod, </a:t>
            </a:r>
          </a:p>
          <a:p>
            <a:pPr marL="342900" indent="-342900" algn="just">
              <a:lnSpc>
                <a:spcPct val="115000"/>
              </a:lnSpc>
              <a:spcAft>
                <a:spcPts val="1000"/>
              </a:spcAft>
              <a:buFont typeface="Wingdings" panose="05000000000000000000" pitchFamily="2" charset="2"/>
              <a:buChar char="ü"/>
            </a:pPr>
            <a:r>
              <a:rPr lang="sl-SI" sz="2400" b="1" dirty="0">
                <a:solidFill>
                  <a:srgbClr val="CC00FF"/>
                </a:solidFill>
                <a:latin typeface="Comic Sans MS" panose="030F0702030302020204" pitchFamily="66" charset="0"/>
                <a:ea typeface="Calibri"/>
                <a:cs typeface="Times New Roman"/>
              </a:rPr>
              <a:t>15 smrtnih in </a:t>
            </a:r>
          </a:p>
          <a:p>
            <a:pPr marL="342900" indent="-342900" algn="just">
              <a:lnSpc>
                <a:spcPct val="115000"/>
              </a:lnSpc>
              <a:spcAft>
                <a:spcPts val="1000"/>
              </a:spcAft>
              <a:buFont typeface="Wingdings" panose="05000000000000000000" pitchFamily="2" charset="2"/>
              <a:buChar char="ü"/>
            </a:pPr>
            <a:r>
              <a:rPr lang="sl-SI" sz="2400" b="1" dirty="0">
                <a:solidFill>
                  <a:srgbClr val="CC00FF"/>
                </a:solidFill>
                <a:latin typeface="Comic Sans MS" panose="030F0702030302020204" pitchFamily="66" charset="0"/>
                <a:ea typeface="Calibri"/>
                <a:cs typeface="Times New Roman"/>
              </a:rPr>
              <a:t>5 kolektivnih nezgod pri delu. </a:t>
            </a:r>
            <a:endParaRPr lang="sl-SI" sz="2400" b="1" dirty="0">
              <a:solidFill>
                <a:srgbClr val="CC00FF"/>
              </a:solidFill>
              <a:latin typeface="Comic Sans MS" panose="030F0702030302020204" pitchFamily="66" charset="0"/>
              <a:ea typeface="Calibri"/>
            </a:endParaRPr>
          </a:p>
        </p:txBody>
      </p:sp>
    </p:spTree>
    <p:extLst>
      <p:ext uri="{BB962C8B-B14F-4D97-AF65-F5344CB8AC3E}">
        <p14:creationId xmlns:p14="http://schemas.microsoft.com/office/powerpoint/2010/main" val="3978462523"/>
      </p:ext>
    </p:extLst>
  </p:cSld>
  <p:clrMapOvr>
    <a:masterClrMapping/>
  </p:clrMapOvr>
  <p:transition>
    <p:dissolv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59701"/>
            <a:ext cx="8856984" cy="6732099"/>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lnSpc>
                <a:spcPct val="115000"/>
              </a:lnSpc>
              <a:spcAft>
                <a:spcPts val="1000"/>
              </a:spcAft>
            </a:pPr>
            <a:r>
              <a:rPr lang="sl-SI" sz="2400" b="1" dirty="0">
                <a:solidFill>
                  <a:srgbClr val="0000FF"/>
                </a:solidFill>
                <a:latin typeface="Comic Sans MS" panose="030F0702030302020204" pitchFamily="66" charset="0"/>
                <a:ea typeface="Calibri"/>
                <a:cs typeface="Times New Roman"/>
              </a:rPr>
              <a:t> </a:t>
            </a:r>
            <a:r>
              <a:rPr lang="sl-SI" sz="2400" b="1" dirty="0">
                <a:solidFill>
                  <a:srgbClr val="0000FF"/>
                </a:solidFill>
                <a:latin typeface="Comic Sans MS" panose="030F0702030302020204" pitchFamily="66" charset="0"/>
                <a:ea typeface="Calibri"/>
              </a:rPr>
              <a:t>Dejavnosti, v katerih je bilo opravljenih največ nadzorov na področju varnosti in zdravja </a:t>
            </a:r>
            <a:r>
              <a:rPr lang="sl-SI" sz="2400" b="1" dirty="0">
                <a:solidFill>
                  <a:srgbClr val="0000FF"/>
                </a:solidFill>
                <a:latin typeface="Comic Sans MS" panose="030F0702030302020204" pitchFamily="66" charset="0"/>
                <a:ea typeface="Calibri"/>
                <a:cs typeface="Times New Roman"/>
              </a:rPr>
              <a:t>pri delu (absolutno), 2016</a:t>
            </a: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b="1" dirty="0">
              <a:ea typeface="Calibri"/>
              <a:cs typeface="Times New Roman"/>
            </a:endParaRPr>
          </a:p>
          <a:p>
            <a:pPr>
              <a:lnSpc>
                <a:spcPct val="115000"/>
              </a:lnSpc>
              <a:spcAft>
                <a:spcPts val="1000"/>
              </a:spcAft>
            </a:pPr>
            <a:endParaRPr lang="sl-SI" sz="1200" dirty="0">
              <a:ea typeface="Calibri"/>
              <a:cs typeface="Times New Roman"/>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24744"/>
            <a:ext cx="7492236" cy="532859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0707570"/>
      </p:ext>
    </p:extLst>
  </p:cSld>
  <p:clrMapOvr>
    <a:masterClrMapping/>
  </p:clrMapOvr>
  <p:transition>
    <p:dissolv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9512" y="188640"/>
            <a:ext cx="8784976" cy="652486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sl-SI" sz="2800" b="1" dirty="0">
                <a:solidFill>
                  <a:srgbClr val="0000FF"/>
                </a:solidFill>
                <a:latin typeface="Comic Sans MS" panose="030F0702030302020204" pitchFamily="66" charset="0"/>
              </a:rPr>
              <a:t>Inšpektorji so največ ukrepov izrekli delodajalcem v dejavnosti:</a:t>
            </a:r>
          </a:p>
          <a:p>
            <a:endParaRPr lang="sl-SI" sz="2400" b="1" dirty="0">
              <a:latin typeface="Comic Sans MS" panose="030F0702030302020204" pitchFamily="66" charset="0"/>
            </a:endParaRPr>
          </a:p>
          <a:p>
            <a:endParaRPr lang="sl-SI" sz="2400" b="1" dirty="0">
              <a:latin typeface="Comic Sans MS" panose="030F0702030302020204" pitchFamily="66" charset="0"/>
            </a:endParaRPr>
          </a:p>
          <a:p>
            <a:pPr marL="342900" indent="-342900">
              <a:buFont typeface="Wingdings" panose="05000000000000000000" pitchFamily="2" charset="2"/>
              <a:buChar char="Ø"/>
            </a:pPr>
            <a:r>
              <a:rPr lang="sl-SI" sz="2400" b="1" dirty="0">
                <a:solidFill>
                  <a:srgbClr val="CC00FF"/>
                </a:solidFill>
                <a:latin typeface="Comic Sans MS" panose="030F0702030302020204" pitchFamily="66" charset="0"/>
              </a:rPr>
              <a:t>gradbeništva – 27,2 % (2015: 23,3 %, 2014: 25,6 %), </a:t>
            </a:r>
          </a:p>
          <a:p>
            <a:pPr marL="342900" indent="-342900">
              <a:buFont typeface="Wingdings" panose="05000000000000000000" pitchFamily="2" charset="2"/>
              <a:buChar char="Ø"/>
            </a:pPr>
            <a:endParaRPr lang="sl-SI" sz="1400" b="1" dirty="0">
              <a:latin typeface="Comic Sans MS" panose="030F0702030302020204" pitchFamily="66" charset="0"/>
            </a:endParaRPr>
          </a:p>
          <a:p>
            <a:pPr marL="342900" indent="-342900">
              <a:buFont typeface="Wingdings" panose="05000000000000000000" pitchFamily="2" charset="2"/>
              <a:buChar char="Ø"/>
            </a:pPr>
            <a:r>
              <a:rPr lang="sl-SI" sz="2400" b="1" dirty="0">
                <a:solidFill>
                  <a:srgbClr val="CC00FF"/>
                </a:solidFill>
                <a:latin typeface="Comic Sans MS" panose="030F0702030302020204" pitchFamily="66" charset="0"/>
              </a:rPr>
              <a:t>predelovalna dejavnost – 17,9 % (2015: 16 %, 2014: 17,1 %), znotraj katere izstopajo:</a:t>
            </a:r>
          </a:p>
          <a:p>
            <a:endParaRPr lang="sl-SI" sz="1400" b="1" dirty="0">
              <a:latin typeface="Comic Sans MS" panose="030F0702030302020204" pitchFamily="66" charset="0"/>
            </a:endParaRPr>
          </a:p>
          <a:p>
            <a:pPr marL="342900" indent="-342900">
              <a:buFont typeface="Wingdings" panose="05000000000000000000" pitchFamily="2" charset="2"/>
              <a:buChar char="ü"/>
            </a:pPr>
            <a:r>
              <a:rPr lang="sl-SI" sz="2400" b="1" dirty="0">
                <a:solidFill>
                  <a:srgbClr val="0000FF"/>
                </a:solidFill>
                <a:latin typeface="Comic Sans MS" panose="030F0702030302020204" pitchFamily="66" charset="0"/>
              </a:rPr>
              <a:t>proizvodnja kovin, kovinskih izdelkov in strojev s 5,6 % </a:t>
            </a:r>
          </a:p>
          <a:p>
            <a:pPr marL="342900" indent="-342900">
              <a:buFont typeface="Wingdings" panose="05000000000000000000" pitchFamily="2" charset="2"/>
              <a:buChar char="ü"/>
            </a:pPr>
            <a:endParaRPr lang="sl-SI" sz="1400" b="1" dirty="0">
              <a:solidFill>
                <a:srgbClr val="0000FF"/>
              </a:solidFill>
              <a:latin typeface="Comic Sans MS" panose="030F0702030302020204" pitchFamily="66" charset="0"/>
            </a:endParaRPr>
          </a:p>
          <a:p>
            <a:pPr marL="342900" indent="-342900">
              <a:buFont typeface="Wingdings" panose="05000000000000000000" pitchFamily="2" charset="2"/>
              <a:buChar char="ü"/>
            </a:pPr>
            <a:r>
              <a:rPr lang="sl-SI" sz="2400" b="1" dirty="0">
                <a:solidFill>
                  <a:srgbClr val="0000FF"/>
                </a:solidFill>
                <a:latin typeface="Comic Sans MS" panose="030F0702030302020204" pitchFamily="66" charset="0"/>
              </a:rPr>
              <a:t>lesna in pohištvena industrija s 4,5 % ter </a:t>
            </a:r>
          </a:p>
          <a:p>
            <a:pPr marL="342900" indent="-342900">
              <a:buFont typeface="Wingdings" panose="05000000000000000000" pitchFamily="2" charset="2"/>
              <a:buChar char="ü"/>
            </a:pPr>
            <a:endParaRPr lang="sl-SI" sz="1400" b="1" dirty="0">
              <a:solidFill>
                <a:srgbClr val="0000FF"/>
              </a:solidFill>
              <a:latin typeface="Comic Sans MS" panose="030F0702030302020204" pitchFamily="66" charset="0"/>
            </a:endParaRPr>
          </a:p>
          <a:p>
            <a:pPr marL="342900" indent="-342900">
              <a:buFont typeface="Wingdings" panose="05000000000000000000" pitchFamily="2" charset="2"/>
              <a:buChar char="ü"/>
            </a:pPr>
            <a:r>
              <a:rPr lang="sl-SI" sz="2400" b="1" dirty="0">
                <a:solidFill>
                  <a:srgbClr val="0000FF"/>
                </a:solidFill>
                <a:latin typeface="Comic Sans MS" panose="030F0702030302020204" pitchFamily="66" charset="0"/>
              </a:rPr>
              <a:t>proizvodnja živil in pijač z 1,3 %.</a:t>
            </a:r>
          </a:p>
          <a:p>
            <a:endParaRPr lang="sl-SI" sz="1400" b="1" dirty="0">
              <a:latin typeface="Comic Sans MS" panose="030F0702030302020204" pitchFamily="66" charset="0"/>
            </a:endParaRPr>
          </a:p>
          <a:p>
            <a:pPr marL="342900" indent="-342900">
              <a:buFont typeface="Wingdings" panose="05000000000000000000" pitchFamily="2" charset="2"/>
              <a:buChar char="Ø"/>
            </a:pPr>
            <a:r>
              <a:rPr lang="sl-SI" sz="2400" b="1" dirty="0">
                <a:solidFill>
                  <a:srgbClr val="CC00FF"/>
                </a:solidFill>
                <a:latin typeface="Comic Sans MS" panose="030F0702030302020204" pitchFamily="66" charset="0"/>
              </a:rPr>
              <a:t>predelovalni dejavnosti:</a:t>
            </a:r>
          </a:p>
          <a:p>
            <a:endParaRPr lang="sl-SI" sz="1400" b="1" dirty="0">
              <a:latin typeface="Comic Sans MS" panose="030F0702030302020204" pitchFamily="66" charset="0"/>
            </a:endParaRPr>
          </a:p>
          <a:p>
            <a:pPr marL="342900" indent="-342900">
              <a:buFont typeface="Wingdings" panose="05000000000000000000" pitchFamily="2" charset="2"/>
              <a:buChar char="ü"/>
            </a:pPr>
            <a:r>
              <a:rPr lang="sl-SI" sz="2400" b="1" dirty="0">
                <a:solidFill>
                  <a:srgbClr val="0000FF"/>
                </a:solidFill>
                <a:latin typeface="Comic Sans MS" panose="030F0702030302020204" pitchFamily="66" charset="0"/>
              </a:rPr>
              <a:t>gostinstva – 10,5 % (2015: 7,3 % in 2014: 8,6 %) ter </a:t>
            </a:r>
          </a:p>
          <a:p>
            <a:pPr marL="342900" indent="-342900">
              <a:buFont typeface="Wingdings" panose="05000000000000000000" pitchFamily="2" charset="2"/>
              <a:buChar char="ü"/>
            </a:pPr>
            <a:endParaRPr lang="sl-SI" sz="1400" b="1" dirty="0">
              <a:solidFill>
                <a:srgbClr val="0000FF"/>
              </a:solidFill>
              <a:latin typeface="Comic Sans MS" panose="030F0702030302020204" pitchFamily="66" charset="0"/>
            </a:endParaRPr>
          </a:p>
          <a:p>
            <a:pPr marL="342900" indent="-342900">
              <a:buFont typeface="Wingdings" panose="05000000000000000000" pitchFamily="2" charset="2"/>
              <a:buChar char="ü"/>
            </a:pPr>
            <a:r>
              <a:rPr lang="sl-SI" sz="2400" b="1" dirty="0">
                <a:solidFill>
                  <a:srgbClr val="0000FF"/>
                </a:solidFill>
                <a:latin typeface="Comic Sans MS" panose="030F0702030302020204" pitchFamily="66" charset="0"/>
              </a:rPr>
              <a:t>trgovine – 10 % (2015: 8,3 % in 2014: 9,9 %).</a:t>
            </a:r>
          </a:p>
        </p:txBody>
      </p:sp>
    </p:spTree>
    <p:extLst>
      <p:ext uri="{BB962C8B-B14F-4D97-AF65-F5344CB8AC3E}">
        <p14:creationId xmlns:p14="http://schemas.microsoft.com/office/powerpoint/2010/main" val="1992866768"/>
      </p:ext>
    </p:extLst>
  </p:cSld>
  <p:clrMapOvr>
    <a:masterClrMapping/>
  </p:clrMapOvr>
  <p:transition>
    <p:dissolv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37097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r>
              <a:rPr lang="sl-SI" sz="2800" b="1" dirty="0">
                <a:solidFill>
                  <a:srgbClr val="0000FF"/>
                </a:solidFill>
                <a:latin typeface="Comic Sans MS" panose="030F0702030302020204" pitchFamily="66" charset="0"/>
              </a:rPr>
              <a:t>Ugotovitve inšpekcijskih nadzorov </a:t>
            </a:r>
          </a:p>
          <a:p>
            <a:endParaRPr lang="sl-SI" sz="2400" b="1" dirty="0">
              <a:latin typeface="Comic Sans MS" panose="030F0702030302020204" pitchFamily="66" charset="0"/>
            </a:endParaRPr>
          </a:p>
          <a:p>
            <a:r>
              <a:rPr lang="sl-SI" sz="2400" b="1" dirty="0">
                <a:solidFill>
                  <a:srgbClr val="CC00FF"/>
                </a:solidFill>
                <a:latin typeface="Comic Sans MS" panose="030F0702030302020204" pitchFamily="66" charset="0"/>
              </a:rPr>
              <a:t>V letu 2016 je bilo na področju VZPD ugotovljenih skupaj 21.286 kršitev, ki jih je za:</a:t>
            </a:r>
          </a:p>
          <a:p>
            <a:endParaRPr lang="sl-SI" sz="2400" b="1" dirty="0">
              <a:latin typeface="Comic Sans MS" panose="030F0702030302020204" pitchFamily="66" charset="0"/>
            </a:endParaRPr>
          </a:p>
          <a:p>
            <a:pPr marL="342900" indent="-342900">
              <a:buFont typeface="Wingdings" panose="05000000000000000000" pitchFamily="2" charset="2"/>
              <a:buChar char="ü"/>
            </a:pPr>
            <a:r>
              <a:rPr lang="sl-SI" sz="2400" b="1" dirty="0">
                <a:solidFill>
                  <a:srgbClr val="0000FF"/>
                </a:solidFill>
                <a:latin typeface="Comic Sans MS" panose="030F0702030302020204" pitchFamily="66" charset="0"/>
              </a:rPr>
              <a:t>4,4 % več kot 2015, </a:t>
            </a:r>
          </a:p>
          <a:p>
            <a:pPr marL="342900" indent="-342900">
              <a:buFont typeface="Wingdings" panose="05000000000000000000" pitchFamily="2" charset="2"/>
              <a:buChar char="ü"/>
            </a:pPr>
            <a:r>
              <a:rPr lang="sl-SI" sz="2400" b="1" dirty="0">
                <a:solidFill>
                  <a:srgbClr val="0000FF"/>
                </a:solidFill>
                <a:latin typeface="Comic Sans MS" panose="030F0702030302020204" pitchFamily="66" charset="0"/>
              </a:rPr>
              <a:t>13 % več kot 2014 in </a:t>
            </a:r>
          </a:p>
          <a:p>
            <a:pPr marL="342900" indent="-342900">
              <a:buFont typeface="Wingdings" panose="05000000000000000000" pitchFamily="2" charset="2"/>
              <a:buChar char="ü"/>
            </a:pPr>
            <a:r>
              <a:rPr lang="sl-SI" sz="2400" b="1" dirty="0">
                <a:solidFill>
                  <a:srgbClr val="0000FF"/>
                </a:solidFill>
                <a:latin typeface="Comic Sans MS" panose="030F0702030302020204" pitchFamily="66" charset="0"/>
              </a:rPr>
              <a:t>18,2 % več kot 2013.</a:t>
            </a:r>
          </a:p>
          <a:p>
            <a:endParaRPr lang="sl-SI" sz="2400" b="1" dirty="0">
              <a:latin typeface="Comic Sans MS" panose="030F0702030302020204" pitchFamily="66" charset="0"/>
            </a:endParaRPr>
          </a:p>
          <a:p>
            <a:r>
              <a:rPr lang="sl-SI" sz="2400" b="1" dirty="0">
                <a:solidFill>
                  <a:srgbClr val="CC00FF"/>
                </a:solidFill>
                <a:latin typeface="Comic Sans MS" panose="030F0702030302020204" pitchFamily="66" charset="0"/>
              </a:rPr>
              <a:t>Največ kršitev je bilo ponovno ugotovljenih glede:</a:t>
            </a:r>
          </a:p>
          <a:p>
            <a:endParaRPr lang="sl-SI" sz="2400" b="1" dirty="0">
              <a:latin typeface="Comic Sans MS" panose="030F0702030302020204" pitchFamily="66" charset="0"/>
            </a:endParaRPr>
          </a:p>
          <a:p>
            <a:pPr marL="342900" indent="-342900" algn="just">
              <a:buFont typeface="Wingdings" panose="05000000000000000000" pitchFamily="2" charset="2"/>
              <a:buChar char="ü"/>
            </a:pPr>
            <a:r>
              <a:rPr lang="sl-SI" sz="2400" b="1" dirty="0">
                <a:solidFill>
                  <a:srgbClr val="0000FF"/>
                </a:solidFill>
                <a:latin typeface="Comic Sans MS" panose="030F0702030302020204" pitchFamily="66" charset="0"/>
              </a:rPr>
              <a:t>ocenjevanja tveganj in izdelave izjave o varnosti z oceno tveganja, </a:t>
            </a:r>
          </a:p>
          <a:p>
            <a:pPr algn="just"/>
            <a:endParaRPr lang="sl-SI" sz="2400" b="1" dirty="0">
              <a:solidFill>
                <a:srgbClr val="0000FF"/>
              </a:solidFill>
              <a:latin typeface="Comic Sans MS" panose="030F0702030302020204" pitchFamily="66" charset="0"/>
            </a:endParaRPr>
          </a:p>
          <a:p>
            <a:pPr marL="342900" indent="-342900" algn="just">
              <a:buFont typeface="Wingdings" panose="05000000000000000000" pitchFamily="2" charset="2"/>
              <a:buChar char="ü"/>
            </a:pPr>
            <a:r>
              <a:rPr lang="sl-SI" sz="2400" b="1" dirty="0">
                <a:solidFill>
                  <a:srgbClr val="0000FF"/>
                </a:solidFill>
                <a:latin typeface="Comic Sans MS" panose="030F0702030302020204" pitchFamily="66" charset="0"/>
              </a:rPr>
              <a:t>zagotavljanja zdravstvenega varstva delavcev ter</a:t>
            </a:r>
          </a:p>
          <a:p>
            <a:pPr algn="just"/>
            <a:endParaRPr lang="sl-SI" sz="2400" b="1" dirty="0">
              <a:solidFill>
                <a:srgbClr val="0000FF"/>
              </a:solidFill>
              <a:latin typeface="Comic Sans MS" panose="030F0702030302020204" pitchFamily="66" charset="0"/>
            </a:endParaRPr>
          </a:p>
          <a:p>
            <a:pPr marL="342900" indent="-342900" algn="just">
              <a:buFont typeface="Wingdings" panose="05000000000000000000" pitchFamily="2" charset="2"/>
              <a:buChar char="ü"/>
            </a:pPr>
            <a:r>
              <a:rPr lang="sl-SI" sz="2400" b="1" dirty="0">
                <a:solidFill>
                  <a:srgbClr val="0000FF"/>
                </a:solidFill>
                <a:latin typeface="Comic Sans MS" panose="030F0702030302020204" pitchFamily="66" charset="0"/>
              </a:rPr>
              <a:t>usposabljanja delavcev za varno opravljanje dela. </a:t>
            </a:r>
          </a:p>
        </p:txBody>
      </p:sp>
    </p:spTree>
    <p:extLst>
      <p:ext uri="{BB962C8B-B14F-4D97-AF65-F5344CB8AC3E}">
        <p14:creationId xmlns:p14="http://schemas.microsoft.com/office/powerpoint/2010/main" val="5682820"/>
      </p:ext>
    </p:extLst>
  </p:cSld>
  <p:clrMapOvr>
    <a:masterClrMapping/>
  </p:clrMapOvr>
  <p:transition>
    <p:dissolv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856984" cy="661719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sl-SI" sz="2000" b="1" dirty="0">
                <a:solidFill>
                  <a:srgbClr val="0000FF"/>
                </a:solidFill>
                <a:latin typeface="Comic Sans MS" panose="030F0702030302020204" pitchFamily="66" charset="0"/>
              </a:rPr>
              <a:t>Te kršitve ugotavljajo inšpektorji kot najbolj pogoste že vrsto zadnjih let. </a:t>
            </a:r>
          </a:p>
          <a:p>
            <a:endParaRPr lang="sl-SI" sz="2000" b="1" dirty="0">
              <a:solidFill>
                <a:srgbClr val="0000FF"/>
              </a:solidFill>
              <a:latin typeface="Comic Sans MS" panose="030F0702030302020204" pitchFamily="66" charset="0"/>
            </a:endParaRPr>
          </a:p>
          <a:p>
            <a:pPr marL="342900" indent="-342900">
              <a:buFont typeface="Wingdings" panose="05000000000000000000" pitchFamily="2" charset="2"/>
              <a:buChar char="ü"/>
            </a:pPr>
            <a:r>
              <a:rPr lang="sl-SI" sz="2000" b="1" dirty="0">
                <a:solidFill>
                  <a:srgbClr val="CC00FF"/>
                </a:solidFill>
                <a:latin typeface="Comic Sans MS" panose="030F0702030302020204" pitchFamily="66" charset="0"/>
              </a:rPr>
              <a:t>2016 so predstavljale 50,1 % od vseh ugotovljenih kršitev, </a:t>
            </a:r>
          </a:p>
          <a:p>
            <a:pPr marL="342900" indent="-342900">
              <a:buFont typeface="Wingdings" panose="05000000000000000000" pitchFamily="2" charset="2"/>
              <a:buChar char="ü"/>
            </a:pPr>
            <a:r>
              <a:rPr lang="sl-SI" sz="2000" b="1" dirty="0">
                <a:solidFill>
                  <a:srgbClr val="CC00FF"/>
                </a:solidFill>
                <a:latin typeface="Comic Sans MS" panose="030F0702030302020204" pitchFamily="66" charset="0"/>
              </a:rPr>
              <a:t>2015 44,5 %, </a:t>
            </a:r>
          </a:p>
          <a:p>
            <a:pPr marL="342900" indent="-342900">
              <a:buFont typeface="Wingdings" panose="05000000000000000000" pitchFamily="2" charset="2"/>
              <a:buChar char="ü"/>
            </a:pPr>
            <a:r>
              <a:rPr lang="sl-SI" sz="2000" b="1" dirty="0">
                <a:solidFill>
                  <a:srgbClr val="CC00FF"/>
                </a:solidFill>
                <a:latin typeface="Comic Sans MS" panose="030F0702030302020204" pitchFamily="66" charset="0"/>
              </a:rPr>
              <a:t>2014 42,2 %, </a:t>
            </a:r>
          </a:p>
          <a:p>
            <a:pPr marL="342900" indent="-342900">
              <a:buFont typeface="Wingdings" panose="05000000000000000000" pitchFamily="2" charset="2"/>
              <a:buChar char="ü"/>
            </a:pPr>
            <a:r>
              <a:rPr lang="sl-SI" sz="2000" b="1" dirty="0">
                <a:solidFill>
                  <a:srgbClr val="CC00FF"/>
                </a:solidFill>
                <a:latin typeface="Comic Sans MS" panose="030F0702030302020204" pitchFamily="66" charset="0"/>
              </a:rPr>
              <a:t>2013 40,6 %. </a:t>
            </a:r>
          </a:p>
          <a:p>
            <a:pPr marL="342900" indent="-342900">
              <a:buFont typeface="Wingdings" panose="05000000000000000000" pitchFamily="2" charset="2"/>
              <a:buChar char="ü"/>
            </a:pPr>
            <a:endParaRPr lang="sl-SI" sz="2000" b="1" dirty="0">
              <a:latin typeface="Comic Sans MS" panose="030F0702030302020204" pitchFamily="66" charset="0"/>
            </a:endParaRPr>
          </a:p>
          <a:p>
            <a:pPr marL="342900" indent="-342900">
              <a:buFont typeface="Wingdings" panose="05000000000000000000" pitchFamily="2" charset="2"/>
              <a:buChar char="ü"/>
            </a:pPr>
            <a:endParaRPr lang="sl-SI" sz="2000" b="1" dirty="0">
              <a:latin typeface="Comic Sans MS" panose="030F0702030302020204" pitchFamily="66" charset="0"/>
            </a:endParaRPr>
          </a:p>
          <a:p>
            <a:pPr marL="342900" indent="-342900">
              <a:buFont typeface="Wingdings" panose="05000000000000000000" pitchFamily="2" charset="2"/>
              <a:buChar char="ü"/>
            </a:pPr>
            <a:endParaRPr lang="sl-SI" sz="2000" b="1" dirty="0">
              <a:latin typeface="Comic Sans MS" panose="030F0702030302020204" pitchFamily="66" charset="0"/>
            </a:endParaRPr>
          </a:p>
          <a:p>
            <a:pPr marL="342900" indent="-342900">
              <a:buFont typeface="Wingdings" panose="05000000000000000000" pitchFamily="2" charset="2"/>
              <a:buChar char="ü"/>
            </a:pPr>
            <a:endParaRPr lang="sl-SI" sz="2000" b="1" dirty="0">
              <a:latin typeface="Comic Sans MS" panose="030F0702030302020204" pitchFamily="66" charset="0"/>
            </a:endParaRPr>
          </a:p>
          <a:p>
            <a:pPr marL="342900" indent="-342900">
              <a:buFont typeface="Wingdings" panose="05000000000000000000" pitchFamily="2" charset="2"/>
              <a:buChar char="ü"/>
            </a:pPr>
            <a:endParaRPr lang="sl-SI" sz="2000" b="1" dirty="0">
              <a:latin typeface="Comic Sans MS" panose="030F0702030302020204" pitchFamily="66" charset="0"/>
            </a:endParaRPr>
          </a:p>
          <a:p>
            <a:endParaRPr lang="sl-SI" sz="2000" b="1" dirty="0">
              <a:latin typeface="Comic Sans MS" panose="030F0702030302020204" pitchFamily="66" charset="0"/>
            </a:endParaRPr>
          </a:p>
          <a:p>
            <a:pPr marL="342900" indent="-342900">
              <a:buFont typeface="Wingdings" panose="05000000000000000000" pitchFamily="2" charset="2"/>
              <a:buChar char="ü"/>
            </a:pPr>
            <a:endParaRPr lang="sl-SI" sz="2000" b="1" dirty="0">
              <a:latin typeface="Comic Sans MS" panose="030F0702030302020204" pitchFamily="66" charset="0"/>
            </a:endParaRPr>
          </a:p>
          <a:p>
            <a:pPr marL="342900" indent="-342900">
              <a:buFont typeface="Wingdings" panose="05000000000000000000" pitchFamily="2" charset="2"/>
              <a:buChar char="ü"/>
            </a:pPr>
            <a:endParaRPr lang="sl-SI" sz="2000" b="1" dirty="0">
              <a:latin typeface="Comic Sans MS" panose="030F0702030302020204" pitchFamily="66" charset="0"/>
            </a:endParaRPr>
          </a:p>
          <a:p>
            <a:pPr marL="342900" indent="-342900">
              <a:buFont typeface="Wingdings" panose="05000000000000000000" pitchFamily="2" charset="2"/>
              <a:buChar char="ü"/>
            </a:pPr>
            <a:endParaRPr lang="sl-SI" sz="2000" b="1" dirty="0">
              <a:latin typeface="Comic Sans MS" panose="030F0702030302020204" pitchFamily="66" charset="0"/>
            </a:endParaRPr>
          </a:p>
          <a:p>
            <a:pPr marL="342900" indent="-342900">
              <a:buFont typeface="Wingdings" panose="05000000000000000000" pitchFamily="2" charset="2"/>
              <a:buChar char="ü"/>
            </a:pPr>
            <a:endParaRPr lang="sl-SI" sz="2000" b="1" dirty="0">
              <a:latin typeface="Comic Sans MS" panose="030F0702030302020204" pitchFamily="66" charset="0"/>
            </a:endParaRPr>
          </a:p>
          <a:p>
            <a:pPr marL="342900" indent="-342900">
              <a:buFont typeface="Wingdings" panose="05000000000000000000" pitchFamily="2" charset="2"/>
              <a:buChar char="ü"/>
            </a:pPr>
            <a:endParaRPr lang="sl-SI" sz="2000" b="1" dirty="0">
              <a:latin typeface="Comic Sans MS" panose="030F0702030302020204" pitchFamily="66" charset="0"/>
            </a:endParaRPr>
          </a:p>
          <a:p>
            <a:endParaRPr lang="sl-SI" sz="2000" b="1" dirty="0">
              <a:latin typeface="Comic Sans MS" panose="030F0702030302020204" pitchFamily="66" charset="0"/>
            </a:endParaRPr>
          </a:p>
          <a:p>
            <a:endParaRPr lang="sl-SI" sz="2000" b="1" dirty="0">
              <a:latin typeface="Comic Sans MS" panose="030F0702030302020204" pitchFamily="66" charset="0"/>
            </a:endParaRPr>
          </a:p>
          <a:p>
            <a:r>
              <a:rPr lang="sl-SI" sz="2400" b="1" dirty="0">
                <a:latin typeface="Comic Sans MS" panose="030F0702030302020204" pitchFamily="66" charset="0"/>
              </a:rPr>
              <a:t>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6227" y="2295915"/>
            <a:ext cx="7093598" cy="4447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4303830"/>
      </p:ext>
    </p:extLst>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832" y="548680"/>
            <a:ext cx="3273524" cy="566666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5403050"/>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8309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spcAft>
                <a:spcPts val="0"/>
              </a:spcAft>
            </a:pPr>
            <a:r>
              <a:rPr lang="sl-SI" sz="2400" b="1" dirty="0">
                <a:solidFill>
                  <a:srgbClr val="CC00FF"/>
                </a:solidFill>
                <a:latin typeface="Comic Sans MS" panose="030F0702030302020204" pitchFamily="66" charset="0"/>
                <a:ea typeface="Calibri"/>
              </a:rPr>
              <a:t>Dejavnosti, v katerih je bilo ugotovljenih največ kršitev na področju varnosti in zdravja pri delu (absolutno), 2016</a:t>
            </a:r>
            <a:endParaRPr lang="sl-SI" sz="2400" dirty="0">
              <a:solidFill>
                <a:srgbClr val="CC00FF"/>
              </a:solidFill>
              <a:effectLst/>
              <a:latin typeface="Comic Sans MS" panose="030F0702030302020204" pitchFamily="66" charset="0"/>
              <a:ea typeface="Calibri"/>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559" y="1146946"/>
            <a:ext cx="7546882" cy="526314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856882"/>
      </p:ext>
    </p:extLst>
  </p:cSld>
  <p:clrMapOvr>
    <a:masterClrMapping/>
  </p:clrMapOvr>
  <p:transition>
    <p:dissolv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520" y="208102"/>
            <a:ext cx="8640960" cy="91685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ctr">
              <a:lnSpc>
                <a:spcPct val="115000"/>
              </a:lnSpc>
              <a:spcAft>
                <a:spcPts val="1000"/>
              </a:spcAft>
            </a:pPr>
            <a:r>
              <a:rPr lang="sl-SI" sz="2400" b="1" dirty="0">
                <a:solidFill>
                  <a:srgbClr val="CC00FF"/>
                </a:solidFill>
                <a:latin typeface="Comic Sans MS" panose="030F0702030302020204" pitchFamily="66" charset="0"/>
                <a:ea typeface="Calibri"/>
                <a:cs typeface="Times New Roman"/>
              </a:rPr>
              <a:t>Delež najpogosteje ugotovljenih kršitev glede izjave o varnosti z oceno tveganja, 2016</a:t>
            </a:r>
            <a:endParaRPr lang="sl-SI" sz="2400" dirty="0">
              <a:solidFill>
                <a:srgbClr val="CC00FF"/>
              </a:solidFill>
              <a:latin typeface="Comic Sans MS" panose="030F0702030302020204" pitchFamily="66" charset="0"/>
              <a:ea typeface="Calibri"/>
              <a:cs typeface="Times New Roman"/>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67544" y="1196752"/>
            <a:ext cx="8208912" cy="518628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096371659"/>
      </p:ext>
    </p:extLst>
  </p:cSld>
  <p:clrMapOvr>
    <a:masterClrMapping/>
  </p:clrMapOvr>
  <p:transition>
    <p:dissolv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7875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spcAft>
                <a:spcPts val="0"/>
              </a:spcAft>
            </a:pPr>
            <a:r>
              <a:rPr lang="sl-SI" sz="2400" b="1" dirty="0">
                <a:solidFill>
                  <a:srgbClr val="CC00FF"/>
                </a:solidFill>
                <a:latin typeface="Comic Sans MS" panose="030F0702030302020204" pitchFamily="66" charset="0"/>
                <a:ea typeface="Calibri"/>
              </a:rPr>
              <a:t>Iz ugotovitev inšpekcijskih nadzorov glede ocenjevanja tveganja izhaja, da se razmere na tem področju v 2016 poslabšale in za 12,1 % so višje kot v 2015. </a:t>
            </a:r>
          </a:p>
          <a:p>
            <a:pPr algn="just">
              <a:spcAft>
                <a:spcPts val="0"/>
              </a:spcAft>
            </a:pPr>
            <a:endParaRPr lang="sl-SI" sz="1600" b="1" dirty="0">
              <a:solidFill>
                <a:srgbClr val="000000"/>
              </a:solidFill>
              <a:latin typeface="Comic Sans MS" panose="030F0702030302020204" pitchFamily="66" charset="0"/>
              <a:ea typeface="Calibri"/>
            </a:endParaRPr>
          </a:p>
          <a:p>
            <a:pPr algn="just">
              <a:spcAft>
                <a:spcPts val="0"/>
              </a:spcAft>
            </a:pPr>
            <a:endParaRPr lang="sl-SI" sz="2400" b="1" dirty="0">
              <a:solidFill>
                <a:srgbClr val="0000FF"/>
              </a:solidFill>
              <a:latin typeface="Comic Sans MS" panose="030F0702030302020204" pitchFamily="66" charset="0"/>
              <a:ea typeface="Calibri"/>
            </a:endParaRPr>
          </a:p>
          <a:p>
            <a:pPr algn="just">
              <a:spcAft>
                <a:spcPts val="0"/>
              </a:spcAft>
            </a:pPr>
            <a:r>
              <a:rPr lang="sl-SI" sz="2400" b="1" dirty="0">
                <a:solidFill>
                  <a:srgbClr val="0000FF"/>
                </a:solidFill>
                <a:latin typeface="Comic Sans MS" panose="030F0702030302020204" pitchFamily="66" charset="0"/>
                <a:ea typeface="Calibri"/>
              </a:rPr>
              <a:t>V letu 2016 se je zvišalo število prav vseh kršitev:</a:t>
            </a:r>
          </a:p>
          <a:p>
            <a:pPr>
              <a:spcAft>
                <a:spcPts val="0"/>
              </a:spcAft>
            </a:pPr>
            <a:endParaRPr lang="sl-SI" sz="1400" b="1" dirty="0">
              <a:solidFill>
                <a:srgbClr val="0000FF"/>
              </a:solidFill>
              <a:latin typeface="Comic Sans MS" panose="030F0702030302020204" pitchFamily="66" charset="0"/>
              <a:ea typeface="Calibri"/>
            </a:endParaRPr>
          </a:p>
          <a:p>
            <a:pPr marL="342900" indent="-342900" algn="just">
              <a:spcAft>
                <a:spcPts val="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rPr>
              <a:t>vsebina ocene tveganja, </a:t>
            </a:r>
          </a:p>
          <a:p>
            <a:pPr marL="342900" indent="-342900" algn="just">
              <a:spcAft>
                <a:spcPts val="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rPr>
              <a:t>postopki revizije, </a:t>
            </a:r>
          </a:p>
          <a:p>
            <a:pPr marL="342900" indent="-342900" algn="just">
              <a:spcAft>
                <a:spcPts val="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rPr>
              <a:t>opredelitev odgovornih oseb delodajalca za izvedbo ukrepov, </a:t>
            </a:r>
          </a:p>
          <a:p>
            <a:pPr marL="342900" indent="-342900" algn="just">
              <a:spcAft>
                <a:spcPts val="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rPr>
              <a:t>opredelitev posebnih zdravstvenih zahtev, </a:t>
            </a:r>
          </a:p>
          <a:p>
            <a:pPr marL="342900" indent="-342900" algn="just">
              <a:spcAft>
                <a:spcPts val="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rPr>
              <a:t>sodelovanje delavcev v postopkih ocenjevanja tveganja ter obveščanje delavcev o vsebini dokumenta.</a:t>
            </a:r>
          </a:p>
          <a:p>
            <a:pPr algn="just">
              <a:spcAft>
                <a:spcPts val="0"/>
              </a:spcAft>
            </a:pPr>
            <a:endParaRPr lang="sl-SI" sz="1400" b="1" dirty="0">
              <a:solidFill>
                <a:srgbClr val="000000"/>
              </a:solidFill>
              <a:latin typeface="Comic Sans MS" panose="030F0702030302020204" pitchFamily="66" charset="0"/>
              <a:ea typeface="Calibri"/>
            </a:endParaRPr>
          </a:p>
          <a:p>
            <a:pPr algn="just"/>
            <a:r>
              <a:rPr lang="sl-SI" sz="2400" b="1" dirty="0">
                <a:solidFill>
                  <a:srgbClr val="CC00FF"/>
                </a:solidFill>
                <a:latin typeface="Comic Sans MS" panose="030F0702030302020204" pitchFamily="66" charset="0"/>
                <a:ea typeface="Calibri"/>
              </a:rPr>
              <a:t>Delodajalci se zavedajo, da morajo izdelati in sprejeti oceno tveganja kot pisni interni akt, premalo je tistih za katere je pomembna tudi vsebina, katera je osnova za zagotavljanje dobre varnosti in zdravja zaposlenih.</a:t>
            </a:r>
          </a:p>
        </p:txBody>
      </p:sp>
    </p:spTree>
    <p:extLst>
      <p:ext uri="{BB962C8B-B14F-4D97-AF65-F5344CB8AC3E}">
        <p14:creationId xmlns:p14="http://schemas.microsoft.com/office/powerpoint/2010/main" val="1299435630"/>
      </p:ext>
    </p:extLst>
  </p:cSld>
  <p:clrMapOvr>
    <a:masterClrMapping/>
  </p:clrMapOvr>
  <p:transition>
    <p:dissolv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16632"/>
            <a:ext cx="8784976" cy="663976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algn="just">
              <a:lnSpc>
                <a:spcPct val="115000"/>
              </a:lnSpc>
              <a:spcAft>
                <a:spcPts val="1000"/>
              </a:spcAft>
            </a:pPr>
            <a:r>
              <a:rPr lang="sl-SI" sz="2400" b="1" dirty="0">
                <a:solidFill>
                  <a:srgbClr val="CC00FF"/>
                </a:solidFill>
                <a:latin typeface="Comic Sans MS" panose="030F0702030302020204" pitchFamily="66" charset="0"/>
                <a:ea typeface="Calibri"/>
                <a:cs typeface="Times New Roman"/>
              </a:rPr>
              <a:t>Veliko ocen tveganja ne odraža dejanskega stanja pri delodajalcih, saj nimajo ocenjenih tveganj, ki pri njih dejansko predstavljajo nevarnost za:</a:t>
            </a:r>
          </a:p>
          <a:p>
            <a:pPr marL="457200" indent="-457200" algn="just">
              <a:lnSpc>
                <a:spcPct val="115000"/>
              </a:lnSpc>
              <a:spcAft>
                <a:spcPts val="100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cs typeface="Times New Roman"/>
              </a:rPr>
              <a:t>poškodbe, </a:t>
            </a:r>
          </a:p>
          <a:p>
            <a:pPr marL="457200" indent="-457200" algn="just">
              <a:lnSpc>
                <a:spcPct val="115000"/>
              </a:lnSpc>
              <a:spcAft>
                <a:spcPts val="100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cs typeface="Times New Roman"/>
              </a:rPr>
              <a:t>okvare zdravja ali </a:t>
            </a:r>
          </a:p>
          <a:p>
            <a:pPr marL="457200" indent="-457200" algn="just">
              <a:lnSpc>
                <a:spcPct val="115000"/>
              </a:lnSpc>
              <a:spcAft>
                <a:spcPts val="100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cs typeface="Times New Roman"/>
              </a:rPr>
              <a:t>nastanek poklicnih bolezni. </a:t>
            </a:r>
          </a:p>
          <a:p>
            <a:pPr algn="just">
              <a:lnSpc>
                <a:spcPct val="115000"/>
              </a:lnSpc>
              <a:spcAft>
                <a:spcPts val="1000"/>
              </a:spcAft>
            </a:pPr>
            <a:endParaRPr lang="sl-SI" sz="1600" b="1" dirty="0">
              <a:solidFill>
                <a:srgbClr val="0000FF"/>
              </a:solidFill>
              <a:latin typeface="Comic Sans MS" panose="030F0702030302020204" pitchFamily="66" charset="0"/>
              <a:ea typeface="Calibri"/>
              <a:cs typeface="Times New Roman"/>
            </a:endParaRPr>
          </a:p>
          <a:p>
            <a:pPr algn="just">
              <a:lnSpc>
                <a:spcPct val="115000"/>
              </a:lnSpc>
              <a:spcAft>
                <a:spcPts val="1000"/>
              </a:spcAft>
            </a:pPr>
            <a:r>
              <a:rPr lang="sl-SI" sz="2400" b="1" dirty="0">
                <a:solidFill>
                  <a:srgbClr val="CC00FF"/>
                </a:solidFill>
                <a:latin typeface="Comic Sans MS" panose="030F0702030302020204" pitchFamily="66" charset="0"/>
                <a:ea typeface="Calibri"/>
                <a:cs typeface="Times New Roman"/>
              </a:rPr>
              <a:t>Zelo površno ocenjujejo ali pa sploh ne ocenjujejo tveganj, ki pri delodajalcih dejansko vplivajo na zdravje zaposlenih, na primer:</a:t>
            </a:r>
          </a:p>
          <a:p>
            <a:pPr marL="342900" indent="-342900" algn="just">
              <a:lnSpc>
                <a:spcPct val="115000"/>
              </a:lnSpc>
              <a:spcAft>
                <a:spcPts val="100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cs typeface="Times New Roman"/>
              </a:rPr>
              <a:t>tveganja v zvezi z uporabo nevarnih snovi, </a:t>
            </a:r>
          </a:p>
          <a:p>
            <a:pPr marL="342900" indent="-342900" algn="just">
              <a:lnSpc>
                <a:spcPct val="115000"/>
              </a:lnSpc>
              <a:spcAft>
                <a:spcPts val="100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cs typeface="Times New Roman"/>
              </a:rPr>
              <a:t>tveganja glede ročnega premeščanja bremen, </a:t>
            </a:r>
          </a:p>
          <a:p>
            <a:pPr marL="342900" indent="-342900" algn="just">
              <a:lnSpc>
                <a:spcPct val="115000"/>
              </a:lnSpc>
              <a:spcAft>
                <a:spcPts val="1000"/>
              </a:spcAft>
              <a:buFont typeface="Wingdings" panose="05000000000000000000" pitchFamily="2" charset="2"/>
              <a:buChar char="ü"/>
            </a:pPr>
            <a:r>
              <a:rPr lang="sl-SI" sz="2400" b="1" dirty="0">
                <a:solidFill>
                  <a:srgbClr val="0000FF"/>
                </a:solidFill>
                <a:latin typeface="Comic Sans MS" panose="030F0702030302020204" pitchFamily="66" charset="0"/>
                <a:ea typeface="Calibri"/>
                <a:cs typeface="Times New Roman"/>
              </a:rPr>
              <a:t>glede ergonomske ureditve delovnih mest in podobno. </a:t>
            </a:r>
          </a:p>
        </p:txBody>
      </p:sp>
    </p:spTree>
    <p:extLst>
      <p:ext uri="{BB962C8B-B14F-4D97-AF65-F5344CB8AC3E}">
        <p14:creationId xmlns:p14="http://schemas.microsoft.com/office/powerpoint/2010/main" val="2566749710"/>
      </p:ext>
    </p:extLst>
  </p:cSld>
  <p:clrMapOvr>
    <a:masterClrMapping/>
  </p:clrMapOvr>
  <p:transition>
    <p:dissolv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2348" y="116632"/>
            <a:ext cx="8811836" cy="95410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2800" b="1" dirty="0">
                <a:latin typeface="Comic Sans MS" panose="030F0702030302020204" pitchFamily="66" charset="0"/>
              </a:rPr>
              <a:t>Delež najpogosteje ugotovljenih kršitev glede usposabljanja delavcev za varno delo, 2016</a:t>
            </a:r>
            <a:endParaRPr lang="sl-SI" sz="2800" dirty="0">
              <a:latin typeface="Comic Sans MS" panose="030F0702030302020204" pitchFamily="66" charset="0"/>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2348" y="1889125"/>
            <a:ext cx="8811836" cy="4708227"/>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1676346"/>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sp>
        <p:nvSpPr>
          <p:cNvPr id="2" name="Pravokotnik 1"/>
          <p:cNvSpPr/>
          <p:nvPr/>
        </p:nvSpPr>
        <p:spPr>
          <a:xfrm>
            <a:off x="107504" y="116632"/>
            <a:ext cx="8928992" cy="661719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2800" b="1" dirty="0">
                <a:solidFill>
                  <a:srgbClr val="0000FF"/>
                </a:solidFill>
                <a:latin typeface="Comic Sans MS" panose="030F0702030302020204" pitchFamily="66" charset="0"/>
              </a:rPr>
              <a:t>Elementi sistema vodenja varnosti in zdravja pri delu (standard OHSAS 18001)</a:t>
            </a:r>
            <a:endParaRPr lang="sl-SI" sz="2800" dirty="0">
              <a:solidFill>
                <a:srgbClr val="0000FF"/>
              </a:solidFill>
              <a:latin typeface="Comic Sans MS" panose="030F0702030302020204" pitchFamily="66" charset="0"/>
            </a:endParaRPr>
          </a:p>
          <a:p>
            <a:r>
              <a:rPr lang="sl-SI" sz="1400" dirty="0">
                <a:latin typeface="Comic Sans MS" panose="030F0702030302020204" pitchFamily="66" charset="0"/>
              </a:rPr>
              <a:t> </a:t>
            </a:r>
          </a:p>
          <a:p>
            <a:pPr algn="just"/>
            <a:r>
              <a:rPr lang="sl-SI" sz="2600" b="1" dirty="0">
                <a:solidFill>
                  <a:schemeClr val="tx1"/>
                </a:solidFill>
                <a:latin typeface="Comic Sans MS" panose="030F0702030302020204" pitchFamily="66" charset="0"/>
              </a:rPr>
              <a:t>Standard OHSAS 18001 je združljiv z drugimi aktualnimi standardi, kot so ISO 14001 in ISO 9001</a:t>
            </a:r>
            <a:r>
              <a:rPr lang="sl-SI" sz="2800" b="1" dirty="0">
                <a:solidFill>
                  <a:schemeClr val="tx1"/>
                </a:solidFill>
                <a:latin typeface="Comic Sans MS" panose="030F0702030302020204" pitchFamily="66" charset="0"/>
              </a:rPr>
              <a:t>. </a:t>
            </a:r>
          </a:p>
          <a:p>
            <a:endParaRPr lang="sl-SI" sz="1400" dirty="0">
              <a:latin typeface="Comic Sans MS" panose="030F0702030302020204" pitchFamily="66" charset="0"/>
            </a:endParaRPr>
          </a:p>
          <a:p>
            <a:r>
              <a:rPr lang="sl-SI" sz="2600" b="1" dirty="0">
                <a:solidFill>
                  <a:srgbClr val="0000FF"/>
                </a:solidFill>
                <a:latin typeface="Comic Sans MS" panose="030F0702030302020204" pitchFamily="66" charset="0"/>
              </a:rPr>
              <a:t>Obravnava:</a:t>
            </a:r>
          </a:p>
          <a:p>
            <a:endParaRPr lang="sl-SI" sz="1200" dirty="0">
              <a:latin typeface="Comic Sans MS" panose="030F0702030302020204" pitchFamily="66" charset="0"/>
            </a:endParaRPr>
          </a:p>
          <a:p>
            <a:pPr marL="457200" indent="-457200">
              <a:buFont typeface="Wingdings" panose="05000000000000000000" pitchFamily="2" charset="2"/>
              <a:buChar char="Ø"/>
            </a:pPr>
            <a:r>
              <a:rPr lang="sl-SI" sz="2400" b="1" dirty="0">
                <a:solidFill>
                  <a:schemeClr val="tx1"/>
                </a:solidFill>
                <a:latin typeface="Comic Sans MS" panose="030F0702030302020204" pitchFamily="66" charset="0"/>
              </a:rPr>
              <a:t>varnost in zdravje zaposlenih,</a:t>
            </a:r>
          </a:p>
          <a:p>
            <a:pPr marL="457200" indent="-457200">
              <a:buFont typeface="Wingdings" panose="05000000000000000000" pitchFamily="2" charset="2"/>
              <a:buChar char="Ø"/>
            </a:pPr>
            <a:r>
              <a:rPr lang="sl-SI" sz="2400" b="1" dirty="0">
                <a:solidFill>
                  <a:schemeClr val="tx1"/>
                </a:solidFill>
                <a:latin typeface="Comic Sans MS" panose="030F0702030302020204" pitchFamily="66" charset="0"/>
              </a:rPr>
              <a:t>okoliščine na delovnih mestih,</a:t>
            </a:r>
          </a:p>
          <a:p>
            <a:pPr marL="457200" indent="-457200">
              <a:buFont typeface="Wingdings" panose="05000000000000000000" pitchFamily="2" charset="2"/>
              <a:buChar char="Ø"/>
            </a:pPr>
            <a:r>
              <a:rPr lang="sl-SI" sz="2400" b="1" dirty="0">
                <a:solidFill>
                  <a:schemeClr val="tx1"/>
                </a:solidFill>
                <a:latin typeface="Comic Sans MS" panose="030F0702030302020204" pitchFamily="66" charset="0"/>
              </a:rPr>
              <a:t>omogoča ciljno usposabljanje in </a:t>
            </a:r>
          </a:p>
          <a:p>
            <a:pPr marL="457200" indent="-457200">
              <a:buFont typeface="Wingdings" panose="05000000000000000000" pitchFamily="2" charset="2"/>
              <a:buChar char="Ø"/>
            </a:pPr>
            <a:r>
              <a:rPr lang="sl-SI" sz="2400" b="1" dirty="0">
                <a:solidFill>
                  <a:schemeClr val="tx1"/>
                </a:solidFill>
                <a:latin typeface="Comic Sans MS" panose="030F0702030302020204" pitchFamily="66" charset="0"/>
              </a:rPr>
              <a:t>pomaga pri zagotavljanje varne delovne prakse.</a:t>
            </a:r>
          </a:p>
          <a:p>
            <a:r>
              <a:rPr lang="sl-SI" sz="1400" dirty="0">
                <a:latin typeface="Comic Sans MS" panose="030F0702030302020204" pitchFamily="66" charset="0"/>
              </a:rPr>
              <a:t> </a:t>
            </a:r>
          </a:p>
          <a:p>
            <a:r>
              <a:rPr lang="sl-SI" sz="2600" b="1" dirty="0">
                <a:solidFill>
                  <a:srgbClr val="0000FF"/>
                </a:solidFill>
                <a:latin typeface="Comic Sans MS" panose="030F0702030302020204" pitchFamily="66" charset="0"/>
              </a:rPr>
              <a:t>Zmanjšuje tveganja z:</a:t>
            </a:r>
          </a:p>
          <a:p>
            <a:r>
              <a:rPr lang="sl-SI" sz="1400" b="1" dirty="0">
                <a:latin typeface="Comic Sans MS" panose="030F0702030302020204" pitchFamily="66" charset="0"/>
              </a:rPr>
              <a:t> </a:t>
            </a:r>
          </a:p>
          <a:p>
            <a:pPr marL="285750" lvl="0" indent="-285750">
              <a:buFont typeface="Wingdings" panose="05000000000000000000" pitchFamily="2" charset="2"/>
              <a:buChar char="Ø"/>
            </a:pPr>
            <a:r>
              <a:rPr lang="sl-SI" sz="2400" b="1" dirty="0">
                <a:solidFill>
                  <a:schemeClr val="tx1"/>
                </a:solidFill>
                <a:latin typeface="Comic Sans MS" panose="030F0702030302020204" pitchFamily="66" charset="0"/>
              </a:rPr>
              <a:t>obvladovanjem, </a:t>
            </a:r>
          </a:p>
          <a:p>
            <a:pPr marL="285750" lvl="0" indent="-285750">
              <a:buFont typeface="Wingdings" panose="05000000000000000000" pitchFamily="2" charset="2"/>
              <a:buChar char="Ø"/>
            </a:pPr>
            <a:r>
              <a:rPr lang="sl-SI" sz="2400" b="1" dirty="0">
                <a:solidFill>
                  <a:schemeClr val="tx1"/>
                </a:solidFill>
                <a:latin typeface="Comic Sans MS" panose="030F0702030302020204" pitchFamily="66" charset="0"/>
              </a:rPr>
              <a:t>nadzorovanjem in </a:t>
            </a:r>
          </a:p>
          <a:p>
            <a:pPr marL="285750" lvl="0" indent="-285750">
              <a:buFont typeface="Wingdings" panose="05000000000000000000" pitchFamily="2" charset="2"/>
              <a:buChar char="Ø"/>
            </a:pPr>
            <a:r>
              <a:rPr lang="sl-SI" sz="2400" b="1" dirty="0">
                <a:solidFill>
                  <a:schemeClr val="tx1"/>
                </a:solidFill>
                <a:latin typeface="Comic Sans MS" panose="030F0702030302020204" pitchFamily="66" charset="0"/>
              </a:rPr>
              <a:t>spremljanjem človeških aktivnosti.</a:t>
            </a:r>
          </a:p>
        </p:txBody>
      </p:sp>
    </p:spTree>
    <p:extLst>
      <p:ext uri="{BB962C8B-B14F-4D97-AF65-F5344CB8AC3E}">
        <p14:creationId xmlns:p14="http://schemas.microsoft.com/office/powerpoint/2010/main" val="17951089"/>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algn="just" eaLnBrk="1" hangingPunct="1">
              <a:lnSpc>
                <a:spcPct val="80000"/>
              </a:lnSpc>
              <a:spcBef>
                <a:spcPct val="50000"/>
              </a:spcBef>
              <a:buClr>
                <a:srgbClr val="008000"/>
              </a:buClr>
              <a:buFont typeface="Wingdings" pitchFamily="2" charset="2"/>
              <a:buNone/>
            </a:pPr>
            <a:r>
              <a:rPr lang="sl-SI" sz="900"/>
              <a:t> </a:t>
            </a:r>
          </a:p>
        </p:txBody>
      </p:sp>
      <p:sp>
        <p:nvSpPr>
          <p:cNvPr id="2" name="Pravokotnik 1"/>
          <p:cNvSpPr/>
          <p:nvPr/>
        </p:nvSpPr>
        <p:spPr>
          <a:xfrm>
            <a:off x="179512" y="188640"/>
            <a:ext cx="8784976" cy="624786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spcAft>
                <a:spcPts val="0"/>
              </a:spcAft>
            </a:pPr>
            <a:r>
              <a:rPr lang="sl-SI" sz="2000" b="1" dirty="0">
                <a:solidFill>
                  <a:srgbClr val="9933FF"/>
                </a:solidFill>
                <a:latin typeface="Comic Sans MS" panose="030F0702030302020204" pitchFamily="66" charset="0"/>
                <a:ea typeface="Times New Roman"/>
                <a:cs typeface="SSGaramond-Light"/>
              </a:rPr>
              <a:t>Standard OHSAS 18001 določa zahteve za sistem vodenja varnosti in zdravja pri delu.</a:t>
            </a:r>
          </a:p>
          <a:p>
            <a:pPr algn="just">
              <a:spcAft>
                <a:spcPts val="0"/>
              </a:spcAft>
            </a:pPr>
            <a:endParaRPr lang="sl-SI" sz="2000" b="1" dirty="0">
              <a:latin typeface="Comic Sans MS" panose="030F0702030302020204" pitchFamily="66" charset="0"/>
              <a:ea typeface="Times New Roman"/>
              <a:cs typeface="SSGaramond-Light"/>
            </a:endParaRPr>
          </a:p>
          <a:p>
            <a:pPr algn="just">
              <a:spcAft>
                <a:spcPts val="0"/>
              </a:spcAft>
            </a:pPr>
            <a:r>
              <a:rPr lang="sl-SI" sz="2000" b="1" dirty="0">
                <a:solidFill>
                  <a:srgbClr val="0000FF"/>
                </a:solidFill>
                <a:latin typeface="Comic Sans MS" panose="030F0702030302020204" pitchFamily="66" charset="0"/>
                <a:ea typeface="Times New Roman"/>
                <a:cs typeface="SSGaramond-Light"/>
              </a:rPr>
              <a:t>Omogoča organizaciji, da nadzoruje in zmanjšuje varnostno-zdravstvena tveganja in izboljšuje področje obvladovanja vseh prepoznanih in pomembnih dejavnikov nevarnosti. </a:t>
            </a:r>
            <a:endParaRPr lang="sl-SI" sz="2000" b="1" dirty="0">
              <a:solidFill>
                <a:srgbClr val="0000FF"/>
              </a:solidFill>
              <a:latin typeface="Comic Sans MS" panose="030F0702030302020204" pitchFamily="66" charset="0"/>
              <a:ea typeface="Times New Roman"/>
            </a:endParaRPr>
          </a:p>
          <a:p>
            <a:pPr algn="just">
              <a:spcAft>
                <a:spcPts val="0"/>
              </a:spcAft>
            </a:pPr>
            <a:r>
              <a:rPr lang="sl-SI" sz="2000" b="1" dirty="0">
                <a:latin typeface="Comic Sans MS" panose="030F0702030302020204" pitchFamily="66" charset="0"/>
                <a:ea typeface="Times New Roman"/>
                <a:cs typeface="SSGaramond-Light"/>
              </a:rPr>
              <a:t> </a:t>
            </a:r>
            <a:endParaRPr lang="sl-SI" sz="2000" b="1" dirty="0">
              <a:latin typeface="Comic Sans MS" panose="030F0702030302020204" pitchFamily="66" charset="0"/>
              <a:ea typeface="Times New Roman"/>
            </a:endParaRPr>
          </a:p>
          <a:p>
            <a:pPr algn="just">
              <a:spcAft>
                <a:spcPts val="0"/>
              </a:spcAft>
            </a:pPr>
            <a:r>
              <a:rPr lang="sl-SI" sz="2000" b="1" dirty="0">
                <a:solidFill>
                  <a:srgbClr val="9933FF"/>
                </a:solidFill>
                <a:latin typeface="Comic Sans MS" panose="030F0702030302020204" pitchFamily="66" charset="0"/>
                <a:ea typeface="Times New Roman"/>
                <a:cs typeface="SSGaramond-Light"/>
              </a:rPr>
              <a:t>Standard OHSAS 18001 je uporabna v vsaki organizaciji, ki želi:</a:t>
            </a:r>
          </a:p>
          <a:p>
            <a:pPr algn="just">
              <a:spcAft>
                <a:spcPts val="0"/>
              </a:spcAft>
            </a:pPr>
            <a:endParaRPr lang="sl-SI" sz="2000" b="1" dirty="0">
              <a:latin typeface="Comic Sans MS" panose="030F0702030302020204" pitchFamily="66" charset="0"/>
              <a:ea typeface="Times New Roman"/>
            </a:endParaRPr>
          </a:p>
          <a:p>
            <a:pPr marL="457200" indent="-457200" algn="just">
              <a:spcAft>
                <a:spcPts val="0"/>
              </a:spcAft>
              <a:buAutoNum type="alphaLcParenR"/>
            </a:pPr>
            <a:r>
              <a:rPr lang="sl-SI" sz="2200" b="1" dirty="0">
                <a:solidFill>
                  <a:srgbClr val="0000FF"/>
                </a:solidFill>
                <a:latin typeface="Comic Sans MS" panose="030F0702030302020204" pitchFamily="66" charset="0"/>
                <a:ea typeface="Times New Roman"/>
                <a:cs typeface="SSGaramond-Light"/>
              </a:rPr>
              <a:t>vzpostaviti sistem vodenja varnosti in zdravja pri delu; </a:t>
            </a:r>
          </a:p>
          <a:p>
            <a:pPr marL="457200" indent="-457200" algn="just">
              <a:spcAft>
                <a:spcPts val="0"/>
              </a:spcAft>
              <a:buAutoNum type="alphaLcParenR"/>
            </a:pPr>
            <a:r>
              <a:rPr lang="sl-SI" sz="2200" b="1" dirty="0">
                <a:latin typeface="Comic Sans MS" panose="030F0702030302020204" pitchFamily="66" charset="0"/>
                <a:ea typeface="Times New Roman"/>
                <a:cs typeface="SSGaramond-Light"/>
              </a:rPr>
              <a:t>izvajati, vzdrževati in nenehno izboljševati sistem vodenja varnosti in zdravja pri delu;</a:t>
            </a:r>
            <a:endParaRPr lang="sl-SI" sz="2200" b="1" dirty="0">
              <a:latin typeface="Comic Sans MS" panose="030F0702030302020204" pitchFamily="66" charset="0"/>
              <a:ea typeface="Times New Roman"/>
            </a:endParaRPr>
          </a:p>
          <a:p>
            <a:pPr marL="457200" indent="-457200" algn="just">
              <a:spcAft>
                <a:spcPts val="0"/>
              </a:spcAft>
              <a:buAutoNum type="alphaLcParenR" startAt="3"/>
            </a:pPr>
            <a:r>
              <a:rPr lang="sl-SI" sz="2200" b="1" dirty="0">
                <a:solidFill>
                  <a:srgbClr val="0000FF"/>
                </a:solidFill>
                <a:latin typeface="Comic Sans MS" panose="030F0702030302020204" pitchFamily="66" charset="0"/>
                <a:ea typeface="Times New Roman"/>
                <a:cs typeface="SSGaramond-Light"/>
              </a:rPr>
              <a:t>dokazati sama sebi, da njeno ravnanje ustreza politiki varnosti in zdravja pri delu, za katero se je opredelila;</a:t>
            </a:r>
            <a:endParaRPr lang="sl-SI" sz="2200" b="1" dirty="0">
              <a:solidFill>
                <a:srgbClr val="0000FF"/>
              </a:solidFill>
              <a:latin typeface="Comic Sans MS" panose="030F0702030302020204" pitchFamily="66" charset="0"/>
              <a:ea typeface="Times New Roman"/>
            </a:endParaRPr>
          </a:p>
          <a:p>
            <a:pPr algn="just">
              <a:spcAft>
                <a:spcPts val="0"/>
              </a:spcAft>
            </a:pPr>
            <a:r>
              <a:rPr lang="sl-SI" sz="2200" b="1" dirty="0">
                <a:latin typeface="Comic Sans MS" panose="030F0702030302020204" pitchFamily="66" charset="0"/>
                <a:ea typeface="Times New Roman"/>
                <a:cs typeface="SSGaramond-Light"/>
              </a:rPr>
              <a:t>d)  prikazati tako ustreznost drugim;</a:t>
            </a:r>
            <a:endParaRPr lang="sl-SI" sz="2200" b="1" dirty="0">
              <a:latin typeface="Comic Sans MS" panose="030F0702030302020204" pitchFamily="66" charset="0"/>
              <a:ea typeface="Times New Roman"/>
            </a:endParaRPr>
          </a:p>
          <a:p>
            <a:pPr marL="457200" indent="-457200" algn="just">
              <a:spcAft>
                <a:spcPts val="0"/>
              </a:spcAft>
              <a:buAutoNum type="alphaLcParenR" startAt="5"/>
            </a:pPr>
            <a:r>
              <a:rPr lang="sl-SI" sz="2200" b="1" dirty="0">
                <a:solidFill>
                  <a:srgbClr val="0000FF"/>
                </a:solidFill>
                <a:latin typeface="Comic Sans MS" panose="030F0702030302020204" pitchFamily="66" charset="0"/>
                <a:ea typeface="Times New Roman"/>
                <a:cs typeface="SSGaramond-Light"/>
              </a:rPr>
              <a:t>pridobiti certifikat za svoj sistem vodenja varnosti in zdravja pri delu in pri zunanji certifikacijski organizaciji;</a:t>
            </a:r>
            <a:endParaRPr lang="sl-SI" sz="2200" b="1" dirty="0">
              <a:solidFill>
                <a:srgbClr val="0000FF"/>
              </a:solidFill>
              <a:latin typeface="Comic Sans MS" panose="030F0702030302020204" pitchFamily="66" charset="0"/>
              <a:ea typeface="Times New Roman"/>
            </a:endParaRPr>
          </a:p>
          <a:p>
            <a:pPr marL="457200" indent="-457200" algn="just">
              <a:spcAft>
                <a:spcPts val="0"/>
              </a:spcAft>
              <a:buAutoNum type="alphaLcParenR" startAt="6"/>
            </a:pPr>
            <a:r>
              <a:rPr lang="sl-SI" sz="2200" b="1" dirty="0">
                <a:latin typeface="Comic Sans MS" panose="030F0702030302020204" pitchFamily="66" charset="0"/>
                <a:ea typeface="Times New Roman"/>
                <a:cs typeface="SSGaramond-Light"/>
              </a:rPr>
              <a:t>sprejeti lastno odločitev in izdati lastno izjavo o skladnosti</a:t>
            </a:r>
          </a:p>
          <a:p>
            <a:pPr algn="just">
              <a:spcAft>
                <a:spcPts val="0"/>
              </a:spcAft>
            </a:pPr>
            <a:r>
              <a:rPr lang="sl-SI" sz="2200" b="1" dirty="0">
                <a:latin typeface="Comic Sans MS" panose="030F0702030302020204" pitchFamily="66" charset="0"/>
                <a:ea typeface="Times New Roman"/>
                <a:cs typeface="SSGaramond-Light"/>
              </a:rPr>
              <a:t>    s standardom OHSAS 18001.</a:t>
            </a:r>
            <a:endParaRPr lang="sl-SI" sz="2200" b="1" dirty="0">
              <a:effectLst/>
              <a:latin typeface="Comic Sans MS" panose="030F0702030302020204" pitchFamily="66" charset="0"/>
              <a:ea typeface="Times New Roman"/>
            </a:endParaRPr>
          </a:p>
        </p:txBody>
      </p:sp>
    </p:spTree>
    <p:extLst>
      <p:ext uri="{BB962C8B-B14F-4D97-AF65-F5344CB8AC3E}">
        <p14:creationId xmlns:p14="http://schemas.microsoft.com/office/powerpoint/2010/main" val="388563221"/>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251520" y="116632"/>
            <a:ext cx="8640960" cy="6597352"/>
          </a:xfrm>
        </p:spPr>
        <p:style>
          <a:lnRef idx="1">
            <a:schemeClr val="accent3"/>
          </a:lnRef>
          <a:fillRef idx="2">
            <a:schemeClr val="accent3"/>
          </a:fillRef>
          <a:effectRef idx="1">
            <a:schemeClr val="accent3"/>
          </a:effectRef>
          <a:fontRef idx="minor">
            <a:schemeClr val="dk1"/>
          </a:fontRef>
        </p:style>
        <p:txBody>
          <a:bodyPr>
            <a:normAutofit fontScale="55000" lnSpcReduction="20000"/>
          </a:bodyPr>
          <a:lstStyle/>
          <a:p>
            <a:pPr lvl="0" algn="ctr">
              <a:lnSpc>
                <a:spcPct val="80000"/>
              </a:lnSpc>
              <a:buNone/>
            </a:pPr>
            <a:r>
              <a:rPr lang="sl-SI" altLang="sl-SI" sz="3800" b="1" dirty="0">
                <a:solidFill>
                  <a:srgbClr val="0000FF"/>
                </a:solidFill>
                <a:latin typeface="Comic Sans MS" panose="030F0702030302020204" pitchFamily="66" charset="0"/>
                <a:ea typeface="Times New Roman" pitchFamily="18" charset="0"/>
                <a:cs typeface="SSGaramond-Bold" charset="-18"/>
              </a:rPr>
              <a:t>Elementi sistema vodenja poklicnega zdravja in varnosti</a:t>
            </a:r>
            <a:endParaRPr lang="sl-SI" altLang="sl-SI" sz="3800" b="1" dirty="0">
              <a:solidFill>
                <a:srgbClr val="0000FF"/>
              </a:solidFill>
              <a:latin typeface="Comic Sans MS" panose="030F0702030302020204" pitchFamily="66" charset="0"/>
              <a:cs typeface="Arial" pitchFamily="34" charset="0"/>
            </a:endParaRPr>
          </a:p>
          <a:p>
            <a:pPr marL="0" indent="0" algn="just">
              <a:lnSpc>
                <a:spcPct val="110000"/>
              </a:lnSpc>
              <a:spcBef>
                <a:spcPct val="50000"/>
              </a:spcBef>
              <a:buClr>
                <a:srgbClr val="008000"/>
              </a:buClr>
              <a:buNone/>
            </a:pPr>
            <a:r>
              <a:rPr lang="sl-SI" sz="3800" b="1" dirty="0">
                <a:solidFill>
                  <a:srgbClr val="CC00FF"/>
                </a:solidFill>
                <a:latin typeface="Comic Sans MS" panose="030F0702030302020204" pitchFamily="66" charset="0"/>
              </a:rPr>
              <a:t>V splošnih zahtevah mora organizacija vzpostaviti in vzdrževati sistem vodenja varnosti in zdravja pri delu,katerega zahteve so prikazane v točki 4 standarda OHSAS18001.</a:t>
            </a:r>
          </a:p>
          <a:p>
            <a:pPr eaLnBrk="1" hangingPunct="1">
              <a:lnSpc>
                <a:spcPct val="80000"/>
              </a:lnSpc>
              <a:buFontTx/>
              <a:buNone/>
            </a:pPr>
            <a:endParaRPr lang="sl-SI" sz="26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a:p>
            <a:pPr algn="just">
              <a:lnSpc>
                <a:spcPct val="80000"/>
              </a:lnSpc>
              <a:spcBef>
                <a:spcPct val="50000"/>
              </a:spcBef>
              <a:buClr>
                <a:srgbClr val="008000"/>
              </a:buClr>
              <a:buNone/>
            </a:pPr>
            <a:endParaRPr lang="sl-SI" sz="900" dirty="0"/>
          </a:p>
          <a:p>
            <a:pPr algn="just">
              <a:lnSpc>
                <a:spcPct val="80000"/>
              </a:lnSpc>
              <a:spcBef>
                <a:spcPct val="50000"/>
              </a:spcBef>
              <a:buClr>
                <a:srgbClr val="008000"/>
              </a:buClr>
              <a:buNone/>
            </a:pPr>
            <a:endParaRPr lang="sl-SI" sz="900" dirty="0"/>
          </a:p>
          <a:p>
            <a:pPr algn="just" eaLnBrk="1" hangingPunct="1">
              <a:lnSpc>
                <a:spcPct val="80000"/>
              </a:lnSpc>
              <a:spcBef>
                <a:spcPct val="50000"/>
              </a:spcBef>
              <a:buClr>
                <a:srgbClr val="008000"/>
              </a:buClr>
              <a:buFont typeface="Wingdings" pitchFamily="2" charset="2"/>
              <a:buNone/>
            </a:pPr>
            <a:endParaRPr lang="sl-SI" sz="2000" b="1" dirty="0">
              <a:solidFill>
                <a:srgbClr val="0000FF"/>
              </a:solidFill>
              <a:latin typeface="Comic Sans MS" panose="030F0702030302020204" pitchFamily="66" charset="0"/>
            </a:endParaRPr>
          </a:p>
          <a:p>
            <a:pPr algn="just" eaLnBrk="1" hangingPunct="1">
              <a:lnSpc>
                <a:spcPct val="80000"/>
              </a:lnSpc>
              <a:spcBef>
                <a:spcPct val="50000"/>
              </a:spcBef>
              <a:buClr>
                <a:srgbClr val="008000"/>
              </a:buClr>
              <a:buFont typeface="Wingdings" pitchFamily="2" charset="2"/>
              <a:buNone/>
            </a:pPr>
            <a:endParaRPr lang="sl-SI" sz="2000" b="1" dirty="0">
              <a:solidFill>
                <a:srgbClr val="0000FF"/>
              </a:solidFill>
              <a:latin typeface="Comic Sans MS" panose="030F0702030302020204" pitchFamily="66" charset="0"/>
            </a:endParaRPr>
          </a:p>
          <a:p>
            <a:pPr algn="just" eaLnBrk="1" hangingPunct="1">
              <a:lnSpc>
                <a:spcPct val="80000"/>
              </a:lnSpc>
              <a:spcBef>
                <a:spcPct val="50000"/>
              </a:spcBef>
              <a:buClr>
                <a:srgbClr val="008000"/>
              </a:buClr>
              <a:buFont typeface="Wingdings" pitchFamily="2" charset="2"/>
              <a:buNone/>
            </a:pPr>
            <a:endParaRPr lang="sl-SI" sz="20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18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18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18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24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24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24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24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24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24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24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24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24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2400" b="1" dirty="0">
              <a:solidFill>
                <a:srgbClr val="0000FF"/>
              </a:solidFill>
              <a:latin typeface="Comic Sans MS" panose="030F0702030302020204" pitchFamily="66" charset="0"/>
            </a:endParaRPr>
          </a:p>
          <a:p>
            <a:pPr algn="ctr">
              <a:lnSpc>
                <a:spcPct val="80000"/>
              </a:lnSpc>
              <a:spcBef>
                <a:spcPct val="50000"/>
              </a:spcBef>
              <a:buClr>
                <a:srgbClr val="008000"/>
              </a:buClr>
              <a:buNone/>
            </a:pPr>
            <a:r>
              <a:rPr lang="sl-SI" sz="4400" b="1" dirty="0">
                <a:solidFill>
                  <a:srgbClr val="0000FF"/>
                </a:solidFill>
                <a:latin typeface="Comic Sans MS" panose="030F0702030302020204" pitchFamily="66" charset="0"/>
              </a:rPr>
              <a:t>Politika vodenja varnosti in zdravja pri delu in planiranje.</a:t>
            </a:r>
            <a:endParaRPr lang="sl-SI" sz="4400" dirty="0"/>
          </a:p>
          <a:p>
            <a:pPr algn="just">
              <a:lnSpc>
                <a:spcPct val="80000"/>
              </a:lnSpc>
              <a:spcBef>
                <a:spcPct val="50000"/>
              </a:spcBef>
              <a:buClr>
                <a:srgbClr val="008000"/>
              </a:buClr>
              <a:buNone/>
            </a:pPr>
            <a:endParaRPr lang="sl-SI" sz="1800" b="1" dirty="0">
              <a:solidFill>
                <a:srgbClr val="0000FF"/>
              </a:solidFill>
              <a:latin typeface="Comic Sans MS" panose="030F0702030302020204" pitchFamily="66" charset="0"/>
            </a:endParaRPr>
          </a:p>
        </p:txBody>
      </p:sp>
      <p:sp>
        <p:nvSpPr>
          <p:cNvPr id="4"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l-SI" altLang="sl-SI" sz="1800" b="0" i="0" u="none" strike="noStrike" cap="none" normalizeH="0" baseline="0">
              <a:ln>
                <a:noFill/>
              </a:ln>
              <a:solidFill>
                <a:schemeClr val="tx1"/>
              </a:solidFill>
              <a:effectLst/>
              <a:latin typeface="Arial" pitchFamily="34" charset="0"/>
              <a:cs typeface="Arial" pitchFamily="34" charset="0"/>
            </a:endParaRPr>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105" y="1722030"/>
            <a:ext cx="8063789" cy="4176464"/>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53969580"/>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110630" y="116632"/>
            <a:ext cx="8893515" cy="6525344"/>
          </a:xfrm>
        </p:spPr>
        <p:style>
          <a:lnRef idx="1">
            <a:schemeClr val="accent3"/>
          </a:lnRef>
          <a:fillRef idx="2">
            <a:schemeClr val="accent3"/>
          </a:fillRef>
          <a:effectRef idx="1">
            <a:schemeClr val="accent3"/>
          </a:effectRef>
          <a:fontRef idx="minor">
            <a:schemeClr val="dk1"/>
          </a:fontRef>
        </p:style>
        <p:txBody>
          <a:bodyPr>
            <a:normAutofit/>
          </a:bodyPr>
          <a:lstStyle/>
          <a:p>
            <a:pPr lvl="0" algn="ctr">
              <a:lnSpc>
                <a:spcPct val="80000"/>
              </a:lnSpc>
              <a:buNone/>
            </a:pPr>
            <a:endParaRPr lang="sl-SI" altLang="sl-SI" sz="2400" b="1" dirty="0">
              <a:solidFill>
                <a:srgbClr val="0000FF"/>
              </a:solidFill>
              <a:latin typeface="Comic Sans MS" panose="030F0702030302020204" pitchFamily="66" charset="0"/>
              <a:ea typeface="Times New Roman" pitchFamily="18" charset="0"/>
              <a:cs typeface="SSGaramond-Bold" charset="-18"/>
            </a:endParaRPr>
          </a:p>
          <a:p>
            <a:pPr eaLnBrk="1" hangingPunct="1">
              <a:lnSpc>
                <a:spcPct val="80000"/>
              </a:lnSpc>
              <a:buFontTx/>
              <a:buNone/>
            </a:pPr>
            <a:endParaRPr lang="sl-SI" sz="24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a:p>
            <a:pPr algn="just">
              <a:lnSpc>
                <a:spcPct val="80000"/>
              </a:lnSpc>
              <a:spcBef>
                <a:spcPct val="50000"/>
              </a:spcBef>
              <a:buClr>
                <a:srgbClr val="008000"/>
              </a:buClr>
              <a:buNone/>
            </a:pPr>
            <a:endParaRPr lang="sl-SI" sz="900" dirty="0"/>
          </a:p>
          <a:p>
            <a:pPr algn="just">
              <a:lnSpc>
                <a:spcPct val="80000"/>
              </a:lnSpc>
              <a:spcBef>
                <a:spcPct val="50000"/>
              </a:spcBef>
              <a:buClr>
                <a:srgbClr val="008000"/>
              </a:buClr>
              <a:buNone/>
            </a:pPr>
            <a:endParaRPr lang="sl-SI" sz="900" dirty="0"/>
          </a:p>
          <a:p>
            <a:pPr algn="just" eaLnBrk="1" hangingPunct="1">
              <a:lnSpc>
                <a:spcPct val="80000"/>
              </a:lnSpc>
              <a:spcBef>
                <a:spcPct val="50000"/>
              </a:spcBef>
              <a:buClr>
                <a:srgbClr val="008000"/>
              </a:buClr>
              <a:buFont typeface="Wingdings" pitchFamily="2" charset="2"/>
              <a:buNone/>
            </a:pPr>
            <a:endParaRPr lang="sl-SI" sz="2000" b="1" dirty="0">
              <a:solidFill>
                <a:srgbClr val="0000FF"/>
              </a:solidFill>
              <a:latin typeface="Comic Sans MS" panose="030F0702030302020204" pitchFamily="66" charset="0"/>
            </a:endParaRPr>
          </a:p>
          <a:p>
            <a:pPr algn="just" eaLnBrk="1" hangingPunct="1">
              <a:lnSpc>
                <a:spcPct val="80000"/>
              </a:lnSpc>
              <a:spcBef>
                <a:spcPct val="50000"/>
              </a:spcBef>
              <a:buClr>
                <a:srgbClr val="008000"/>
              </a:buClr>
              <a:buFont typeface="Wingdings" pitchFamily="2" charset="2"/>
              <a:buNone/>
            </a:pPr>
            <a:endParaRPr lang="sl-SI" sz="2000" b="1" dirty="0">
              <a:solidFill>
                <a:srgbClr val="0000FF"/>
              </a:solidFill>
              <a:latin typeface="Comic Sans MS" panose="030F0702030302020204" pitchFamily="66" charset="0"/>
            </a:endParaRPr>
          </a:p>
          <a:p>
            <a:pPr algn="just" eaLnBrk="1" hangingPunct="1">
              <a:lnSpc>
                <a:spcPct val="80000"/>
              </a:lnSpc>
              <a:spcBef>
                <a:spcPct val="50000"/>
              </a:spcBef>
              <a:buClr>
                <a:srgbClr val="008000"/>
              </a:buClr>
              <a:buFont typeface="Wingdings" pitchFamily="2" charset="2"/>
              <a:buNone/>
            </a:pPr>
            <a:endParaRPr lang="sl-SI" sz="20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1800" b="1" dirty="0">
              <a:solidFill>
                <a:srgbClr val="0000FF"/>
              </a:solidFill>
              <a:latin typeface="Comic Sans MS" panose="030F0702030302020204" pitchFamily="66" charset="0"/>
            </a:endParaRPr>
          </a:p>
          <a:p>
            <a:pPr algn="just">
              <a:lnSpc>
                <a:spcPct val="80000"/>
              </a:lnSpc>
              <a:spcBef>
                <a:spcPct val="50000"/>
              </a:spcBef>
              <a:buClr>
                <a:srgbClr val="008000"/>
              </a:buClr>
              <a:buNone/>
            </a:pPr>
            <a:endParaRPr lang="sl-SI" sz="1800" b="1" dirty="0">
              <a:solidFill>
                <a:srgbClr val="0000FF"/>
              </a:solidFill>
              <a:latin typeface="Comic Sans MS" panose="030F0702030302020204" pitchFamily="66" charset="0"/>
            </a:endParaRPr>
          </a:p>
          <a:p>
            <a:pPr algn="just">
              <a:lnSpc>
                <a:spcPct val="80000"/>
              </a:lnSpc>
              <a:spcBef>
                <a:spcPct val="50000"/>
              </a:spcBef>
              <a:buClr>
                <a:srgbClr val="008000"/>
              </a:buClr>
              <a:buNone/>
            </a:pPr>
            <a:r>
              <a:rPr lang="sl-SI" sz="2400" b="1" dirty="0">
                <a:solidFill>
                  <a:srgbClr val="0000FF"/>
                </a:solidFill>
                <a:latin typeface="Comic Sans MS" panose="030F0702030302020204" pitchFamily="66" charset="0"/>
              </a:rPr>
              <a:t>Politika vodenja varnosti in </a:t>
            </a:r>
          </a:p>
          <a:p>
            <a:pPr algn="just">
              <a:lnSpc>
                <a:spcPct val="80000"/>
              </a:lnSpc>
              <a:spcBef>
                <a:spcPct val="50000"/>
              </a:spcBef>
              <a:buClr>
                <a:srgbClr val="008000"/>
              </a:buClr>
              <a:buNone/>
            </a:pPr>
            <a:r>
              <a:rPr lang="sl-SI" sz="2400" b="1" dirty="0">
                <a:solidFill>
                  <a:srgbClr val="0000FF"/>
                </a:solidFill>
                <a:latin typeface="Comic Sans MS" panose="030F0702030302020204" pitchFamily="66" charset="0"/>
              </a:rPr>
              <a:t>zdravja pri delu in planiranje.</a:t>
            </a:r>
          </a:p>
          <a:p>
            <a:pPr algn="just">
              <a:lnSpc>
                <a:spcPct val="80000"/>
              </a:lnSpc>
              <a:spcBef>
                <a:spcPct val="50000"/>
              </a:spcBef>
              <a:buClr>
                <a:srgbClr val="008000"/>
              </a:buClr>
              <a:buNone/>
            </a:pPr>
            <a:endParaRPr lang="sl-SI" sz="2400" dirty="0"/>
          </a:p>
          <a:p>
            <a:pPr algn="just">
              <a:lnSpc>
                <a:spcPct val="80000"/>
              </a:lnSpc>
              <a:spcBef>
                <a:spcPct val="50000"/>
              </a:spcBef>
              <a:buClr>
                <a:srgbClr val="008000"/>
              </a:buClr>
              <a:buNone/>
            </a:pPr>
            <a:endParaRPr lang="sl-SI" sz="1800" b="1" dirty="0">
              <a:solidFill>
                <a:srgbClr val="0000FF"/>
              </a:solidFill>
              <a:latin typeface="Comic Sans MS" panose="030F0702030302020204" pitchFamily="66" charset="0"/>
            </a:endParaRPr>
          </a:p>
        </p:txBody>
      </p:sp>
      <p:sp>
        <p:nvSpPr>
          <p:cNvPr id="4" name="Rectangle 3"/>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sl-SI" altLang="sl-SI" sz="1800" b="0" i="0" u="none" strike="noStrike" cap="none" normalizeH="0" baseline="0">
              <a:ln>
                <a:noFill/>
              </a:ln>
              <a:solidFill>
                <a:schemeClr val="tx1"/>
              </a:solidFill>
              <a:effectLst/>
              <a:latin typeface="Arial" pitchFamily="34" charset="0"/>
              <a:cs typeface="Arial" pitchFamily="34" charset="0"/>
            </a:endParaRPr>
          </a:p>
        </p:txBody>
      </p:sp>
      <p:pic>
        <p:nvPicPr>
          <p:cNvPr id="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6128135" cy="4127608"/>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Slika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1683" y="2427494"/>
            <a:ext cx="3797185" cy="44179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7382241"/>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260648"/>
            <a:ext cx="8424936"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3200" b="1" dirty="0">
                <a:solidFill>
                  <a:srgbClr val="0000FF"/>
                </a:solidFill>
                <a:latin typeface="Comic Sans MS" panose="030F0702030302020204" pitchFamily="66" charset="0"/>
              </a:rPr>
              <a:t>IZJAVA O VARNOSTI Z OCENJEVANJEM TVEGANJA</a:t>
            </a:r>
            <a:endParaRPr lang="sl-SI" sz="3200" b="1" dirty="0">
              <a:solidFill>
                <a:srgbClr val="9933FF"/>
              </a:solidFill>
              <a:latin typeface="Comic Sans MS" panose="030F0702030302020204" pitchFamily="66" charset="0"/>
            </a:endParaRPr>
          </a:p>
        </p:txBody>
      </p:sp>
      <p:pic>
        <p:nvPicPr>
          <p:cNvPr id="3074" name="Picture 2" descr="https://mladipodjetnik.si/wp-content/images/full/b85319cf5f25ac0a86573d90222db03923753b72cd8a079c0b2e6ca0_ocenatveganj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1556792"/>
            <a:ext cx="6993948" cy="504056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19092"/>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idx="1"/>
          </p:nvPr>
        </p:nvSpPr>
        <p:spPr>
          <a:xfrm>
            <a:off x="179388" y="188913"/>
            <a:ext cx="8785225" cy="6480175"/>
          </a:xfrm>
        </p:spPr>
        <p:txBody>
          <a:bodyPr/>
          <a:lstStyle/>
          <a:p>
            <a:pPr marL="609600" indent="-609600" algn="ctr" eaLnBrk="1" hangingPunct="1">
              <a:lnSpc>
                <a:spcPct val="90000"/>
              </a:lnSpc>
              <a:spcBef>
                <a:spcPct val="50000"/>
              </a:spcBef>
              <a:buClr>
                <a:srgbClr val="008000"/>
              </a:buClr>
              <a:buFont typeface="Wingdings" pitchFamily="2" charset="2"/>
              <a:buNone/>
            </a:pPr>
            <a:endParaRPr lang="sl-SI" sz="1400" b="1" dirty="0">
              <a:solidFill>
                <a:srgbClr val="990033"/>
              </a:solidFill>
              <a:latin typeface="Comic Sans MS" pitchFamily="66" charset="0"/>
            </a:endParaRPr>
          </a:p>
          <a:p>
            <a:pPr marL="609600" indent="-609600" algn="ctr" eaLnBrk="1" hangingPunct="1">
              <a:lnSpc>
                <a:spcPct val="90000"/>
              </a:lnSpc>
              <a:spcBef>
                <a:spcPct val="50000"/>
              </a:spcBef>
              <a:buClr>
                <a:srgbClr val="008000"/>
              </a:buClr>
              <a:buFont typeface="Wingdings" pitchFamily="2" charset="2"/>
              <a:buNone/>
            </a:pPr>
            <a:endParaRPr lang="sl-SI" sz="1400" b="1" dirty="0">
              <a:solidFill>
                <a:srgbClr val="990033"/>
              </a:solidFill>
              <a:latin typeface="Comic Sans MS" pitchFamily="66" charset="0"/>
            </a:endParaRPr>
          </a:p>
          <a:p>
            <a:pPr marL="609600" indent="-609600" algn="ctr" eaLnBrk="1" hangingPunct="1">
              <a:lnSpc>
                <a:spcPct val="90000"/>
              </a:lnSpc>
              <a:spcBef>
                <a:spcPct val="50000"/>
              </a:spcBef>
              <a:buClr>
                <a:srgbClr val="008000"/>
              </a:buClr>
              <a:buFont typeface="Wingdings" pitchFamily="2" charset="2"/>
              <a:buNone/>
            </a:pPr>
            <a:endParaRPr lang="sl-SI" sz="1400" b="1" dirty="0">
              <a:solidFill>
                <a:srgbClr val="990033"/>
              </a:solidFill>
              <a:latin typeface="Comic Sans MS" pitchFamily="66" charset="0"/>
            </a:endParaRPr>
          </a:p>
          <a:p>
            <a:pPr marL="609600" indent="-609600" algn="ctr" eaLnBrk="1" hangingPunct="1">
              <a:lnSpc>
                <a:spcPct val="90000"/>
              </a:lnSpc>
              <a:spcBef>
                <a:spcPct val="50000"/>
              </a:spcBef>
              <a:buClr>
                <a:srgbClr val="008000"/>
              </a:buClr>
              <a:buFont typeface="Wingdings" pitchFamily="2" charset="2"/>
              <a:buNone/>
            </a:pPr>
            <a:endParaRPr lang="sl-SI" sz="1400" b="1" dirty="0">
              <a:solidFill>
                <a:srgbClr val="990033"/>
              </a:solidFill>
              <a:latin typeface="Comic Sans MS" pitchFamily="66" charset="0"/>
            </a:endParaRPr>
          </a:p>
          <a:p>
            <a:pPr marL="609600" indent="-609600" algn="ctr" eaLnBrk="1" hangingPunct="1">
              <a:lnSpc>
                <a:spcPct val="90000"/>
              </a:lnSpc>
              <a:spcBef>
                <a:spcPct val="50000"/>
              </a:spcBef>
              <a:buClr>
                <a:srgbClr val="008000"/>
              </a:buClr>
              <a:buFont typeface="Wingdings" pitchFamily="2" charset="2"/>
              <a:buNone/>
            </a:pPr>
            <a:endParaRPr lang="sl-SI" sz="1400" b="1" dirty="0">
              <a:solidFill>
                <a:srgbClr val="990033"/>
              </a:solidFill>
              <a:latin typeface="Comic Sans MS" pitchFamily="66" charset="0"/>
            </a:endParaRPr>
          </a:p>
          <a:p>
            <a:pPr marL="609600" indent="-609600" algn="ctr" eaLnBrk="1" hangingPunct="1">
              <a:lnSpc>
                <a:spcPct val="90000"/>
              </a:lnSpc>
              <a:spcBef>
                <a:spcPct val="50000"/>
              </a:spcBef>
              <a:buClr>
                <a:srgbClr val="008000"/>
              </a:buClr>
              <a:buFont typeface="Wingdings" pitchFamily="2" charset="2"/>
              <a:buNone/>
            </a:pPr>
            <a:endParaRPr lang="sl-SI" sz="1400" b="1" dirty="0">
              <a:solidFill>
                <a:srgbClr val="990033"/>
              </a:solidFill>
              <a:latin typeface="Comic Sans MS" pitchFamily="66" charset="0"/>
            </a:endParaRPr>
          </a:p>
          <a:p>
            <a:pPr marL="609600" indent="-609600" algn="ctr" eaLnBrk="1" hangingPunct="1">
              <a:lnSpc>
                <a:spcPct val="90000"/>
              </a:lnSpc>
              <a:spcBef>
                <a:spcPct val="50000"/>
              </a:spcBef>
              <a:buClr>
                <a:srgbClr val="008000"/>
              </a:buClr>
              <a:buFont typeface="Wingdings" pitchFamily="2" charset="2"/>
              <a:buNone/>
            </a:pPr>
            <a:endParaRPr lang="sl-SI" sz="1400" b="1" dirty="0">
              <a:solidFill>
                <a:srgbClr val="990033"/>
              </a:solidFill>
              <a:latin typeface="Comic Sans MS" pitchFamily="66" charset="0"/>
            </a:endParaRPr>
          </a:p>
          <a:p>
            <a:pPr marL="609600" indent="-609600" algn="ctr" eaLnBrk="1" hangingPunct="1">
              <a:lnSpc>
                <a:spcPct val="90000"/>
              </a:lnSpc>
              <a:spcBef>
                <a:spcPct val="50000"/>
              </a:spcBef>
              <a:buClr>
                <a:srgbClr val="008000"/>
              </a:buClr>
              <a:buFont typeface="Wingdings" pitchFamily="2" charset="2"/>
              <a:buNone/>
            </a:pPr>
            <a:endParaRPr lang="sl-SI" sz="1400" b="1" dirty="0">
              <a:solidFill>
                <a:srgbClr val="0000FF"/>
              </a:solidFill>
              <a:latin typeface="Comic Sans MS" pitchFamily="66" charset="0"/>
            </a:endParaRPr>
          </a:p>
          <a:p>
            <a:pPr marL="609600" indent="-609600" algn="ctr" eaLnBrk="1" hangingPunct="1">
              <a:lnSpc>
                <a:spcPct val="90000"/>
              </a:lnSpc>
              <a:spcBef>
                <a:spcPct val="50000"/>
              </a:spcBef>
              <a:buClr>
                <a:srgbClr val="008000"/>
              </a:buClr>
              <a:buFont typeface="Wingdings" pitchFamily="2" charset="2"/>
              <a:buNone/>
            </a:pPr>
            <a:endParaRPr lang="sl-SI" sz="1400" b="1" dirty="0">
              <a:solidFill>
                <a:srgbClr val="0000FF"/>
              </a:solidFill>
              <a:latin typeface="Comic Sans MS" pitchFamily="66" charset="0"/>
            </a:endParaRPr>
          </a:p>
          <a:p>
            <a:pPr marL="609600" indent="-609600" algn="ctr" eaLnBrk="1" hangingPunct="1">
              <a:lnSpc>
                <a:spcPct val="90000"/>
              </a:lnSpc>
              <a:spcBef>
                <a:spcPct val="50000"/>
              </a:spcBef>
              <a:buClr>
                <a:srgbClr val="008000"/>
              </a:buClr>
              <a:buFont typeface="Wingdings" pitchFamily="2" charset="2"/>
              <a:buNone/>
            </a:pPr>
            <a:endParaRPr lang="sl-SI" sz="1400" b="1" dirty="0">
              <a:solidFill>
                <a:srgbClr val="0000FF"/>
              </a:solidFill>
              <a:latin typeface="Comic Sans MS" pitchFamily="66" charset="0"/>
            </a:endParaRPr>
          </a:p>
        </p:txBody>
      </p:sp>
      <p:pic>
        <p:nvPicPr>
          <p:cNvPr id="97283" name="Picture 5"/>
          <p:cNvPicPr>
            <a:picLocks noChangeAspect="1" noChangeArrowheads="1"/>
          </p:cNvPicPr>
          <p:nvPr/>
        </p:nvPicPr>
        <p:blipFill>
          <a:blip r:embed="rId3" cstate="print"/>
          <a:srcRect/>
          <a:stretch>
            <a:fillRect/>
          </a:stretch>
        </p:blipFill>
        <p:spPr bwMode="auto">
          <a:xfrm>
            <a:off x="5857884" y="1928802"/>
            <a:ext cx="3153622" cy="371316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4" name="Diagram 3"/>
          <p:cNvGraphicFramePr/>
          <p:nvPr>
            <p:extLst>
              <p:ext uri="{D42A27DB-BD31-4B8C-83A1-F6EECF244321}">
                <p14:modId xmlns:p14="http://schemas.microsoft.com/office/powerpoint/2010/main" val="435924158"/>
              </p:ext>
            </p:extLst>
          </p:nvPr>
        </p:nvGraphicFramePr>
        <p:xfrm>
          <a:off x="251520" y="188640"/>
          <a:ext cx="8712968" cy="12961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168688853"/>
              </p:ext>
            </p:extLst>
          </p:nvPr>
        </p:nvGraphicFramePr>
        <p:xfrm>
          <a:off x="251520" y="1556792"/>
          <a:ext cx="5040560" cy="79208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6" name="Diagram 5"/>
          <p:cNvGraphicFramePr/>
          <p:nvPr>
            <p:extLst>
              <p:ext uri="{D42A27DB-BD31-4B8C-83A1-F6EECF244321}">
                <p14:modId xmlns:p14="http://schemas.microsoft.com/office/powerpoint/2010/main" val="2787998391"/>
              </p:ext>
            </p:extLst>
          </p:nvPr>
        </p:nvGraphicFramePr>
        <p:xfrm>
          <a:off x="179512" y="2420888"/>
          <a:ext cx="5821248" cy="4248472"/>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sp>
        <p:nvSpPr>
          <p:cNvPr id="4" name="Pravokotnik 3"/>
          <p:cNvSpPr/>
          <p:nvPr/>
        </p:nvSpPr>
        <p:spPr>
          <a:xfrm>
            <a:off x="107504" y="30907"/>
            <a:ext cx="8928992" cy="66171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sl-SI" sz="2800" b="1" dirty="0">
                <a:solidFill>
                  <a:srgbClr val="C00000"/>
                </a:solidFill>
                <a:latin typeface="Comic Sans MS" panose="030F0702030302020204" pitchFamily="66" charset="0"/>
              </a:rPr>
              <a:t>Prepoznavanje nevarnosti, ocena tveganj in obvladovanje tveganj v standardu OHSAS 18001</a:t>
            </a:r>
          </a:p>
          <a:p>
            <a:pPr algn="just"/>
            <a:r>
              <a:rPr lang="sl-SI" sz="1400" b="1" dirty="0">
                <a:latin typeface="Comic Sans MS" panose="030F0702030302020204" pitchFamily="66" charset="0"/>
              </a:rPr>
              <a:t> </a:t>
            </a:r>
          </a:p>
          <a:p>
            <a:pPr algn="just"/>
            <a:r>
              <a:rPr lang="sl-SI" sz="3200" b="1" dirty="0">
                <a:solidFill>
                  <a:srgbClr val="9933FF"/>
                </a:solidFill>
                <a:latin typeface="Comic Sans MS" panose="030F0702030302020204" pitchFamily="66" charset="0"/>
              </a:rPr>
              <a:t>Prvi korak</a:t>
            </a:r>
          </a:p>
          <a:p>
            <a:pPr algn="just"/>
            <a:r>
              <a:rPr lang="sl-SI" sz="1400" b="1" dirty="0">
                <a:latin typeface="Comic Sans MS" panose="030F0702030302020204" pitchFamily="66" charset="0"/>
              </a:rPr>
              <a:t> </a:t>
            </a:r>
          </a:p>
          <a:p>
            <a:pPr marL="285750" indent="-285750" algn="just">
              <a:buFont typeface="Wingdings" panose="05000000000000000000" pitchFamily="2" charset="2"/>
              <a:buChar char="Ø"/>
            </a:pPr>
            <a:r>
              <a:rPr lang="sl-SI" sz="2800" b="1" dirty="0">
                <a:solidFill>
                  <a:srgbClr val="0000FF"/>
                </a:solidFill>
                <a:latin typeface="Comic Sans MS" panose="030F0702030302020204" pitchFamily="66" charset="0"/>
              </a:rPr>
              <a:t>Vprašajte se, katere so (potencialne) nevarnosti.</a:t>
            </a:r>
          </a:p>
          <a:p>
            <a:pPr algn="just"/>
            <a:endParaRPr lang="sl-SI" sz="1400" b="1" dirty="0">
              <a:solidFill>
                <a:srgbClr val="0000FF"/>
              </a:solidFill>
              <a:latin typeface="Comic Sans MS" panose="030F0702030302020204" pitchFamily="66" charset="0"/>
            </a:endParaRPr>
          </a:p>
          <a:p>
            <a:pPr marL="285750" indent="-285750" algn="just">
              <a:buFont typeface="Wingdings" panose="05000000000000000000" pitchFamily="2" charset="2"/>
              <a:buChar char="Ø"/>
            </a:pPr>
            <a:r>
              <a:rPr lang="sl-SI" sz="2800" b="1" dirty="0">
                <a:solidFill>
                  <a:srgbClr val="CC00FF"/>
                </a:solidFill>
                <a:latin typeface="Comic Sans MS" panose="030F0702030302020204" pitchFamily="66" charset="0"/>
              </a:rPr>
              <a:t>Delovno mesto opazujemo in naredimo seznam vsega tistega, kar bi lahko imelo za posledico nastanek poškodbe (škode za zdravje).</a:t>
            </a:r>
          </a:p>
          <a:p>
            <a:pPr algn="just"/>
            <a:endParaRPr lang="sl-SI" sz="1400" b="1" dirty="0">
              <a:solidFill>
                <a:srgbClr val="0000FF"/>
              </a:solidFill>
              <a:latin typeface="Comic Sans MS" panose="030F0702030302020204" pitchFamily="66" charset="0"/>
            </a:endParaRPr>
          </a:p>
          <a:p>
            <a:pPr marL="285750" indent="-285750" algn="just">
              <a:buFont typeface="Wingdings" panose="05000000000000000000" pitchFamily="2" charset="2"/>
              <a:buChar char="Ø"/>
            </a:pPr>
            <a:r>
              <a:rPr lang="sl-SI" sz="2800" b="1" dirty="0">
                <a:solidFill>
                  <a:srgbClr val="008000"/>
                </a:solidFill>
                <a:latin typeface="Comic Sans MS" panose="030F0702030302020204" pitchFamily="66" charset="0"/>
              </a:rPr>
              <a:t>Uporabite navodila proizvajalca (tehnične podatke), zapise o dosedanjih nezgodah pri delu in druge koristne informacije, na podlagi katerih boste lahko ugotovili, kolikšna je stopnja tveganja/nevarnosti.</a:t>
            </a:r>
            <a:endParaRPr lang="sl-SI" sz="1400" b="1" dirty="0">
              <a:solidFill>
                <a:srgbClr val="008000"/>
              </a:solidFill>
              <a:latin typeface="Comic Sans MS" panose="030F0702030302020204" pitchFamily="66" charset="0"/>
            </a:endParaRPr>
          </a:p>
        </p:txBody>
      </p:sp>
    </p:spTree>
    <p:extLst>
      <p:ext uri="{BB962C8B-B14F-4D97-AF65-F5344CB8AC3E}">
        <p14:creationId xmlns:p14="http://schemas.microsoft.com/office/powerpoint/2010/main" val="406815888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sp>
        <p:nvSpPr>
          <p:cNvPr id="4" name="Pravokotnik 3"/>
          <p:cNvSpPr/>
          <p:nvPr/>
        </p:nvSpPr>
        <p:spPr>
          <a:xfrm>
            <a:off x="107504" y="116632"/>
            <a:ext cx="8928992"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l-SI" sz="3200" b="1" dirty="0">
                <a:latin typeface="Comic Sans MS" panose="030F0702030302020204" pitchFamily="66" charset="0"/>
              </a:rPr>
              <a:t> </a:t>
            </a:r>
            <a:r>
              <a:rPr lang="sl-SI" sz="3200" b="1" dirty="0">
                <a:solidFill>
                  <a:srgbClr val="CC00FF"/>
                </a:solidFill>
                <a:latin typeface="Comic Sans MS" panose="030F0702030302020204" pitchFamily="66" charset="0"/>
              </a:rPr>
              <a:t>Drugi korak</a:t>
            </a:r>
          </a:p>
          <a:p>
            <a:r>
              <a:rPr lang="sl-SI" b="1" dirty="0">
                <a:latin typeface="Comic Sans MS" panose="030F0702030302020204" pitchFamily="66" charset="0"/>
              </a:rPr>
              <a:t> </a:t>
            </a:r>
          </a:p>
          <a:p>
            <a:r>
              <a:rPr lang="sl-SI" sz="3200" b="1" dirty="0">
                <a:solidFill>
                  <a:srgbClr val="0000FF"/>
                </a:solidFill>
                <a:latin typeface="Comic Sans MS" panose="030F0702030302020204" pitchFamily="66" charset="0"/>
              </a:rPr>
              <a:t>Odločite, kdo je (najbolj) ogrožen in na kakšen način.</a:t>
            </a:r>
          </a:p>
          <a:p>
            <a:endParaRPr lang="sl-SI" b="1" dirty="0">
              <a:latin typeface="Comic Sans MS" panose="030F0702030302020204" pitchFamily="66" charset="0"/>
            </a:endParaRPr>
          </a:p>
          <a:p>
            <a:r>
              <a:rPr lang="sl-SI" sz="3200" b="1" dirty="0">
                <a:solidFill>
                  <a:srgbClr val="CC00FF"/>
                </a:solidFill>
                <a:latin typeface="Comic Sans MS" panose="030F0702030302020204" pitchFamily="66" charset="0"/>
              </a:rPr>
              <a:t>Pri tem ne imejte v mislih samo tistih ljudi, ki so neposredno ogroženi na svojih delovnih mestih, marveč tudi vse tiste, ki prihajajo na obisk(e) v tovarno oziroma v podjetje k:</a:t>
            </a:r>
          </a:p>
          <a:p>
            <a:r>
              <a:rPr lang="sl-SI" sz="3200" b="1" dirty="0">
                <a:solidFill>
                  <a:srgbClr val="0000FF"/>
                </a:solidFill>
                <a:latin typeface="Comic Sans MS" panose="030F0702030302020204" pitchFamily="66" charset="0"/>
              </a:rPr>
              <a:t>• vzdrževalcem</a:t>
            </a:r>
          </a:p>
          <a:p>
            <a:r>
              <a:rPr lang="sl-SI" sz="3200" b="1" dirty="0">
                <a:solidFill>
                  <a:srgbClr val="0000FF"/>
                </a:solidFill>
                <a:latin typeface="Comic Sans MS" panose="030F0702030302020204" pitchFamily="66" charset="0"/>
              </a:rPr>
              <a:t>• snažilkam</a:t>
            </a:r>
          </a:p>
          <a:p>
            <a:r>
              <a:rPr lang="sl-SI" sz="3200" b="1" dirty="0">
                <a:solidFill>
                  <a:srgbClr val="0000FF"/>
                </a:solidFill>
                <a:latin typeface="Comic Sans MS" panose="030F0702030302020204" pitchFamily="66" charset="0"/>
              </a:rPr>
              <a:t>• nadzornikom</a:t>
            </a:r>
          </a:p>
          <a:p>
            <a:r>
              <a:rPr lang="sl-SI" sz="3200" b="1" dirty="0">
                <a:solidFill>
                  <a:srgbClr val="0000FF"/>
                </a:solidFill>
                <a:latin typeface="Comic Sans MS" panose="030F0702030302020204" pitchFamily="66" charset="0"/>
              </a:rPr>
              <a:t>• kot tudi širše okolje (pod) pogodbenike /partnerje itd.</a:t>
            </a:r>
          </a:p>
        </p:txBody>
      </p:sp>
    </p:spTree>
    <p:extLst>
      <p:ext uri="{BB962C8B-B14F-4D97-AF65-F5344CB8AC3E}">
        <p14:creationId xmlns:p14="http://schemas.microsoft.com/office/powerpoint/2010/main" val="2221985500"/>
      </p:ext>
    </p:extLst>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eaLnBrk="1" hangingPunct="1">
              <a:lnSpc>
                <a:spcPct val="80000"/>
              </a:lnSpc>
              <a:buFontTx/>
              <a:buNone/>
            </a:pPr>
            <a:endParaRPr lang="sl-SI" sz="2000"/>
          </a:p>
          <a:p>
            <a:pPr algn="just" eaLnBrk="1" hangingPunct="1">
              <a:lnSpc>
                <a:spcPct val="80000"/>
              </a:lnSpc>
              <a:spcBef>
                <a:spcPct val="50000"/>
              </a:spcBef>
              <a:buClr>
                <a:srgbClr val="008000"/>
              </a:buClr>
              <a:buFont typeface="Wingdings" pitchFamily="2" charset="2"/>
              <a:buNone/>
            </a:pPr>
            <a:r>
              <a:rPr lang="sl-SI" sz="900"/>
              <a:t> </a:t>
            </a:r>
          </a:p>
        </p:txBody>
      </p:sp>
      <p:sp>
        <p:nvSpPr>
          <p:cNvPr id="2" name="Pravokotnik 1"/>
          <p:cNvSpPr/>
          <p:nvPr/>
        </p:nvSpPr>
        <p:spPr>
          <a:xfrm>
            <a:off x="107504" y="100214"/>
            <a:ext cx="8928992" cy="6586418"/>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sl-SI" sz="2800" b="1" dirty="0">
                <a:solidFill>
                  <a:srgbClr val="0000FF"/>
                </a:solidFill>
                <a:latin typeface="Comic Sans MS" panose="030F0702030302020204" pitchFamily="66" charset="0"/>
              </a:rPr>
              <a:t>Tretji korak</a:t>
            </a:r>
          </a:p>
          <a:p>
            <a:r>
              <a:rPr lang="sl-SI" sz="1600" b="1" dirty="0">
                <a:latin typeface="Comic Sans MS" panose="030F0702030302020204" pitchFamily="66" charset="0"/>
              </a:rPr>
              <a:t> </a:t>
            </a:r>
          </a:p>
          <a:p>
            <a:pPr algn="just"/>
            <a:r>
              <a:rPr lang="sl-SI" sz="2600" b="1" dirty="0">
                <a:solidFill>
                  <a:schemeClr val="tx1"/>
                </a:solidFill>
                <a:latin typeface="Comic Sans MS" panose="030F0702030302020204" pitchFamily="66" charset="0"/>
              </a:rPr>
              <a:t>Ocenimo stopnjo tveganj, ki izhaja iz obstoječih (potencialnih) nevarnosti in presodimo, ali so uveljavljeni varnostni ukrepi ustrezni (zadostni), ali treba sprejeti še dodatne ukrepe.</a:t>
            </a:r>
          </a:p>
          <a:p>
            <a:endParaRPr lang="sl-SI" sz="1600" b="1" dirty="0">
              <a:latin typeface="Comic Sans MS" panose="030F0702030302020204" pitchFamily="66" charset="0"/>
            </a:endParaRPr>
          </a:p>
          <a:p>
            <a:pPr algn="just"/>
            <a:r>
              <a:rPr lang="sl-SI" sz="2600" b="1" dirty="0">
                <a:solidFill>
                  <a:srgbClr val="CC00FF"/>
                </a:solidFill>
                <a:latin typeface="Comic Sans MS" panose="030F0702030302020204" pitchFamily="66" charset="0"/>
              </a:rPr>
              <a:t>Pregledamo vse dejavnike nevarnosti in opravimo oceno vsakega izmed njih (ne smemo spregledati možnega navzkrižnega vpliva med različnimi tveganji).</a:t>
            </a:r>
          </a:p>
          <a:p>
            <a:endParaRPr lang="sl-SI" sz="1600" b="1" dirty="0">
              <a:latin typeface="Comic Sans MS" panose="030F0702030302020204" pitchFamily="66" charset="0"/>
            </a:endParaRPr>
          </a:p>
          <a:p>
            <a:r>
              <a:rPr lang="sl-SI" sz="2400" b="1" dirty="0">
                <a:solidFill>
                  <a:srgbClr val="008000"/>
                </a:solidFill>
                <a:latin typeface="Comic Sans MS" panose="030F0702030302020204" pitchFamily="66" charset="0"/>
              </a:rPr>
              <a:t>Vprašajte se:</a:t>
            </a:r>
          </a:p>
          <a:p>
            <a:r>
              <a:rPr lang="sl-SI" sz="2400" b="1" dirty="0">
                <a:solidFill>
                  <a:srgbClr val="0000FF"/>
                </a:solidFill>
                <a:latin typeface="Comic Sans MS" panose="030F0702030302020204" pitchFamily="66" charset="0"/>
              </a:rPr>
              <a:t>• Ali so tveganja sprejemljiva?</a:t>
            </a:r>
          </a:p>
          <a:p>
            <a:r>
              <a:rPr lang="sl-SI" sz="2400" b="1" dirty="0">
                <a:solidFill>
                  <a:srgbClr val="0000FF"/>
                </a:solidFill>
                <a:latin typeface="Comic Sans MS" panose="030F0702030302020204" pitchFamily="66" charset="0"/>
              </a:rPr>
              <a:t>• Kako bi jih bilo mogoče omiliti, če že ne preprečiti?</a:t>
            </a:r>
          </a:p>
          <a:p>
            <a:r>
              <a:rPr lang="sl-SI" sz="2400" b="1" dirty="0">
                <a:solidFill>
                  <a:srgbClr val="0000FF"/>
                </a:solidFill>
                <a:latin typeface="Comic Sans MS" panose="030F0702030302020204" pitchFamily="66" charset="0"/>
              </a:rPr>
              <a:t>• Koliko bi stala uvedba ukrepov za znižanje stopnje </a:t>
            </a:r>
          </a:p>
          <a:p>
            <a:r>
              <a:rPr lang="sl-SI" sz="2400" b="1" dirty="0">
                <a:solidFill>
                  <a:srgbClr val="0000FF"/>
                </a:solidFill>
                <a:latin typeface="Comic Sans MS" panose="030F0702030302020204" pitchFamily="66" charset="0"/>
              </a:rPr>
              <a:t>  tveganja (stroški)?</a:t>
            </a:r>
          </a:p>
          <a:p>
            <a:r>
              <a:rPr lang="sl-SI" sz="2400" b="1" dirty="0">
                <a:solidFill>
                  <a:srgbClr val="0000FF"/>
                </a:solidFill>
                <a:latin typeface="Comic Sans MS" panose="030F0702030302020204" pitchFamily="66" charset="0"/>
              </a:rPr>
              <a:t>• Ali sta obveščanje in usposabljanje zaposlenih ustrezna?</a:t>
            </a:r>
          </a:p>
          <a:p>
            <a:r>
              <a:rPr lang="sl-SI" sz="2400" b="1" dirty="0">
                <a:solidFill>
                  <a:srgbClr val="0000FF"/>
                </a:solidFill>
                <a:latin typeface="Comic Sans MS" panose="030F0702030302020204" pitchFamily="66" charset="0"/>
              </a:rPr>
              <a:t>• Ali bi bile potrebne nadaljnje ocene (kdaj)?</a:t>
            </a:r>
            <a:r>
              <a:rPr lang="sl-SI" sz="2400" b="1" dirty="0">
                <a:solidFill>
                  <a:srgbClr val="CC00FF"/>
                </a:solidFill>
                <a:latin typeface="Comic Sans MS" panose="030F0702030302020204" pitchFamily="66" charset="0"/>
              </a:rPr>
              <a:t> </a:t>
            </a:r>
          </a:p>
        </p:txBody>
      </p:sp>
    </p:spTree>
    <p:extLst>
      <p:ext uri="{BB962C8B-B14F-4D97-AF65-F5344CB8AC3E}">
        <p14:creationId xmlns:p14="http://schemas.microsoft.com/office/powerpoint/2010/main" val="3647384518"/>
      </p:ext>
    </p:extLst>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sp>
        <p:nvSpPr>
          <p:cNvPr id="3" name="Rectangle 2"/>
          <p:cNvSpPr/>
          <p:nvPr/>
        </p:nvSpPr>
        <p:spPr>
          <a:xfrm>
            <a:off x="155898" y="58597"/>
            <a:ext cx="8856984" cy="6832640"/>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sl-SI" sz="2800" b="1" dirty="0">
                <a:solidFill>
                  <a:srgbClr val="00B050"/>
                </a:solidFill>
                <a:latin typeface="Comic Sans MS" panose="030F0702030302020204" pitchFamily="66" charset="0"/>
              </a:rPr>
              <a:t>Četrti korak</a:t>
            </a:r>
          </a:p>
          <a:p>
            <a:r>
              <a:rPr lang="sl-SI" sz="1400" b="1" dirty="0">
                <a:latin typeface="Comic Sans MS" panose="030F0702030302020204" pitchFamily="66" charset="0"/>
              </a:rPr>
              <a:t> </a:t>
            </a:r>
          </a:p>
          <a:p>
            <a:r>
              <a:rPr lang="sl-SI" sz="2800" b="1" dirty="0">
                <a:solidFill>
                  <a:schemeClr val="tx1"/>
                </a:solidFill>
                <a:latin typeface="Comic Sans MS" panose="030F0702030302020204" pitchFamily="66" charset="0"/>
              </a:rPr>
              <a:t>Svoje ugotovitve zabeležite.</a:t>
            </a:r>
          </a:p>
          <a:p>
            <a:endParaRPr lang="sl-SI" sz="1400" b="1" dirty="0">
              <a:solidFill>
                <a:schemeClr val="tx1"/>
              </a:solidFill>
              <a:latin typeface="Comic Sans MS" panose="030F0702030302020204" pitchFamily="66" charset="0"/>
            </a:endParaRPr>
          </a:p>
          <a:p>
            <a:pPr algn="just"/>
            <a:r>
              <a:rPr lang="sl-SI" sz="2600" b="1" dirty="0">
                <a:solidFill>
                  <a:srgbClr val="0000FF"/>
                </a:solidFill>
                <a:latin typeface="Comic Sans MS" panose="030F0702030302020204" pitchFamily="66" charset="0"/>
              </a:rPr>
              <a:t>Podjetja z deset ali več zaposlenimi bi morala na podlagi izvedenih ocen priti do ugotovitev s področja urejanja zdravstveno-varnostne problematike.</a:t>
            </a:r>
          </a:p>
          <a:p>
            <a:pPr algn="just"/>
            <a:r>
              <a:rPr lang="sl-SI" sz="1400" b="1" dirty="0">
                <a:latin typeface="Comic Sans MS" panose="030F0702030302020204" pitchFamily="66" charset="0"/>
              </a:rPr>
              <a:t> </a:t>
            </a:r>
          </a:p>
          <a:p>
            <a:pPr algn="just"/>
            <a:r>
              <a:rPr lang="sl-SI" sz="2600" b="1" dirty="0">
                <a:solidFill>
                  <a:schemeClr val="tx1"/>
                </a:solidFill>
                <a:latin typeface="Comic Sans MS" panose="030F0702030302020204" pitchFamily="66" charset="0"/>
              </a:rPr>
              <a:t>Dokumentirajte vse vidike ocenjevalnega procesa, kaj je med samim potekom ocene lahko storiti in kaj bo potem omogočilo:</a:t>
            </a:r>
          </a:p>
          <a:p>
            <a:pPr algn="just"/>
            <a:endParaRPr lang="sl-SI" sz="1400" b="1" dirty="0">
              <a:solidFill>
                <a:srgbClr val="008000"/>
              </a:solidFill>
              <a:latin typeface="Comic Sans MS" panose="030F0702030302020204" pitchFamily="66" charset="0"/>
            </a:endParaRPr>
          </a:p>
          <a:p>
            <a:pPr algn="just"/>
            <a:r>
              <a:rPr lang="sl-SI" sz="2600" b="1" dirty="0">
                <a:solidFill>
                  <a:srgbClr val="008000"/>
                </a:solidFill>
                <a:latin typeface="Comic Sans MS" panose="030F0702030302020204" pitchFamily="66" charset="0"/>
              </a:rPr>
              <a:t>• lažje spremljanje sprememb,</a:t>
            </a:r>
          </a:p>
          <a:p>
            <a:pPr algn="just"/>
            <a:r>
              <a:rPr lang="sl-SI" sz="2600" b="1" dirty="0">
                <a:solidFill>
                  <a:srgbClr val="008000"/>
                </a:solidFill>
                <a:latin typeface="Comic Sans MS" panose="030F0702030302020204" pitchFamily="66" charset="0"/>
              </a:rPr>
              <a:t>• pravilno ugotavljanje vzrokov poškodb in bolezni, do   katerih bi lahko prišlo kdaj pozneje.</a:t>
            </a:r>
          </a:p>
          <a:p>
            <a:pPr algn="just"/>
            <a:endParaRPr lang="sl-SI" sz="1400" b="1" dirty="0">
              <a:solidFill>
                <a:srgbClr val="0000FF"/>
              </a:solidFill>
              <a:latin typeface="Comic Sans MS" panose="030F0702030302020204" pitchFamily="66" charset="0"/>
            </a:endParaRPr>
          </a:p>
          <a:p>
            <a:pPr algn="just"/>
            <a:r>
              <a:rPr lang="sl-SI" sz="2600" b="1" dirty="0">
                <a:solidFill>
                  <a:srgbClr val="0000FF"/>
                </a:solidFill>
                <a:latin typeface="Comic Sans MS" panose="030F0702030302020204" pitchFamily="66" charset="0"/>
              </a:rPr>
              <a:t>Vse informacije, pridobljene med oceno tveganj, je treba posredovati v vednost vsem (potencialno prizadetim) uslužbencem.</a:t>
            </a:r>
          </a:p>
        </p:txBody>
      </p:sp>
    </p:spTree>
    <p:extLst>
      <p:ext uri="{BB962C8B-B14F-4D97-AF65-F5344CB8AC3E}">
        <p14:creationId xmlns:p14="http://schemas.microsoft.com/office/powerpoint/2010/main" val="2616635796"/>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sp>
        <p:nvSpPr>
          <p:cNvPr id="2" name="Pravokotnik 1"/>
          <p:cNvSpPr/>
          <p:nvPr/>
        </p:nvSpPr>
        <p:spPr>
          <a:xfrm>
            <a:off x="0" y="116632"/>
            <a:ext cx="9144000" cy="677108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l-SI" sz="2800" b="1" dirty="0">
                <a:solidFill>
                  <a:srgbClr val="CC00FF"/>
                </a:solidFill>
                <a:latin typeface="Comic Sans MS" panose="030F0702030302020204" pitchFamily="66" charset="0"/>
              </a:rPr>
              <a:t>Peti korak</a:t>
            </a:r>
          </a:p>
          <a:p>
            <a:r>
              <a:rPr lang="sl-SI" sz="1400" b="1" dirty="0">
                <a:latin typeface="Comic Sans MS" panose="030F0702030302020204" pitchFamily="66" charset="0"/>
              </a:rPr>
              <a:t> </a:t>
            </a:r>
          </a:p>
          <a:p>
            <a:pPr algn="just"/>
            <a:r>
              <a:rPr lang="sl-SI" sz="2800" b="1" dirty="0">
                <a:solidFill>
                  <a:srgbClr val="0000FF"/>
                </a:solidFill>
                <a:latin typeface="Comic Sans MS" panose="030F0702030302020204" pitchFamily="66" charset="0"/>
              </a:rPr>
              <a:t>Od časa do časa opravite ponovno oceno stanja, zlasti po uvedenih spremembah.</a:t>
            </a:r>
          </a:p>
          <a:p>
            <a:endParaRPr lang="sl-SI" sz="1400" b="1" dirty="0">
              <a:latin typeface="Comic Sans MS" panose="030F0702030302020204" pitchFamily="66" charset="0"/>
            </a:endParaRPr>
          </a:p>
          <a:p>
            <a:r>
              <a:rPr lang="sl-SI" sz="2800" b="1" dirty="0">
                <a:latin typeface="Comic Sans MS" panose="030F0702030302020204" pitchFamily="66" charset="0"/>
              </a:rPr>
              <a:t>Po potrebi dopolnite ugotovitve in potrebne ukrepe.</a:t>
            </a:r>
          </a:p>
          <a:p>
            <a:endParaRPr lang="sl-SI" sz="1400" b="1" dirty="0">
              <a:latin typeface="Comic Sans MS" panose="030F0702030302020204" pitchFamily="66" charset="0"/>
            </a:endParaRPr>
          </a:p>
          <a:p>
            <a:pPr algn="just"/>
            <a:r>
              <a:rPr lang="sl-SI" sz="2800" b="1" dirty="0">
                <a:solidFill>
                  <a:srgbClr val="CC00FF"/>
                </a:solidFill>
                <a:latin typeface="Comic Sans MS" panose="030F0702030302020204" pitchFamily="66" charset="0"/>
              </a:rPr>
              <a:t>Načrtujte obdobne preglede (ugotovitev) opravljenih ocen, da se prepričate, ali se stanje morebiti ni spremenilo.</a:t>
            </a:r>
          </a:p>
          <a:p>
            <a:endParaRPr lang="sl-SI" sz="1400" b="1" dirty="0">
              <a:latin typeface="Comic Sans MS" panose="030F0702030302020204" pitchFamily="66" charset="0"/>
            </a:endParaRPr>
          </a:p>
          <a:p>
            <a:pPr algn="just"/>
            <a:r>
              <a:rPr lang="sl-SI" sz="2800" b="1" dirty="0">
                <a:solidFill>
                  <a:srgbClr val="0000FF"/>
                </a:solidFill>
                <a:latin typeface="Comic Sans MS" panose="030F0702030302020204" pitchFamily="66" charset="0"/>
              </a:rPr>
              <a:t>Nove ocene tveganj (ali revizije že opravljenih) so potrebne ob uvedbi nove opreme ali ob vsaki pomembni spremembi, ki bi utegnila zvišati stopnjo tveganja za nastanek poškodb in/ali bolezni.</a:t>
            </a:r>
          </a:p>
          <a:p>
            <a:endParaRPr lang="sl-SI" sz="1400" b="1" dirty="0">
              <a:latin typeface="Comic Sans MS" panose="030F0702030302020204" pitchFamily="66" charset="0"/>
            </a:endParaRPr>
          </a:p>
          <a:p>
            <a:pPr algn="just"/>
            <a:r>
              <a:rPr lang="sl-SI" sz="2800" b="1" dirty="0">
                <a:latin typeface="Comic Sans MS" panose="030F0702030302020204" pitchFamily="66" charset="0"/>
              </a:rPr>
              <a:t>Uporaba standardnih obrazcev in kontrolnega seznama (opomnika) lahko olajša potek ocene.</a:t>
            </a:r>
          </a:p>
        </p:txBody>
      </p:sp>
    </p:spTree>
    <p:extLst>
      <p:ext uri="{BB962C8B-B14F-4D97-AF65-F5344CB8AC3E}">
        <p14:creationId xmlns:p14="http://schemas.microsoft.com/office/powerpoint/2010/main" val="3282861124"/>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sp>
        <p:nvSpPr>
          <p:cNvPr id="2" name="Pravokotnik 1"/>
          <p:cNvSpPr/>
          <p:nvPr/>
        </p:nvSpPr>
        <p:spPr>
          <a:xfrm>
            <a:off x="251520" y="125108"/>
            <a:ext cx="8640960" cy="6340197"/>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r>
              <a:rPr lang="sl-SI" sz="3600" b="1" dirty="0">
                <a:solidFill>
                  <a:srgbClr val="0000FF"/>
                </a:solidFill>
                <a:latin typeface="Comic Sans MS" panose="030F0702030302020204" pitchFamily="66" charset="0"/>
              </a:rPr>
              <a:t>Ranljivi delavci in drugi ljudje</a:t>
            </a:r>
          </a:p>
          <a:p>
            <a:pPr algn="just"/>
            <a:endParaRPr lang="sl-SI" dirty="0">
              <a:solidFill>
                <a:srgbClr val="000000"/>
              </a:solidFill>
              <a:latin typeface="EC Square Sans Pro"/>
            </a:endParaRPr>
          </a:p>
          <a:p>
            <a:pPr algn="just"/>
            <a:r>
              <a:rPr lang="sl-SI" sz="3200" b="1" dirty="0">
                <a:solidFill>
                  <a:srgbClr val="008000"/>
                </a:solidFill>
                <a:latin typeface="Comic Sans MS" panose="030F0702030302020204" pitchFamily="66" charset="0"/>
              </a:rPr>
              <a:t>Pri pripravi ocene tveganja moramo biti pozorni tudi na delavce, ki so morda posebno ranljivi, in druge ljudi v vaših prostorih: </a:t>
            </a:r>
          </a:p>
          <a:p>
            <a:pPr algn="just"/>
            <a:endParaRPr lang="sl-SI" sz="1600" b="1" dirty="0">
              <a:solidFill>
                <a:srgbClr val="008000"/>
              </a:solidFill>
              <a:latin typeface="Comic Sans MS" panose="030F0702030302020204" pitchFamily="66" charset="0"/>
            </a:endParaRPr>
          </a:p>
          <a:p>
            <a:pPr marL="285750" indent="-285750" algn="just">
              <a:buFont typeface="Wingdings" panose="05000000000000000000" pitchFamily="2" charset="2"/>
              <a:buChar char="ü"/>
            </a:pPr>
            <a:r>
              <a:rPr lang="sl-SI" sz="3200" b="1" dirty="0">
                <a:solidFill>
                  <a:srgbClr val="0000FF"/>
                </a:solidFill>
                <a:latin typeface="Comic Sans MS" panose="030F0702030302020204" pitchFamily="66" charset="0"/>
              </a:rPr>
              <a:t>izvajalce, </a:t>
            </a:r>
          </a:p>
          <a:p>
            <a:pPr marL="285750" indent="-285750" algn="just">
              <a:buFont typeface="Wingdings" panose="05000000000000000000" pitchFamily="2" charset="2"/>
              <a:buChar char="ü"/>
            </a:pPr>
            <a:r>
              <a:rPr lang="sl-SI" sz="3200" b="1" dirty="0">
                <a:solidFill>
                  <a:srgbClr val="0000FF"/>
                </a:solidFill>
                <a:latin typeface="Comic Sans MS" panose="030F0702030302020204" pitchFamily="66" charset="0"/>
              </a:rPr>
              <a:t>obiskovalce, </a:t>
            </a:r>
          </a:p>
          <a:p>
            <a:pPr marL="285750" indent="-285750" algn="just">
              <a:buFont typeface="Wingdings" panose="05000000000000000000" pitchFamily="2" charset="2"/>
              <a:buChar char="ü"/>
            </a:pPr>
            <a:r>
              <a:rPr lang="sl-SI" sz="3200" b="1" dirty="0">
                <a:solidFill>
                  <a:srgbClr val="0000FF"/>
                </a:solidFill>
                <a:latin typeface="Comic Sans MS" panose="030F0702030302020204" pitchFamily="66" charset="0"/>
              </a:rPr>
              <a:t>predstavnike javnosti. </a:t>
            </a:r>
          </a:p>
          <a:p>
            <a:pPr algn="just"/>
            <a:endParaRPr lang="sl-SI" sz="1600" b="1" dirty="0">
              <a:solidFill>
                <a:srgbClr val="008000"/>
              </a:solidFill>
              <a:latin typeface="Comic Sans MS" panose="030F0702030302020204" pitchFamily="66" charset="0"/>
            </a:endParaRPr>
          </a:p>
          <a:p>
            <a:pPr algn="just"/>
            <a:r>
              <a:rPr lang="sl-SI" sz="3200" b="1" dirty="0">
                <a:solidFill>
                  <a:srgbClr val="008000"/>
                </a:solidFill>
                <a:latin typeface="Comic Sans MS" panose="030F0702030302020204" pitchFamily="66" charset="0"/>
              </a:rPr>
              <a:t>Ukrepi za zmanjšanje tveganj za ranljive delavce bodo pogosto tako in tako koristili celotni delovni sili.</a:t>
            </a:r>
          </a:p>
        </p:txBody>
      </p:sp>
    </p:spTree>
    <p:extLst>
      <p:ext uri="{BB962C8B-B14F-4D97-AF65-F5344CB8AC3E}">
        <p14:creationId xmlns:p14="http://schemas.microsoft.com/office/powerpoint/2010/main" val="3836060333"/>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sp>
        <p:nvSpPr>
          <p:cNvPr id="3" name="Pravokotnik 2"/>
          <p:cNvSpPr/>
          <p:nvPr/>
        </p:nvSpPr>
        <p:spPr>
          <a:xfrm>
            <a:off x="296626" y="188640"/>
            <a:ext cx="8598443" cy="63401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pl-PL" sz="2800" b="1" dirty="0">
                <a:solidFill>
                  <a:srgbClr val="CC00FF"/>
                </a:solidFill>
                <a:latin typeface="Comic Sans MS" panose="030F0702030302020204" pitchFamily="66" charset="0"/>
              </a:rPr>
              <a:t>DELAVCI, KI SO LAHKO BOLJ OGROŽENI</a:t>
            </a:r>
            <a:r>
              <a:rPr lang="pl-PL" dirty="0">
                <a:solidFill>
                  <a:srgbClr val="000000"/>
                </a:solidFill>
                <a:latin typeface="EC Square Sans Pro"/>
              </a:rPr>
              <a:t>	</a:t>
            </a:r>
          </a:p>
          <a:p>
            <a:endParaRPr lang="sl-SI" dirty="0">
              <a:latin typeface="EC Square Sans Pro"/>
            </a:endParaRPr>
          </a:p>
          <a:p>
            <a:pPr marL="285750" indent="-285750">
              <a:buFont typeface="Wingdings" panose="05000000000000000000" pitchFamily="2" charset="2"/>
              <a:buChar char="ü"/>
            </a:pPr>
            <a:r>
              <a:rPr lang="sl-SI" sz="2400" b="1" dirty="0">
                <a:solidFill>
                  <a:srgbClr val="0000FF"/>
                </a:solidFill>
                <a:latin typeface="Comic Sans MS" panose="030F0702030302020204" pitchFamily="66" charset="0"/>
              </a:rPr>
              <a:t>Invalidni delavci</a:t>
            </a:r>
          </a:p>
          <a:p>
            <a:endParaRPr lang="sl-SI" sz="1200" b="1" dirty="0">
              <a:solidFill>
                <a:srgbClr val="0000FF"/>
              </a:solidFill>
              <a:latin typeface="Comic Sans MS" panose="030F0702030302020204" pitchFamily="66" charset="0"/>
            </a:endParaRPr>
          </a:p>
          <a:p>
            <a:pPr marL="285750" indent="-285750">
              <a:buFont typeface="Wingdings" panose="05000000000000000000" pitchFamily="2" charset="2"/>
              <a:buChar char="ü"/>
            </a:pPr>
            <a:r>
              <a:rPr lang="sl-SI" sz="2400" b="1" dirty="0">
                <a:solidFill>
                  <a:srgbClr val="0000FF"/>
                </a:solidFill>
                <a:latin typeface="Comic Sans MS" panose="030F0702030302020204" pitchFamily="66" charset="0"/>
              </a:rPr>
              <a:t>Delavci migranti</a:t>
            </a:r>
          </a:p>
          <a:p>
            <a:endParaRPr lang="sl-SI" sz="1200" b="1" dirty="0">
              <a:solidFill>
                <a:srgbClr val="0000FF"/>
              </a:solidFill>
              <a:latin typeface="Comic Sans MS" panose="030F0702030302020204" pitchFamily="66" charset="0"/>
            </a:endParaRPr>
          </a:p>
          <a:p>
            <a:pPr marL="285750" indent="-285750">
              <a:buFont typeface="Wingdings" panose="05000000000000000000" pitchFamily="2" charset="2"/>
              <a:buChar char="ü"/>
            </a:pPr>
            <a:r>
              <a:rPr lang="sl-SI" sz="2400" b="1" dirty="0">
                <a:solidFill>
                  <a:srgbClr val="0000FF"/>
                </a:solidFill>
                <a:latin typeface="Comic Sans MS" panose="030F0702030302020204" pitchFamily="66" charset="0"/>
              </a:rPr>
              <a:t>Mladi in starejši delavci</a:t>
            </a:r>
          </a:p>
          <a:p>
            <a:endParaRPr lang="sl-SI" sz="1200" b="1" dirty="0">
              <a:solidFill>
                <a:srgbClr val="0000FF"/>
              </a:solidFill>
              <a:latin typeface="Comic Sans MS" panose="030F0702030302020204" pitchFamily="66" charset="0"/>
            </a:endParaRPr>
          </a:p>
          <a:p>
            <a:pPr marL="285750" indent="-285750">
              <a:buFont typeface="Wingdings" panose="05000000000000000000" pitchFamily="2" charset="2"/>
              <a:buChar char="ü"/>
            </a:pPr>
            <a:r>
              <a:rPr lang="sl-SI" sz="2400" b="1" dirty="0">
                <a:solidFill>
                  <a:srgbClr val="0000FF"/>
                </a:solidFill>
                <a:latin typeface="Comic Sans MS" panose="030F0702030302020204" pitchFamily="66" charset="0"/>
              </a:rPr>
              <a:t>Nosečnice in doječe matere</a:t>
            </a:r>
          </a:p>
          <a:p>
            <a:endParaRPr lang="sl-SI" sz="1200" b="1" dirty="0">
              <a:solidFill>
                <a:srgbClr val="0000FF"/>
              </a:solidFill>
              <a:latin typeface="Comic Sans MS" panose="030F0702030302020204" pitchFamily="66" charset="0"/>
            </a:endParaRPr>
          </a:p>
          <a:p>
            <a:pPr marL="285750" indent="-285750">
              <a:buFont typeface="Wingdings" panose="05000000000000000000" pitchFamily="2" charset="2"/>
              <a:buChar char="ü"/>
            </a:pPr>
            <a:r>
              <a:rPr lang="sl-SI" sz="2400" b="1" dirty="0">
                <a:solidFill>
                  <a:srgbClr val="0000FF"/>
                </a:solidFill>
                <a:latin typeface="Comic Sans MS" panose="030F0702030302020204" pitchFamily="66" charset="0"/>
              </a:rPr>
              <a:t>Neusposobljeno ali neizkušeno osebje</a:t>
            </a:r>
          </a:p>
          <a:p>
            <a:endParaRPr lang="sl-SI" sz="1200" b="1" dirty="0">
              <a:solidFill>
                <a:srgbClr val="0000FF"/>
              </a:solidFill>
              <a:latin typeface="Comic Sans MS" panose="030F0702030302020204" pitchFamily="66" charset="0"/>
            </a:endParaRPr>
          </a:p>
          <a:p>
            <a:pPr marL="285750" indent="-285750">
              <a:buFont typeface="Wingdings" panose="05000000000000000000" pitchFamily="2" charset="2"/>
              <a:buChar char="ü"/>
            </a:pPr>
            <a:r>
              <a:rPr lang="sl-SI" sz="2400" b="1" dirty="0">
                <a:solidFill>
                  <a:srgbClr val="0000FF"/>
                </a:solidFill>
                <a:latin typeface="Comic Sans MS" panose="030F0702030302020204" pitchFamily="66" charset="0"/>
              </a:rPr>
              <a:t>Vzdrževalci</a:t>
            </a:r>
          </a:p>
          <a:p>
            <a:endParaRPr lang="sl-SI" sz="1200" b="1" dirty="0">
              <a:solidFill>
                <a:srgbClr val="0000FF"/>
              </a:solidFill>
              <a:latin typeface="Comic Sans MS" panose="030F0702030302020204" pitchFamily="66" charset="0"/>
            </a:endParaRPr>
          </a:p>
          <a:p>
            <a:pPr marL="285750" indent="-285750">
              <a:buFont typeface="Wingdings" panose="05000000000000000000" pitchFamily="2" charset="2"/>
              <a:buChar char="ü"/>
            </a:pPr>
            <a:r>
              <a:rPr lang="sl-SI" sz="2400" b="1" dirty="0">
                <a:solidFill>
                  <a:srgbClr val="0000FF"/>
                </a:solidFill>
                <a:latin typeface="Comic Sans MS" panose="030F0702030302020204" pitchFamily="66" charset="0"/>
              </a:rPr>
              <a:t>Imunsko oslabeli delavci</a:t>
            </a:r>
          </a:p>
          <a:p>
            <a:endParaRPr lang="sl-SI" sz="1200" b="1" dirty="0">
              <a:solidFill>
                <a:srgbClr val="0000FF"/>
              </a:solidFill>
              <a:latin typeface="Comic Sans MS" panose="030F0702030302020204" pitchFamily="66" charset="0"/>
            </a:endParaRPr>
          </a:p>
          <a:p>
            <a:pPr marL="285750" indent="-285750">
              <a:buFont typeface="Wingdings" panose="05000000000000000000" pitchFamily="2" charset="2"/>
              <a:buChar char="ü"/>
            </a:pPr>
            <a:r>
              <a:rPr lang="sl-SI" sz="2400" b="1" dirty="0">
                <a:solidFill>
                  <a:srgbClr val="0000FF"/>
                </a:solidFill>
                <a:latin typeface="Comic Sans MS" panose="030F0702030302020204" pitchFamily="66" charset="0"/>
              </a:rPr>
              <a:t>Delavci z obstoječimi bolezenskimi stanji, kot je bronhitis</a:t>
            </a:r>
          </a:p>
          <a:p>
            <a:endParaRPr lang="sl-SI" sz="1200" b="1" dirty="0">
              <a:solidFill>
                <a:srgbClr val="0000FF"/>
              </a:solidFill>
              <a:latin typeface="Comic Sans MS" panose="030F0702030302020204" pitchFamily="66" charset="0"/>
            </a:endParaRPr>
          </a:p>
          <a:p>
            <a:pPr marL="285750" indent="-285750">
              <a:buFont typeface="Wingdings" panose="05000000000000000000" pitchFamily="2" charset="2"/>
              <a:buChar char="ü"/>
            </a:pPr>
            <a:r>
              <a:rPr lang="sl-SI" sz="2400" b="1" dirty="0">
                <a:solidFill>
                  <a:srgbClr val="0000FF"/>
                </a:solidFill>
                <a:latin typeface="Comic Sans MS" panose="030F0702030302020204" pitchFamily="66" charset="0"/>
              </a:rPr>
              <a:t>Delavci, ki jemljejo zdravila, ki lahko povečajo njihovo ranljivost za poškodbe</a:t>
            </a:r>
            <a:r>
              <a:rPr lang="sl-SI" dirty="0">
                <a:solidFill>
                  <a:srgbClr val="0000FF"/>
                </a:solidFill>
                <a:latin typeface="EC Square Sans Pro"/>
              </a:rPr>
              <a:t>	</a:t>
            </a:r>
          </a:p>
        </p:txBody>
      </p:sp>
    </p:spTree>
    <p:extLst>
      <p:ext uri="{BB962C8B-B14F-4D97-AF65-F5344CB8AC3E}">
        <p14:creationId xmlns:p14="http://schemas.microsoft.com/office/powerpoint/2010/main" val="62726007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416" y="2156998"/>
            <a:ext cx="4709192" cy="4147993"/>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Pravokotnik 2"/>
          <p:cNvSpPr/>
          <p:nvPr/>
        </p:nvSpPr>
        <p:spPr>
          <a:xfrm>
            <a:off x="611560" y="6336931"/>
            <a:ext cx="8136904" cy="46166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1200" b="1" dirty="0">
                <a:latin typeface="Comic Sans MS" panose="030F0702030302020204" pitchFamily="66" charset="0"/>
              </a:rPr>
              <a:t>Ključni elementi uspešnega upravljanja starosti zaposlenih </a:t>
            </a:r>
          </a:p>
          <a:p>
            <a:pPr algn="ctr"/>
            <a:r>
              <a:rPr lang="sl-SI" sz="1200" b="1" dirty="0">
                <a:latin typeface="Comic Sans MS" panose="030F0702030302020204" pitchFamily="66" charset="0"/>
              </a:rPr>
              <a:t>Vir: Kampanja agencije EU-OSHA za zdrava delovna mesta 2016–2017 </a:t>
            </a:r>
          </a:p>
        </p:txBody>
      </p:sp>
      <p:sp>
        <p:nvSpPr>
          <p:cNvPr id="4" name="Pravokotnik 3"/>
          <p:cNvSpPr/>
          <p:nvPr/>
        </p:nvSpPr>
        <p:spPr>
          <a:xfrm>
            <a:off x="121266" y="89759"/>
            <a:ext cx="8843222" cy="193899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2400" b="1" dirty="0">
                <a:solidFill>
                  <a:srgbClr val="008000"/>
                </a:solidFill>
                <a:latin typeface="Comic Sans MS" panose="030F0702030302020204" pitchFamily="66" charset="0"/>
              </a:rPr>
              <a:t>Delodajalec do starejših delavcev mora imeti enake odgovornosti kot do drugih zaposlenih. </a:t>
            </a:r>
          </a:p>
          <a:p>
            <a:pPr algn="ctr"/>
            <a:r>
              <a:rPr lang="sl-SI" sz="2400" b="1" dirty="0">
                <a:solidFill>
                  <a:srgbClr val="0000FF"/>
                </a:solidFill>
                <a:latin typeface="Comic Sans MS" panose="030F0702030302020204" pitchFamily="66" charset="0"/>
              </a:rPr>
              <a:t>Za njih ni treba opraviti ločene ocene tveganja vendar pa si predpostavk o njih ne smete ustvariti zgolj na podlagi starosti</a:t>
            </a:r>
            <a:r>
              <a:rPr lang="sl-SI" sz="2200" b="1" dirty="0">
                <a:solidFill>
                  <a:srgbClr val="0000FF"/>
                </a:solidFill>
                <a:latin typeface="Comic Sans MS" panose="030F0702030302020204" pitchFamily="66" charset="0"/>
              </a:rPr>
              <a:t>. </a:t>
            </a:r>
          </a:p>
        </p:txBody>
      </p:sp>
    </p:spTree>
    <p:extLst>
      <p:ext uri="{BB962C8B-B14F-4D97-AF65-F5344CB8AC3E}">
        <p14:creationId xmlns:p14="http://schemas.microsoft.com/office/powerpoint/2010/main" val="1645650258"/>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ravokotnik 4"/>
          <p:cNvSpPr/>
          <p:nvPr/>
        </p:nvSpPr>
        <p:spPr>
          <a:xfrm>
            <a:off x="179512" y="47221"/>
            <a:ext cx="8856984" cy="6617196"/>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sl-SI" sz="2400" b="1" dirty="0">
                <a:solidFill>
                  <a:srgbClr val="0000FF"/>
                </a:solidFill>
                <a:latin typeface="Comic Sans MS" panose="030F0702030302020204" pitchFamily="66" charset="0"/>
              </a:rPr>
              <a:t>Ocena tveganja, mora upoštevati razlike med spoloma </a:t>
            </a:r>
          </a:p>
          <a:p>
            <a:pPr algn="just"/>
            <a:endParaRPr lang="sl-SI" sz="1400" b="1" dirty="0">
              <a:latin typeface="Comic Sans MS" panose="030F0702030302020204" pitchFamily="66" charset="0"/>
            </a:endParaRPr>
          </a:p>
          <a:p>
            <a:pPr algn="just"/>
            <a:r>
              <a:rPr lang="sl-SI" sz="2200" b="1" dirty="0">
                <a:solidFill>
                  <a:srgbClr val="CC00FF"/>
                </a:solidFill>
                <a:latin typeface="Comic Sans MS" panose="030F0702030302020204" pitchFamily="66" charset="0"/>
              </a:rPr>
              <a:t>Med poklicnim življenjem moških in žensk so bistvene razlike, ki vplivajo na njihovo VZPD. </a:t>
            </a:r>
          </a:p>
          <a:p>
            <a:pPr algn="just"/>
            <a:endParaRPr lang="sl-SI" sz="1200" b="1" dirty="0">
              <a:latin typeface="Comic Sans MS" panose="030F0702030302020204" pitchFamily="66" charset="0"/>
            </a:endParaRPr>
          </a:p>
          <a:p>
            <a:pPr algn="just"/>
            <a:r>
              <a:rPr lang="sl-SI" sz="2200" b="1" dirty="0">
                <a:solidFill>
                  <a:srgbClr val="0000FF"/>
                </a:solidFill>
                <a:latin typeface="Comic Sans MS" panose="030F0702030302020204" pitchFamily="66" charset="0"/>
              </a:rPr>
              <a:t>Ko razmišljamo o nevarnostih pri delu, prej pomislimo na moške, ki delajo na območjih visokega tveganja za nesreče, kot so gradbišča ali ribiška plovila, kot na ženske, ki delajo v zdravstvu, socialnem varstvu ali na novih področjih, kot so klicni centri. </a:t>
            </a:r>
          </a:p>
          <a:p>
            <a:pPr algn="just"/>
            <a:endParaRPr lang="sl-SI" sz="1200" b="1" dirty="0">
              <a:latin typeface="Comic Sans MS" panose="030F0702030302020204" pitchFamily="66" charset="0"/>
            </a:endParaRPr>
          </a:p>
          <a:p>
            <a:pPr algn="just"/>
            <a:r>
              <a:rPr lang="sl-SI" sz="2200" b="1" dirty="0">
                <a:solidFill>
                  <a:srgbClr val="CC00FF"/>
                </a:solidFill>
                <a:latin typeface="Comic Sans MS" panose="030F0702030302020204" pitchFamily="66" charset="0"/>
              </a:rPr>
              <a:t>Pomembno je, da vprašanje spola vključite v oceno tveganja!</a:t>
            </a:r>
          </a:p>
          <a:p>
            <a:pPr algn="just"/>
            <a:endParaRPr lang="sl-SI" sz="1400" b="1" dirty="0">
              <a:latin typeface="Comic Sans MS" panose="030F0702030302020204" pitchFamily="66" charset="0"/>
            </a:endParaRPr>
          </a:p>
          <a:p>
            <a:pPr algn="ctr"/>
            <a:r>
              <a:rPr lang="sl-SI" sz="2400" b="1" dirty="0">
                <a:solidFill>
                  <a:srgbClr val="0000FF"/>
                </a:solidFill>
                <a:latin typeface="Comic Sans MS" panose="030F0702030302020204" pitchFamily="66" charset="0"/>
              </a:rPr>
              <a:t>Kaj morate storiti kot delodajalec ?</a:t>
            </a:r>
          </a:p>
          <a:p>
            <a:endParaRPr lang="sl-SI" sz="1400" b="1" dirty="0">
              <a:solidFill>
                <a:srgbClr val="000000"/>
              </a:solidFill>
              <a:latin typeface="Comic Sans MS" panose="030F0702030302020204" pitchFamily="66" charset="0"/>
            </a:endParaRPr>
          </a:p>
          <a:p>
            <a:pPr algn="just"/>
            <a:r>
              <a:rPr lang="sl-SI" sz="2200" b="1" dirty="0">
                <a:solidFill>
                  <a:srgbClr val="CC00FF"/>
                </a:solidFill>
                <a:latin typeface="Comic Sans MS" panose="030F0702030302020204" pitchFamily="66" charset="0"/>
              </a:rPr>
              <a:t>Odgovornosti so enake ne glede na spol vaših delavcev. </a:t>
            </a:r>
          </a:p>
          <a:p>
            <a:pPr algn="just"/>
            <a:endParaRPr lang="sl-SI" sz="1200" b="1" dirty="0">
              <a:solidFill>
                <a:srgbClr val="000000"/>
              </a:solidFill>
              <a:latin typeface="Comic Sans MS" panose="030F0702030302020204" pitchFamily="66" charset="0"/>
            </a:endParaRPr>
          </a:p>
          <a:p>
            <a:pPr algn="just"/>
            <a:r>
              <a:rPr lang="sl-SI" sz="2200" b="1" dirty="0">
                <a:solidFill>
                  <a:srgbClr val="0000FF"/>
                </a:solidFill>
                <a:latin typeface="Comic Sans MS" panose="030F0702030302020204" pitchFamily="66" charset="0"/>
              </a:rPr>
              <a:t>Ni treba opraviti OT, ločenih po spolu, vendar je pomembno, da si domnev ne ustvarite izključno na podlagi spola. </a:t>
            </a:r>
          </a:p>
          <a:p>
            <a:pPr algn="just"/>
            <a:endParaRPr lang="sl-SI" sz="1200" b="1" dirty="0">
              <a:solidFill>
                <a:srgbClr val="000000"/>
              </a:solidFill>
              <a:latin typeface="Comic Sans MS" panose="030F0702030302020204" pitchFamily="66" charset="0"/>
            </a:endParaRPr>
          </a:p>
          <a:p>
            <a:pPr algn="just"/>
            <a:r>
              <a:rPr lang="sl-SI" sz="2200" b="1" dirty="0">
                <a:solidFill>
                  <a:srgbClr val="CC00FF"/>
                </a:solidFill>
                <a:latin typeface="Comic Sans MS" panose="030F0702030302020204" pitchFamily="66" charset="0"/>
              </a:rPr>
              <a:t>Vseeno pa se morate zavedati vidika spola, ki je v nekaterih dejavnostih pomembnejši kot v drugih. </a:t>
            </a:r>
          </a:p>
        </p:txBody>
      </p:sp>
    </p:spTree>
    <p:extLst>
      <p:ext uri="{BB962C8B-B14F-4D97-AF65-F5344CB8AC3E}">
        <p14:creationId xmlns:p14="http://schemas.microsoft.com/office/powerpoint/2010/main" val="4071659660"/>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79512" y="332656"/>
            <a:ext cx="8784976" cy="61555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just">
              <a:buFont typeface="Wingdings" panose="05000000000000000000" pitchFamily="2" charset="2"/>
              <a:buChar char="Ø"/>
            </a:pPr>
            <a:r>
              <a:rPr lang="sl-SI" sz="2000" b="1" dirty="0">
                <a:solidFill>
                  <a:srgbClr val="0000FF"/>
                </a:solidFill>
                <a:latin typeface="Comic Sans MS" panose="030F0702030302020204" pitchFamily="66" charset="0"/>
              </a:rPr>
              <a:t>ženske običajno pogosteje trpijo zaradi bolečin v zgornjem delu hrbta in zgornjih okončinah zaradi ponavljajočih se gibov pri proizvodnem in pisarniškem delu, kar je med nosečnostjo še bolj izrazito? </a:t>
            </a:r>
          </a:p>
          <a:p>
            <a:pPr algn="just"/>
            <a:endParaRPr lang="sl-SI" sz="2000" b="1" dirty="0">
              <a:solidFill>
                <a:srgbClr val="000000"/>
              </a:solidFill>
              <a:latin typeface="Comic Sans MS" panose="030F0702030302020204" pitchFamily="66" charset="0"/>
            </a:endParaRPr>
          </a:p>
          <a:p>
            <a:pPr marL="342900" indent="-342900" algn="just">
              <a:buFont typeface="Wingdings" panose="05000000000000000000" pitchFamily="2" charset="2"/>
              <a:buChar char="Ø"/>
            </a:pPr>
            <a:r>
              <a:rPr lang="sl-SI" sz="2000" b="1" dirty="0">
                <a:solidFill>
                  <a:srgbClr val="CC00FF"/>
                </a:solidFill>
                <a:latin typeface="Comic Sans MS" panose="030F0702030302020204" pitchFamily="66" charset="0"/>
              </a:rPr>
              <a:t>pogosto tudi opravljajo delo, pri katerem morajo dlje časa stati. </a:t>
            </a:r>
          </a:p>
          <a:p>
            <a:pPr algn="just"/>
            <a:endParaRPr lang="sl-SI" sz="2000" b="1" dirty="0">
              <a:solidFill>
                <a:srgbClr val="000000"/>
              </a:solidFill>
              <a:latin typeface="Comic Sans MS" panose="030F0702030302020204" pitchFamily="66" charset="0"/>
            </a:endParaRPr>
          </a:p>
          <a:p>
            <a:pPr marL="342900" indent="-342900" algn="just">
              <a:buFont typeface="Wingdings" panose="05000000000000000000" pitchFamily="2" charset="2"/>
              <a:buChar char="Ø"/>
            </a:pPr>
            <a:r>
              <a:rPr lang="sl-SI" sz="2000" b="1" dirty="0">
                <a:solidFill>
                  <a:srgbClr val="0000FF"/>
                </a:solidFill>
                <a:latin typeface="Comic Sans MS" panose="030F0702030302020204" pitchFamily="66" charset="0"/>
              </a:rPr>
              <a:t>moški pogosteje bolečine v spodnjem delu hrbta zaradi velikih sil in naprezanja pri delu. </a:t>
            </a:r>
          </a:p>
          <a:p>
            <a:pPr marL="342900" indent="-342900" algn="just">
              <a:buFont typeface="Wingdings" panose="05000000000000000000" pitchFamily="2" charset="2"/>
              <a:buChar char="Ø"/>
            </a:pPr>
            <a:endParaRPr lang="sl-SI" sz="2000" b="1" dirty="0">
              <a:solidFill>
                <a:srgbClr val="000000"/>
              </a:solidFill>
              <a:latin typeface="Comic Sans MS" panose="030F0702030302020204" pitchFamily="66" charset="0"/>
            </a:endParaRPr>
          </a:p>
          <a:p>
            <a:pPr algn="just"/>
            <a:r>
              <a:rPr lang="sl-SI" sz="2000" b="1" dirty="0">
                <a:solidFill>
                  <a:srgbClr val="CC00FF"/>
                </a:solidFill>
                <a:latin typeface="Comic Sans MS" panose="030F0702030302020204" pitchFamily="66" charset="0"/>
              </a:rPr>
              <a:t>Pomembno je, da v oceno tveganja, ki upošteva raznolikost in razlike med spoloma, slednje vključite na primer tako: </a:t>
            </a:r>
          </a:p>
          <a:p>
            <a:pPr algn="just"/>
            <a:endParaRPr lang="sl-SI" sz="2000" b="1" dirty="0">
              <a:solidFill>
                <a:srgbClr val="000000"/>
              </a:solidFill>
              <a:latin typeface="Comic Sans MS" panose="030F0702030302020204" pitchFamily="66" charset="0"/>
            </a:endParaRPr>
          </a:p>
          <a:p>
            <a:pPr marL="285750" indent="-285750">
              <a:buFont typeface="Wingdings" panose="05000000000000000000" pitchFamily="2" charset="2"/>
              <a:buChar char="ü"/>
            </a:pPr>
            <a:r>
              <a:rPr lang="sl-SI" sz="2000" b="1" dirty="0">
                <a:solidFill>
                  <a:srgbClr val="0000FF"/>
                </a:solidFill>
                <a:latin typeface="Comic Sans MS" panose="030F0702030302020204" pitchFamily="66" charset="0"/>
              </a:rPr>
              <a:t>oglejte si resnično delo, ki se izvaja v resničnem delovnem okviru;</a:t>
            </a:r>
          </a:p>
          <a:p>
            <a:r>
              <a:rPr lang="sl-SI" sz="1400" b="1" dirty="0">
                <a:solidFill>
                  <a:srgbClr val="0000FF"/>
                </a:solidFill>
                <a:latin typeface="Comic Sans MS" panose="030F0702030302020204" pitchFamily="66" charset="0"/>
              </a:rPr>
              <a:t> </a:t>
            </a:r>
          </a:p>
          <a:p>
            <a:pPr marL="285750" indent="-285750">
              <a:buFont typeface="Wingdings" panose="05000000000000000000" pitchFamily="2" charset="2"/>
              <a:buChar char="ü"/>
            </a:pPr>
            <a:r>
              <a:rPr lang="sl-SI" sz="2000" b="1" dirty="0">
                <a:solidFill>
                  <a:srgbClr val="0000FF"/>
                </a:solidFill>
                <a:latin typeface="Comic Sans MS" panose="030F0702030302020204" pitchFamily="66" charset="0"/>
              </a:rPr>
              <a:t>ne oblikujte predpostavk o izpostavljenosti, ki temeljijo zgolj na opisu delovnega mesta ali nazivu; </a:t>
            </a:r>
          </a:p>
          <a:p>
            <a:endParaRPr lang="sl-SI" sz="1400" b="1" dirty="0">
              <a:solidFill>
                <a:srgbClr val="0000FF"/>
              </a:solidFill>
              <a:latin typeface="Comic Sans MS" panose="030F0702030302020204" pitchFamily="66" charset="0"/>
            </a:endParaRPr>
          </a:p>
          <a:p>
            <a:pPr marL="285750" indent="-285750">
              <a:buFont typeface="Wingdings" panose="05000000000000000000" pitchFamily="2" charset="2"/>
              <a:buChar char="ü"/>
            </a:pPr>
            <a:r>
              <a:rPr lang="sl-SI" sz="2000" b="1" dirty="0">
                <a:solidFill>
                  <a:srgbClr val="0000FF"/>
                </a:solidFill>
                <a:latin typeface="Comic Sans MS" panose="030F0702030302020204" pitchFamily="66" charset="0"/>
              </a:rPr>
              <a:t>bodite previdni pri razvrščanju tveganj na visoka, srednja in nizka, da ne boste pristranski glede na spol; </a:t>
            </a:r>
          </a:p>
        </p:txBody>
      </p:sp>
    </p:spTree>
    <p:extLst>
      <p:ext uri="{BB962C8B-B14F-4D97-AF65-F5344CB8AC3E}">
        <p14:creationId xmlns:p14="http://schemas.microsoft.com/office/powerpoint/2010/main" val="22925084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215602381"/>
              </p:ext>
            </p:extLst>
          </p:nvPr>
        </p:nvGraphicFramePr>
        <p:xfrm>
          <a:off x="251520" y="188640"/>
          <a:ext cx="8640960" cy="6480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119209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741368"/>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835898"/>
            <a:ext cx="5182793" cy="30251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6883" y="3861048"/>
            <a:ext cx="6252462" cy="29969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avokotnik 1"/>
          <p:cNvSpPr/>
          <p:nvPr/>
        </p:nvSpPr>
        <p:spPr>
          <a:xfrm>
            <a:off x="323528" y="116632"/>
            <a:ext cx="842493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3200" b="1" dirty="0">
                <a:solidFill>
                  <a:srgbClr val="0000FF"/>
                </a:solidFill>
                <a:latin typeface="Comic Sans MS" panose="030F0702030302020204" pitchFamily="66" charset="0"/>
              </a:rPr>
              <a:t>Integracija sistemov vodenja</a:t>
            </a:r>
            <a:endParaRPr lang="sl-SI" sz="3200"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2975697040"/>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765" y="725064"/>
            <a:ext cx="5442461" cy="4243953"/>
          </a:xfrm>
          <a:prstGeom prst="rect">
            <a:avLst/>
          </a:prstGeom>
          <a:solidFill>
            <a:schemeClr val="accent2"/>
          </a:solidFill>
          <a:ln>
            <a:noFill/>
          </a:ln>
          <a:effectLst/>
        </p:spPr>
      </p:pic>
      <p:sp>
        <p:nvSpPr>
          <p:cNvPr id="2" name="Pravokotnik 1"/>
          <p:cNvSpPr/>
          <p:nvPr/>
        </p:nvSpPr>
        <p:spPr>
          <a:xfrm>
            <a:off x="323528" y="116632"/>
            <a:ext cx="8424936" cy="58477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3200" b="1" dirty="0">
                <a:solidFill>
                  <a:srgbClr val="0000FF"/>
                </a:solidFill>
                <a:latin typeface="Comic Sans MS" panose="030F0702030302020204" pitchFamily="66" charset="0"/>
              </a:rPr>
              <a:t>Integracija sistemov vodenja</a:t>
            </a:r>
            <a:endParaRPr lang="sl-SI" sz="3200" dirty="0">
              <a:solidFill>
                <a:srgbClr val="0000FF"/>
              </a:solidFill>
              <a:latin typeface="Comic Sans MS" panose="030F0702030302020204" pitchFamily="66" charset="0"/>
            </a:endParaRPr>
          </a:p>
        </p:txBody>
      </p:sp>
      <p:sp>
        <p:nvSpPr>
          <p:cNvPr id="3" name="Rectangle 2"/>
          <p:cNvSpPr/>
          <p:nvPr/>
        </p:nvSpPr>
        <p:spPr>
          <a:xfrm>
            <a:off x="323528" y="4941168"/>
            <a:ext cx="8532948" cy="178510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l-SI" sz="2200" b="1" dirty="0">
                <a:latin typeface="Comic Sans MS" panose="030F0702030302020204" pitchFamily="66" charset="0"/>
              </a:rPr>
              <a:t>ISO 14001 je standard, ki pomaga:</a:t>
            </a:r>
          </a:p>
          <a:p>
            <a:pPr marL="342900" indent="-342900">
              <a:buFont typeface="Arial" panose="020B0604020202020204" pitchFamily="34" charset="0"/>
              <a:buChar char="•"/>
            </a:pPr>
            <a:r>
              <a:rPr lang="sl-SI" sz="2200" b="1" dirty="0">
                <a:latin typeface="Comic Sans MS" panose="030F0702030302020204" pitchFamily="66" charset="0"/>
              </a:rPr>
              <a:t>dosegati boljše rezultate poslovanja,</a:t>
            </a:r>
          </a:p>
          <a:p>
            <a:pPr marL="342900" indent="-342900">
              <a:buFont typeface="Arial" panose="020B0604020202020204" pitchFamily="34" charset="0"/>
              <a:buChar char="•"/>
            </a:pPr>
            <a:r>
              <a:rPr lang="sl-SI" sz="2200" b="1" dirty="0">
                <a:latin typeface="Comic Sans MS" panose="030F0702030302020204" pitchFamily="66" charset="0"/>
              </a:rPr>
              <a:t>omogoča sistematičen pristop, </a:t>
            </a:r>
          </a:p>
          <a:p>
            <a:pPr marL="342900" indent="-342900">
              <a:buFont typeface="Arial" panose="020B0604020202020204" pitchFamily="34" charset="0"/>
              <a:buChar char="•"/>
            </a:pPr>
            <a:r>
              <a:rPr lang="sl-SI" sz="2200" b="1" dirty="0">
                <a:latin typeface="Comic Sans MS" panose="030F0702030302020204" pitchFamily="66" charset="0"/>
              </a:rPr>
              <a:t>pridobitev certifikata in</a:t>
            </a:r>
          </a:p>
          <a:p>
            <a:pPr marL="342900" indent="-342900">
              <a:buFont typeface="Arial" panose="020B0604020202020204" pitchFamily="34" charset="0"/>
              <a:buChar char="•"/>
            </a:pPr>
            <a:r>
              <a:rPr lang="sl-SI" sz="2200" b="1" dirty="0">
                <a:latin typeface="Comic Sans MS" panose="030F0702030302020204" pitchFamily="66" charset="0"/>
              </a:rPr>
              <a:t>vzpostavitev zaupanja.</a:t>
            </a:r>
          </a:p>
        </p:txBody>
      </p:sp>
    </p:spTree>
    <p:extLst>
      <p:ext uri="{BB962C8B-B14F-4D97-AF65-F5344CB8AC3E}">
        <p14:creationId xmlns:p14="http://schemas.microsoft.com/office/powerpoint/2010/main" val="3972805737"/>
      </p:ext>
    </p:extLst>
  </p:cSld>
  <p:clrMapOvr>
    <a:masterClrMapping/>
  </p:clrMapOvr>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sp>
        <p:nvSpPr>
          <p:cNvPr id="2" name="Pravokotnik 1"/>
          <p:cNvSpPr/>
          <p:nvPr/>
        </p:nvSpPr>
        <p:spPr>
          <a:xfrm>
            <a:off x="228356" y="116632"/>
            <a:ext cx="8736131" cy="64940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sl-SI" sz="2200" b="1" dirty="0">
                <a:solidFill>
                  <a:srgbClr val="0000FF"/>
                </a:solidFill>
                <a:latin typeface="Comic Sans MS" panose="030F0702030302020204" pitchFamily="66" charset="0"/>
              </a:rPr>
              <a:t>Še ni mednarodno priznanega programa za pridobitev ustreznega certifikata, obstajajo pa vzporednice z ISO 9001 in še zlasti z ISO 14001,</a:t>
            </a:r>
          </a:p>
          <a:p>
            <a:pPr algn="just"/>
            <a:endParaRPr lang="sl-SI" sz="1400" b="1" dirty="0">
              <a:solidFill>
                <a:srgbClr val="0000FF"/>
              </a:solidFill>
              <a:latin typeface="Comic Sans MS" panose="030F0702030302020204" pitchFamily="66" charset="0"/>
            </a:endParaRPr>
          </a:p>
          <a:p>
            <a:pPr algn="just"/>
            <a:r>
              <a:rPr lang="sl-SI" sz="2200" b="1" dirty="0">
                <a:solidFill>
                  <a:srgbClr val="CC00FF"/>
                </a:solidFill>
                <a:latin typeface="Comic Sans MS" panose="030F0702030302020204" pitchFamily="66" charset="0"/>
              </a:rPr>
              <a:t>Standard vsebuje priporočila, ki pa jih je za doseganje skladnosti z zakonskimi in drugimi zahtevami potrebno upoštevati.</a:t>
            </a:r>
          </a:p>
          <a:p>
            <a:pPr algn="just"/>
            <a:r>
              <a:rPr lang="sl-SI" sz="1400" b="1" dirty="0">
                <a:solidFill>
                  <a:srgbClr val="0000FF"/>
                </a:solidFill>
                <a:latin typeface="Comic Sans MS" panose="030F0702030302020204" pitchFamily="66" charset="0"/>
              </a:rPr>
              <a:t> </a:t>
            </a:r>
          </a:p>
          <a:p>
            <a:pPr algn="just"/>
            <a:r>
              <a:rPr lang="sl-SI" sz="2200" b="1" dirty="0">
                <a:solidFill>
                  <a:srgbClr val="0000FF"/>
                </a:solidFill>
                <a:latin typeface="Comic Sans MS" panose="030F0702030302020204" pitchFamily="66" charset="0"/>
              </a:rPr>
              <a:t>ISO 14001 kot OHSAS 18001 od podjetji zahteva, da sprejmejo politiko nenehnih izboljšav na vseh področjih dela, kjer je okolje ali zdravje ogroženo. </a:t>
            </a:r>
          </a:p>
          <a:p>
            <a:pPr algn="just"/>
            <a:endParaRPr lang="sl-SI" sz="1400" b="1" dirty="0">
              <a:solidFill>
                <a:srgbClr val="0000FF"/>
              </a:solidFill>
              <a:latin typeface="Comic Sans MS" panose="030F0702030302020204" pitchFamily="66" charset="0"/>
            </a:endParaRPr>
          </a:p>
          <a:p>
            <a:pPr algn="just"/>
            <a:r>
              <a:rPr lang="sl-SI" sz="2400" b="1" dirty="0">
                <a:solidFill>
                  <a:srgbClr val="CC00FF"/>
                </a:solidFill>
                <a:latin typeface="Comic Sans MS" panose="030F0702030302020204" pitchFamily="66" charset="0"/>
              </a:rPr>
              <a:t>Na ta način se podjetje proaktivno loti pomembnih vprašanj in tako napreduje pri svojem razvoju. </a:t>
            </a:r>
          </a:p>
          <a:p>
            <a:pPr algn="just"/>
            <a:endParaRPr lang="sl-SI" sz="1400" b="1" dirty="0">
              <a:solidFill>
                <a:srgbClr val="0000FF"/>
              </a:solidFill>
              <a:latin typeface="Comic Sans MS" panose="030F0702030302020204" pitchFamily="66" charset="0"/>
            </a:endParaRPr>
          </a:p>
          <a:p>
            <a:pPr algn="just"/>
            <a:r>
              <a:rPr lang="sl-SI" sz="2200" b="1" dirty="0">
                <a:solidFill>
                  <a:srgbClr val="0000FF"/>
                </a:solidFill>
                <a:latin typeface="Comic Sans MS" panose="030F0702030302020204" pitchFamily="66" charset="0"/>
              </a:rPr>
              <a:t>Tako se iz leta v leto dviguje sposobnost podjetja pri zagotavljanju ustrezne zaščite okolja in posameznika v njem. </a:t>
            </a:r>
          </a:p>
          <a:p>
            <a:pPr algn="just"/>
            <a:endParaRPr lang="sl-SI" sz="1400" b="1" dirty="0">
              <a:solidFill>
                <a:srgbClr val="0000FF"/>
              </a:solidFill>
              <a:latin typeface="Comic Sans MS" panose="030F0702030302020204" pitchFamily="66" charset="0"/>
            </a:endParaRPr>
          </a:p>
          <a:p>
            <a:pPr algn="just"/>
            <a:r>
              <a:rPr lang="sl-SI" sz="2200" b="1" dirty="0">
                <a:solidFill>
                  <a:srgbClr val="CC00FF"/>
                </a:solidFill>
                <a:latin typeface="Comic Sans MS" panose="030F0702030302020204" pitchFamily="66" charset="0"/>
              </a:rPr>
              <a:t>Takšnega napredka pa ni mogoče doseči brez jasno določenih ciljev in nalog v programu upravljanja sistema.</a:t>
            </a:r>
          </a:p>
        </p:txBody>
      </p:sp>
    </p:spTree>
    <p:extLst>
      <p:ext uri="{BB962C8B-B14F-4D97-AF65-F5344CB8AC3E}">
        <p14:creationId xmlns:p14="http://schemas.microsoft.com/office/powerpoint/2010/main" val="365566243"/>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404664"/>
            <a:ext cx="8532440" cy="6453336"/>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sp>
        <p:nvSpPr>
          <p:cNvPr id="2" name="Pravokotnik 1"/>
          <p:cNvSpPr/>
          <p:nvPr/>
        </p:nvSpPr>
        <p:spPr>
          <a:xfrm>
            <a:off x="107504" y="116632"/>
            <a:ext cx="8928992" cy="649408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ctr"/>
            <a:r>
              <a:rPr lang="sl-SI" sz="2400" b="1" dirty="0">
                <a:solidFill>
                  <a:srgbClr val="0000FF"/>
                </a:solidFill>
                <a:latin typeface="Comic Sans MS" panose="030F0702030302020204" pitchFamily="66" charset="0"/>
              </a:rPr>
              <a:t>Integracija vodstvenega sistema—Vodilo za podjetja, državne in družbene organizacije</a:t>
            </a:r>
          </a:p>
          <a:p>
            <a:pPr algn="ctr"/>
            <a:r>
              <a:rPr lang="sl-SI" sz="1400" b="1" dirty="0">
                <a:latin typeface="Comic Sans MS" panose="030F0702030302020204" pitchFamily="66" charset="0"/>
              </a:rPr>
              <a:t> </a:t>
            </a:r>
          </a:p>
          <a:p>
            <a:pPr marL="342900" indent="-342900" algn="just">
              <a:buFont typeface="Arial" panose="020B0604020202020204" pitchFamily="34" charset="0"/>
              <a:buChar char="•"/>
            </a:pPr>
            <a:r>
              <a:rPr lang="sl-SI" sz="2200" b="1" dirty="0">
                <a:solidFill>
                  <a:srgbClr val="008000"/>
                </a:solidFill>
                <a:latin typeface="Comic Sans MS" panose="030F0702030302020204" pitchFamily="66" charset="0"/>
              </a:rPr>
              <a:t>Standard prepoznava elemente, ki so skupni vsem vodstvenim sistemom in določa pregled teh elementov. </a:t>
            </a:r>
          </a:p>
          <a:p>
            <a:pPr marL="285750" indent="-285750" algn="just">
              <a:buFont typeface="Arial" panose="020B0604020202020204" pitchFamily="34" charset="0"/>
              <a:buChar char="•"/>
            </a:pPr>
            <a:endParaRPr lang="sl-SI" sz="1400" b="1" dirty="0">
              <a:latin typeface="Comic Sans MS" panose="030F0702030302020204" pitchFamily="66" charset="0"/>
            </a:endParaRPr>
          </a:p>
          <a:p>
            <a:pPr marL="342900" indent="-342900" algn="just">
              <a:buFont typeface="Arial" panose="020B0604020202020204" pitchFamily="34" charset="0"/>
              <a:buChar char="•"/>
            </a:pPr>
            <a:r>
              <a:rPr lang="sl-SI" sz="2200" b="1" dirty="0">
                <a:solidFill>
                  <a:srgbClr val="0000FF"/>
                </a:solidFill>
                <a:latin typeface="Comic Sans MS" panose="030F0702030302020204" pitchFamily="66" charset="0"/>
              </a:rPr>
              <a:t>Razumevanje teh elementov lahko služi vodstvu za razvoj sistema, ki integrira zahteve vodstvenih sistemov kakovosti, varnosti in okolja. </a:t>
            </a:r>
          </a:p>
          <a:p>
            <a:pPr marL="285750" indent="-285750">
              <a:buFont typeface="Arial" panose="020B0604020202020204" pitchFamily="34" charset="0"/>
              <a:buChar char="•"/>
            </a:pPr>
            <a:endParaRPr lang="sl-SI" sz="1400" b="1" dirty="0">
              <a:latin typeface="Comic Sans MS" panose="030F0702030302020204" pitchFamily="66" charset="0"/>
            </a:endParaRPr>
          </a:p>
          <a:p>
            <a:pPr marL="342900" indent="-342900">
              <a:buFont typeface="Arial" panose="020B0604020202020204" pitchFamily="34" charset="0"/>
              <a:buChar char="•"/>
            </a:pPr>
            <a:r>
              <a:rPr lang="sl-SI" sz="2200" b="1" dirty="0">
                <a:solidFill>
                  <a:srgbClr val="008000"/>
                </a:solidFill>
                <a:latin typeface="Comic Sans MS" panose="030F0702030302020204" pitchFamily="66" charset="0"/>
              </a:rPr>
              <a:t>Integracija sistemov ni omejena s temi primeri. </a:t>
            </a:r>
          </a:p>
          <a:p>
            <a:pPr marL="285750" indent="-285750">
              <a:buFont typeface="Arial" panose="020B0604020202020204" pitchFamily="34" charset="0"/>
              <a:buChar char="•"/>
            </a:pPr>
            <a:endParaRPr lang="sl-SI" sz="1400" b="1" dirty="0">
              <a:solidFill>
                <a:srgbClr val="0000FF"/>
              </a:solidFill>
              <a:latin typeface="Comic Sans MS" panose="030F0702030302020204" pitchFamily="66" charset="0"/>
            </a:endParaRPr>
          </a:p>
          <a:p>
            <a:pPr marL="342900" indent="-342900" algn="just">
              <a:buFont typeface="Arial" panose="020B0604020202020204" pitchFamily="34" charset="0"/>
              <a:buChar char="•"/>
            </a:pPr>
            <a:r>
              <a:rPr lang="sl-SI" sz="2200" b="1" dirty="0">
                <a:solidFill>
                  <a:srgbClr val="0000FF"/>
                </a:solidFill>
                <a:latin typeface="Comic Sans MS" panose="030F0702030302020204" pitchFamily="66" charset="0"/>
              </a:rPr>
              <a:t>V integracijo sta lahko vključena tudi kadrovski vodstveni sistem in finančno-kontrolni sistem.</a:t>
            </a:r>
          </a:p>
          <a:p>
            <a:pPr marL="285750" indent="-285750">
              <a:buFont typeface="Arial" panose="020B0604020202020204" pitchFamily="34" charset="0"/>
              <a:buChar char="•"/>
            </a:pPr>
            <a:endParaRPr lang="sl-SI" sz="1400" b="1" dirty="0">
              <a:latin typeface="Comic Sans MS" panose="030F0702030302020204" pitchFamily="66" charset="0"/>
            </a:endParaRPr>
          </a:p>
          <a:p>
            <a:pPr marL="342900" indent="-342900" algn="just">
              <a:buFont typeface="Arial" panose="020B0604020202020204" pitchFamily="34" charset="0"/>
              <a:buChar char="•"/>
            </a:pPr>
            <a:r>
              <a:rPr lang="sl-SI" sz="2200" b="1" dirty="0">
                <a:solidFill>
                  <a:srgbClr val="008000"/>
                </a:solidFill>
                <a:latin typeface="Comic Sans MS" panose="030F0702030302020204" pitchFamily="66" charset="0"/>
              </a:rPr>
              <a:t>Načrtovanje ali spreminjanje vodstvenega sistema mora biti narejeno premišljeno in dovoljeno v smislu povezovanja skupnih elementov in zahtev specifičnih funkcij, procesov..  </a:t>
            </a:r>
          </a:p>
          <a:p>
            <a:pPr marL="171450" indent="-171450">
              <a:buFont typeface="Arial" panose="020B0604020202020204" pitchFamily="34" charset="0"/>
              <a:buChar char="•"/>
            </a:pPr>
            <a:endParaRPr lang="sl-SI" sz="1200" b="1" dirty="0">
              <a:solidFill>
                <a:srgbClr val="008000"/>
              </a:solidFill>
              <a:latin typeface="Comic Sans MS" panose="030F0702030302020204" pitchFamily="66" charset="0"/>
            </a:endParaRPr>
          </a:p>
          <a:p>
            <a:pPr marL="342900" indent="-342900" algn="just">
              <a:buFont typeface="Arial" panose="020B0604020202020204" pitchFamily="34" charset="0"/>
              <a:buChar char="•"/>
            </a:pPr>
            <a:r>
              <a:rPr lang="sl-SI" sz="2200" b="1" dirty="0">
                <a:solidFill>
                  <a:srgbClr val="0000FF"/>
                </a:solidFill>
                <a:latin typeface="Comic Sans MS" panose="030F0702030302020204" pitchFamily="66" charset="0"/>
              </a:rPr>
              <a:t>Izvedba vodstvenega sistema mora vsebovati dokumente obeh pogledov vodstvenih elementov in specifičnih elementov.</a:t>
            </a:r>
          </a:p>
        </p:txBody>
      </p:sp>
    </p:spTree>
    <p:extLst>
      <p:ext uri="{BB962C8B-B14F-4D97-AF65-F5344CB8AC3E}">
        <p14:creationId xmlns:p14="http://schemas.microsoft.com/office/powerpoint/2010/main" val="2587741175"/>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323528" y="404664"/>
            <a:ext cx="8208912" cy="6453336"/>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sp>
        <p:nvSpPr>
          <p:cNvPr id="3" name="Rectangle 2"/>
          <p:cNvSpPr/>
          <p:nvPr/>
        </p:nvSpPr>
        <p:spPr>
          <a:xfrm>
            <a:off x="107504" y="132297"/>
            <a:ext cx="8928992" cy="6555641"/>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342900" indent="-342900" algn="just">
              <a:buFont typeface="Arial" panose="020B0604020202020204" pitchFamily="34" charset="0"/>
              <a:buChar char="•"/>
            </a:pPr>
            <a:r>
              <a:rPr lang="sl-SI" sz="2400" b="1" dirty="0">
                <a:solidFill>
                  <a:schemeClr val="tx1"/>
                </a:solidFill>
                <a:latin typeface="Comic Sans MS" panose="030F0702030302020204" pitchFamily="66" charset="0"/>
              </a:rPr>
              <a:t>Standard ne kopira ali zamenjuje obstoječih vodstvenih zahtev, ampak pomaga organizaciji uvesti skupne elemente sistemov v posameznih organizacijah. </a:t>
            </a:r>
          </a:p>
          <a:p>
            <a:pPr marL="285750" indent="-285750">
              <a:buFont typeface="Arial" panose="020B0604020202020204" pitchFamily="34" charset="0"/>
              <a:buChar char="•"/>
            </a:pPr>
            <a:endParaRPr lang="sl-SI" sz="1600" b="1" dirty="0">
              <a:latin typeface="Comic Sans MS" panose="030F0702030302020204" pitchFamily="66" charset="0"/>
            </a:endParaRPr>
          </a:p>
          <a:p>
            <a:pPr marL="342900" indent="-342900">
              <a:buFont typeface="Arial" panose="020B0604020202020204" pitchFamily="34" charset="0"/>
              <a:buChar char="•"/>
            </a:pPr>
            <a:r>
              <a:rPr lang="sl-SI" sz="2400" b="1" dirty="0">
                <a:solidFill>
                  <a:srgbClr val="0000FF"/>
                </a:solidFill>
                <a:latin typeface="Comic Sans MS" panose="030F0702030302020204" pitchFamily="66" charset="0"/>
              </a:rPr>
              <a:t>Prepozna področja, ki omogoča vodjem zmanjšanje podvojitev in kompleksnosti v njihovih sistemih.</a:t>
            </a:r>
          </a:p>
          <a:p>
            <a:pPr marL="285750" indent="-285750">
              <a:buFont typeface="Arial" panose="020B0604020202020204" pitchFamily="34" charset="0"/>
              <a:buChar char="•"/>
            </a:pPr>
            <a:endParaRPr lang="sl-SI" sz="1600" b="1" dirty="0">
              <a:latin typeface="Comic Sans MS" panose="030F0702030302020204" pitchFamily="66" charset="0"/>
            </a:endParaRPr>
          </a:p>
          <a:p>
            <a:pPr marL="342900" indent="-342900">
              <a:buFont typeface="Arial" panose="020B0604020202020204" pitchFamily="34" charset="0"/>
              <a:buChar char="•"/>
            </a:pPr>
            <a:r>
              <a:rPr lang="sl-SI" sz="2400" b="1" dirty="0">
                <a:solidFill>
                  <a:srgbClr val="CC00FF"/>
                </a:solidFill>
                <a:latin typeface="Comic Sans MS" panose="030F0702030302020204" pitchFamily="66" charset="0"/>
              </a:rPr>
              <a:t>Uvaja se v vsako funkcijo in organizacijo, ne glede na velikost. </a:t>
            </a:r>
          </a:p>
          <a:p>
            <a:r>
              <a:rPr lang="sl-SI" sz="1600" b="1" dirty="0">
                <a:latin typeface="Comic Sans MS" panose="030F0702030302020204" pitchFamily="66" charset="0"/>
              </a:rPr>
              <a:t> </a:t>
            </a:r>
          </a:p>
          <a:p>
            <a:pPr algn="ctr"/>
            <a:r>
              <a:rPr lang="sl-SI" sz="2400" b="1" dirty="0">
                <a:solidFill>
                  <a:srgbClr val="0000FF"/>
                </a:solidFill>
                <a:latin typeface="Comic Sans MS" panose="030F0702030302020204" pitchFamily="66" charset="0"/>
              </a:rPr>
              <a:t>PODROČJE IN NAMEN TEGA STANDARDA VODILA</a:t>
            </a:r>
          </a:p>
          <a:p>
            <a:pPr algn="just"/>
            <a:r>
              <a:rPr lang="sl-SI" sz="1200" b="1" i="1" dirty="0">
                <a:latin typeface="Comic Sans MS" panose="030F0702030302020204" pitchFamily="66" charset="0"/>
              </a:rPr>
              <a:t> </a:t>
            </a:r>
            <a:endParaRPr lang="sl-SI" sz="1200" b="1" dirty="0">
              <a:latin typeface="Comic Sans MS" panose="030F0702030302020204" pitchFamily="66" charset="0"/>
            </a:endParaRPr>
          </a:p>
          <a:p>
            <a:pPr algn="just"/>
            <a:r>
              <a:rPr lang="sl-SI" sz="2800" b="1" dirty="0">
                <a:solidFill>
                  <a:schemeClr val="tx1"/>
                </a:solidFill>
                <a:latin typeface="Comic Sans MS" panose="030F0702030302020204" pitchFamily="66" charset="0"/>
              </a:rPr>
              <a:t>Ta standard določa okvirje in vodila za celovit vodstveni sistem, v katerem so skupne zahteve posameznih sistemov integrirane z namenom izogibanja podvajanju in določanju enotne baze za posebne karakteristike vsakega posameznega sistema.</a:t>
            </a:r>
          </a:p>
        </p:txBody>
      </p:sp>
    </p:spTree>
    <p:extLst>
      <p:ext uri="{BB962C8B-B14F-4D97-AF65-F5344CB8AC3E}">
        <p14:creationId xmlns:p14="http://schemas.microsoft.com/office/powerpoint/2010/main" val="27166405"/>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3532"/>
            <a:ext cx="5036965" cy="65756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91164" y="124135"/>
            <a:ext cx="16383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2385814"/>
            <a:ext cx="3514725"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0314" y="848035"/>
            <a:ext cx="2582801" cy="1471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1771236"/>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8640"/>
            <a:ext cx="3429000" cy="61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7777" y="152524"/>
            <a:ext cx="226695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2646635"/>
            <a:ext cx="3667125" cy="3990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8122" y="807765"/>
            <a:ext cx="8711081" cy="18711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7"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35696" y="2646636"/>
            <a:ext cx="4202363" cy="198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8"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5594" y="4725144"/>
            <a:ext cx="4100482" cy="20103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9"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7685" y="2924944"/>
            <a:ext cx="12763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2988470"/>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16632"/>
            <a:ext cx="3038475" cy="733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242" y="1124744"/>
            <a:ext cx="5594723" cy="27243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13076"/>
            <a:ext cx="2118321" cy="26245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4168" y="3448097"/>
            <a:ext cx="1800200" cy="3189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8144" y="116632"/>
            <a:ext cx="3151236" cy="31112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3891799"/>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idx="1"/>
          </p:nvPr>
        </p:nvSpPr>
        <p:spPr>
          <a:xfrm>
            <a:off x="0" y="0"/>
            <a:ext cx="9144000" cy="6858000"/>
          </a:xfrm>
        </p:spPr>
        <p:txBody>
          <a:bodyPr/>
          <a:lstStyle/>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eaLnBrk="1" hangingPunct="1">
              <a:lnSpc>
                <a:spcPct val="80000"/>
              </a:lnSpc>
              <a:buFontTx/>
              <a:buNone/>
            </a:pPr>
            <a:endParaRPr lang="sl-SI" sz="2000" dirty="0"/>
          </a:p>
          <a:p>
            <a:pPr algn="just" eaLnBrk="1" hangingPunct="1">
              <a:lnSpc>
                <a:spcPct val="80000"/>
              </a:lnSpc>
              <a:spcBef>
                <a:spcPct val="50000"/>
              </a:spcBef>
              <a:buClr>
                <a:srgbClr val="008000"/>
              </a:buClr>
              <a:buFont typeface="Wingdings" pitchFamily="2" charset="2"/>
              <a:buNone/>
            </a:pPr>
            <a:r>
              <a:rPr lang="sl-SI" sz="900" dirty="0"/>
              <a:t>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5256584" cy="56555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4972" y="1899288"/>
            <a:ext cx="3081139" cy="48032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6096" y="108620"/>
            <a:ext cx="3518892" cy="14601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600" y="200505"/>
            <a:ext cx="1676400"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3189722"/>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body" idx="4294967295"/>
          </p:nvPr>
        </p:nvSpPr>
        <p:spPr>
          <a:xfrm>
            <a:off x="287338" y="115888"/>
            <a:ext cx="8856662" cy="6553200"/>
          </a:xfrm>
        </p:spPr>
        <p:txBody>
          <a:bodyPr>
            <a:normAutofit/>
          </a:bodyPr>
          <a:lstStyle/>
          <a:p>
            <a:pPr marL="609600" indent="-609600" algn="ctr" eaLnBrk="1" fontAlgn="auto" hangingPunct="1">
              <a:spcAft>
                <a:spcPts val="0"/>
              </a:spcAft>
              <a:buClr>
                <a:schemeClr val="accent3"/>
              </a:buClr>
              <a:buFontTx/>
              <a:buNone/>
              <a:defRPr/>
            </a:pPr>
            <a:r>
              <a:rPr lang="sl-SI" b="1" dirty="0">
                <a:solidFill>
                  <a:srgbClr val="0000FF"/>
                </a:solidFill>
                <a:latin typeface="Comic Sans MS" pitchFamily="66" charset="0"/>
              </a:rPr>
              <a:t>SOCIALNA VARNOST</a:t>
            </a:r>
          </a:p>
          <a:p>
            <a:pPr marL="609600" indent="-609600" eaLnBrk="1" fontAlgn="auto" hangingPunct="1">
              <a:spcAft>
                <a:spcPts val="0"/>
              </a:spcAft>
              <a:buClr>
                <a:schemeClr val="accent3"/>
              </a:buClr>
              <a:buFontTx/>
              <a:buNone/>
              <a:defRPr/>
            </a:pPr>
            <a:r>
              <a:rPr lang="sl-SI" sz="1400" b="1" dirty="0">
                <a:latin typeface="Comic Sans MS" pitchFamily="66" charset="0"/>
              </a:rPr>
              <a:t> </a:t>
            </a:r>
          </a:p>
          <a:p>
            <a:pPr marL="609600" indent="-609600" eaLnBrk="1" fontAlgn="auto" hangingPunct="1">
              <a:spcAft>
                <a:spcPts val="0"/>
              </a:spcAft>
              <a:buClr>
                <a:schemeClr val="accent3"/>
              </a:buClr>
              <a:buFontTx/>
              <a:buNone/>
              <a:defRPr/>
            </a:pPr>
            <a:endParaRPr lang="sl-SI" sz="1400" b="1" dirty="0">
              <a:latin typeface="Comic Sans MS" pitchFamily="66" charset="0"/>
            </a:endParaRPr>
          </a:p>
          <a:p>
            <a:pPr marL="609600" indent="-609600" eaLnBrk="1" fontAlgn="auto" hangingPunct="1">
              <a:spcAft>
                <a:spcPts val="0"/>
              </a:spcAft>
              <a:buClr>
                <a:schemeClr val="accent3"/>
              </a:buClr>
              <a:buFontTx/>
              <a:buNone/>
              <a:defRPr/>
            </a:pPr>
            <a:endParaRPr lang="sl-SI" sz="1400" b="1" dirty="0">
              <a:latin typeface="Comic Sans MS" pitchFamily="66" charset="0"/>
            </a:endParaRPr>
          </a:p>
          <a:p>
            <a:pPr marL="609600" indent="-609600" eaLnBrk="1" fontAlgn="auto" hangingPunct="1">
              <a:spcAft>
                <a:spcPts val="0"/>
              </a:spcAft>
              <a:buClr>
                <a:schemeClr val="accent3"/>
              </a:buClr>
              <a:buFontTx/>
              <a:buNone/>
              <a:defRPr/>
            </a:pPr>
            <a:endParaRPr lang="sl-SI" sz="1400" b="1" dirty="0">
              <a:latin typeface="Comic Sans MS" pitchFamily="66" charset="0"/>
            </a:endParaRPr>
          </a:p>
          <a:p>
            <a:pPr marL="609600" indent="-609600" eaLnBrk="1" fontAlgn="auto" hangingPunct="1">
              <a:spcAft>
                <a:spcPts val="0"/>
              </a:spcAft>
              <a:buClr>
                <a:schemeClr val="accent3"/>
              </a:buClr>
              <a:buFontTx/>
              <a:buNone/>
              <a:defRPr/>
            </a:pPr>
            <a:endParaRPr lang="sl-SI" sz="1400" b="1" dirty="0">
              <a:latin typeface="Comic Sans MS" pitchFamily="66" charset="0"/>
            </a:endParaRPr>
          </a:p>
          <a:p>
            <a:pPr marL="609600" indent="-609600" eaLnBrk="1" fontAlgn="auto" hangingPunct="1">
              <a:spcAft>
                <a:spcPts val="0"/>
              </a:spcAft>
              <a:buClr>
                <a:schemeClr val="accent3"/>
              </a:buClr>
              <a:buFontTx/>
              <a:buNone/>
              <a:defRPr/>
            </a:pPr>
            <a:endParaRPr lang="sl-SI" sz="1400" b="1" dirty="0">
              <a:latin typeface="Comic Sans MS" pitchFamily="66" charset="0"/>
            </a:endParaRPr>
          </a:p>
          <a:p>
            <a:pPr marL="609600" indent="-609600" eaLnBrk="1" fontAlgn="auto" hangingPunct="1">
              <a:spcAft>
                <a:spcPts val="0"/>
              </a:spcAft>
              <a:buClr>
                <a:schemeClr val="accent3"/>
              </a:buClr>
              <a:buFontTx/>
              <a:buNone/>
              <a:defRPr/>
            </a:pPr>
            <a:endParaRPr lang="sl-SI" sz="1400" b="1" dirty="0">
              <a:latin typeface="Comic Sans MS" pitchFamily="66" charset="0"/>
            </a:endParaRPr>
          </a:p>
          <a:p>
            <a:pPr marL="609600" indent="-609600" eaLnBrk="1" fontAlgn="auto" hangingPunct="1">
              <a:spcAft>
                <a:spcPts val="0"/>
              </a:spcAft>
              <a:buClr>
                <a:schemeClr val="accent3"/>
              </a:buClr>
              <a:buFontTx/>
              <a:buNone/>
              <a:defRPr/>
            </a:pPr>
            <a:endParaRPr lang="sl-SI" sz="1400" b="1" dirty="0">
              <a:latin typeface="Comic Sans MS" pitchFamily="66" charset="0"/>
            </a:endParaRPr>
          </a:p>
        </p:txBody>
      </p:sp>
      <p:pic>
        <p:nvPicPr>
          <p:cNvPr id="133123" name="Picture 6"/>
          <p:cNvPicPr>
            <a:picLocks noChangeAspect="1" noChangeArrowheads="1"/>
          </p:cNvPicPr>
          <p:nvPr/>
        </p:nvPicPr>
        <p:blipFill>
          <a:blip r:embed="rId3" cstate="print"/>
          <a:srcRect/>
          <a:stretch>
            <a:fillRect/>
          </a:stretch>
        </p:blipFill>
        <p:spPr bwMode="auto">
          <a:xfrm>
            <a:off x="187582" y="764704"/>
            <a:ext cx="2115879" cy="1624459"/>
          </a:xfrm>
          <a:prstGeom prst="rect">
            <a:avLst/>
          </a:prstGeom>
          <a:noFill/>
          <a:ln w="9525">
            <a:noFill/>
            <a:miter lim="800000"/>
            <a:headEnd/>
            <a:tailEnd/>
          </a:ln>
        </p:spPr>
      </p:pic>
      <p:graphicFrame>
        <p:nvGraphicFramePr>
          <p:cNvPr id="4" name="Diagram 3"/>
          <p:cNvGraphicFramePr/>
          <p:nvPr>
            <p:extLst>
              <p:ext uri="{D42A27DB-BD31-4B8C-83A1-F6EECF244321}">
                <p14:modId xmlns:p14="http://schemas.microsoft.com/office/powerpoint/2010/main" val="3777508621"/>
              </p:ext>
            </p:extLst>
          </p:nvPr>
        </p:nvGraphicFramePr>
        <p:xfrm>
          <a:off x="2339752" y="620688"/>
          <a:ext cx="6552728" cy="16561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5" name="Diagram 4"/>
          <p:cNvGraphicFramePr/>
          <p:nvPr>
            <p:extLst>
              <p:ext uri="{D42A27DB-BD31-4B8C-83A1-F6EECF244321}">
                <p14:modId xmlns:p14="http://schemas.microsoft.com/office/powerpoint/2010/main" val="1767566625"/>
              </p:ext>
            </p:extLst>
          </p:nvPr>
        </p:nvGraphicFramePr>
        <p:xfrm>
          <a:off x="179512" y="2348880"/>
          <a:ext cx="8784976" cy="450912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81598141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idx="1"/>
          </p:nvPr>
        </p:nvSpPr>
        <p:spPr>
          <a:xfrm>
            <a:off x="179388" y="188913"/>
            <a:ext cx="8785225" cy="6480175"/>
          </a:xfrm>
        </p:spPr>
        <p:txBody>
          <a:bodyPr/>
          <a:lstStyle/>
          <a:p>
            <a:pPr marL="609600" indent="-609600" eaLnBrk="1" hangingPunct="1">
              <a:lnSpc>
                <a:spcPct val="80000"/>
              </a:lnSpc>
              <a:spcBef>
                <a:spcPct val="50000"/>
              </a:spcBef>
              <a:buClr>
                <a:srgbClr val="008000"/>
              </a:buClr>
              <a:buFont typeface="Wingdings" pitchFamily="2" charset="2"/>
              <a:buNone/>
            </a:pPr>
            <a:endParaRPr lang="sl-SI" b="1" dirty="0">
              <a:solidFill>
                <a:srgbClr val="660033"/>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b="1" dirty="0">
              <a:solidFill>
                <a:srgbClr val="660033"/>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b="1" dirty="0">
              <a:solidFill>
                <a:srgbClr val="660033"/>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b="1" dirty="0">
              <a:solidFill>
                <a:srgbClr val="660033"/>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b="1" dirty="0">
              <a:solidFill>
                <a:srgbClr val="660033"/>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b="1" dirty="0">
              <a:solidFill>
                <a:srgbClr val="660033"/>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b="1" dirty="0">
              <a:solidFill>
                <a:srgbClr val="660033"/>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b="1" dirty="0">
              <a:solidFill>
                <a:srgbClr val="660033"/>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b="1" dirty="0">
              <a:solidFill>
                <a:srgbClr val="660033"/>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b="1" dirty="0">
              <a:solidFill>
                <a:srgbClr val="660033"/>
              </a:solidFill>
              <a:latin typeface="Comic Sans MS" pitchFamily="66" charset="0"/>
            </a:endParaRPr>
          </a:p>
          <a:p>
            <a:pPr marL="609600" indent="-609600" eaLnBrk="1" hangingPunct="1">
              <a:lnSpc>
                <a:spcPct val="80000"/>
              </a:lnSpc>
              <a:spcBef>
                <a:spcPct val="50000"/>
              </a:spcBef>
              <a:buClr>
                <a:srgbClr val="008000"/>
              </a:buClr>
              <a:buFont typeface="Wingdings" pitchFamily="2" charset="2"/>
              <a:buNone/>
            </a:pPr>
            <a:endParaRPr lang="sl-SI" b="1" dirty="0">
              <a:solidFill>
                <a:srgbClr val="660033"/>
              </a:solidFill>
              <a:latin typeface="Comic Sans MS" pitchFamily="66" charset="0"/>
            </a:endParaRPr>
          </a:p>
        </p:txBody>
      </p:sp>
      <p:graphicFrame>
        <p:nvGraphicFramePr>
          <p:cNvPr id="3" name="Diagram 2"/>
          <p:cNvGraphicFramePr/>
          <p:nvPr>
            <p:extLst>
              <p:ext uri="{D42A27DB-BD31-4B8C-83A1-F6EECF244321}">
                <p14:modId xmlns:p14="http://schemas.microsoft.com/office/powerpoint/2010/main" val="3058472392"/>
              </p:ext>
            </p:extLst>
          </p:nvPr>
        </p:nvGraphicFramePr>
        <p:xfrm>
          <a:off x="179512" y="188640"/>
          <a:ext cx="8784976" cy="4824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4" name="Diagram 3"/>
          <p:cNvGraphicFramePr/>
          <p:nvPr>
            <p:extLst>
              <p:ext uri="{D42A27DB-BD31-4B8C-83A1-F6EECF244321}">
                <p14:modId xmlns:p14="http://schemas.microsoft.com/office/powerpoint/2010/main" val="1365283421"/>
              </p:ext>
            </p:extLst>
          </p:nvPr>
        </p:nvGraphicFramePr>
        <p:xfrm>
          <a:off x="179512" y="5085184"/>
          <a:ext cx="8784976" cy="161572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cSld>
  <p:clrMapOvr>
    <a:masterClrMapping/>
  </p:clrMapOv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225198" y="188640"/>
            <a:ext cx="8739289" cy="6340197"/>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sl-SI" sz="2800" b="1" dirty="0">
                <a:solidFill>
                  <a:srgbClr val="0000FF"/>
                </a:solidFill>
                <a:latin typeface="Comic Sans MS" panose="030F0702030302020204" pitchFamily="66" charset="0"/>
              </a:rPr>
              <a:t>R E S O L U C I J O o nacionalnem programu socialnega varstva za obdobje 2013–2020 (ReNPSV13–20) </a:t>
            </a:r>
          </a:p>
          <a:p>
            <a:endParaRPr lang="sl-SI" sz="4000" dirty="0">
              <a:solidFill>
                <a:prstClr val="black"/>
              </a:solidFill>
              <a:ea typeface="+mj-ea"/>
              <a:cs typeface="+mj-cs"/>
            </a:endParaRPr>
          </a:p>
          <a:p>
            <a:pPr marL="342900" indent="-342900" algn="just">
              <a:buFont typeface="Wingdings" panose="05000000000000000000" pitchFamily="2" charset="2"/>
              <a:buChar char="ü"/>
            </a:pPr>
            <a:r>
              <a:rPr lang="sl-SI" altLang="sl-SI" sz="2400" b="1" dirty="0">
                <a:solidFill>
                  <a:srgbClr val="CC00FF"/>
                </a:solidFill>
                <a:latin typeface="Comic Sans MS" panose="030F0702030302020204" pitchFamily="66" charset="0"/>
              </a:rPr>
              <a:t>osnovna izhodišča in načela razvoja sistema socialnega varstva,</a:t>
            </a:r>
          </a:p>
          <a:p>
            <a:pPr algn="just"/>
            <a:endParaRPr lang="sl-SI" altLang="sl-SI" sz="2400" b="1" dirty="0">
              <a:latin typeface="Comic Sans MS" panose="030F0702030302020204" pitchFamily="66" charset="0"/>
            </a:endParaRPr>
          </a:p>
          <a:p>
            <a:pPr marL="342900" indent="-342900" algn="just">
              <a:buFont typeface="Wingdings" panose="05000000000000000000" pitchFamily="2" charset="2"/>
              <a:buChar char="ü"/>
            </a:pPr>
            <a:r>
              <a:rPr lang="sl-SI" altLang="sl-SI" sz="2400" b="1" dirty="0">
                <a:solidFill>
                  <a:srgbClr val="0000FF"/>
                </a:solidFill>
                <a:latin typeface="Comic Sans MS" panose="030F0702030302020204" pitchFamily="66" charset="0"/>
              </a:rPr>
              <a:t>ključne cilje in strategije za obdobje do leta 2020,</a:t>
            </a:r>
          </a:p>
          <a:p>
            <a:pPr algn="just"/>
            <a:endParaRPr lang="sl-SI" altLang="sl-SI" sz="2400" b="1" dirty="0">
              <a:latin typeface="Comic Sans MS" panose="030F0702030302020204" pitchFamily="66" charset="0"/>
            </a:endParaRPr>
          </a:p>
          <a:p>
            <a:pPr marL="342900" indent="-342900" algn="just">
              <a:buFont typeface="Wingdings" panose="05000000000000000000" pitchFamily="2" charset="2"/>
              <a:buChar char="ü"/>
            </a:pPr>
            <a:r>
              <a:rPr lang="sl-SI" altLang="sl-SI" sz="2400" b="1" dirty="0">
                <a:solidFill>
                  <a:srgbClr val="CC00FF"/>
                </a:solidFill>
                <a:latin typeface="Comic Sans MS" panose="030F0702030302020204" pitchFamily="66" charset="0"/>
              </a:rPr>
              <a:t>mrežo javnih socialnovarstvenih storitev in programov,</a:t>
            </a:r>
          </a:p>
          <a:p>
            <a:pPr algn="just"/>
            <a:endParaRPr lang="sl-SI" altLang="sl-SI" sz="2400" b="1" dirty="0">
              <a:solidFill>
                <a:srgbClr val="0000FF"/>
              </a:solidFill>
              <a:latin typeface="Comic Sans MS" panose="030F0702030302020204" pitchFamily="66" charset="0"/>
            </a:endParaRPr>
          </a:p>
          <a:p>
            <a:pPr marL="342900" indent="-342900" algn="just">
              <a:buFont typeface="Wingdings" panose="05000000000000000000" pitchFamily="2" charset="2"/>
              <a:buChar char="ü"/>
            </a:pPr>
            <a:r>
              <a:rPr lang="sl-SI" altLang="sl-SI" sz="2400" b="1" dirty="0">
                <a:solidFill>
                  <a:srgbClr val="0000FF"/>
                </a:solidFill>
                <a:latin typeface="Comic Sans MS" panose="030F0702030302020204" pitchFamily="66" charset="0"/>
              </a:rPr>
              <a:t>opredeljuje način izvajanja in spremljanja programa,</a:t>
            </a:r>
          </a:p>
          <a:p>
            <a:pPr algn="just"/>
            <a:endParaRPr lang="sl-SI" altLang="sl-SI" sz="2400" b="1" dirty="0">
              <a:latin typeface="Comic Sans MS" panose="030F0702030302020204" pitchFamily="66" charset="0"/>
            </a:endParaRPr>
          </a:p>
          <a:p>
            <a:pPr marL="342900" indent="-342900" algn="just">
              <a:buFont typeface="Wingdings" panose="05000000000000000000" pitchFamily="2" charset="2"/>
              <a:buChar char="ü"/>
            </a:pPr>
            <a:r>
              <a:rPr lang="sl-SI" altLang="sl-SI" sz="2400" b="1" dirty="0">
                <a:solidFill>
                  <a:srgbClr val="CC00FF"/>
                </a:solidFill>
                <a:latin typeface="Comic Sans MS" panose="030F0702030302020204" pitchFamily="66" charset="0"/>
              </a:rPr>
              <a:t>odgovornost posameznih akterjev na različnih področjih.</a:t>
            </a:r>
          </a:p>
          <a:p>
            <a:endParaRPr lang="sl-SI" dirty="0"/>
          </a:p>
        </p:txBody>
      </p:sp>
    </p:spTree>
    <p:extLst>
      <p:ext uri="{BB962C8B-B14F-4D97-AF65-F5344CB8AC3E}">
        <p14:creationId xmlns:p14="http://schemas.microsoft.com/office/powerpoint/2010/main" val="298608935"/>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179512" y="43827"/>
            <a:ext cx="8856984" cy="65371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r>
              <a:rPr lang="sl-SI" altLang="sl-SI" sz="2800" b="1" dirty="0">
                <a:solidFill>
                  <a:srgbClr val="0000FF"/>
                </a:solidFill>
                <a:latin typeface="Comic Sans MS" panose="030F0702030302020204" pitchFamily="66" charset="0"/>
              </a:rPr>
              <a:t>Značilnosti Resolucije: </a:t>
            </a:r>
          </a:p>
          <a:p>
            <a:pPr lvl="0" algn="just"/>
            <a:endParaRPr lang="sl-SI" altLang="sl-SI" sz="2400" b="1" dirty="0">
              <a:solidFill>
                <a:prstClr val="black"/>
              </a:solidFill>
              <a:latin typeface="Comic Sans MS" panose="030F0702030302020204" pitchFamily="66" charset="0"/>
            </a:endParaRPr>
          </a:p>
          <a:p>
            <a:pPr marL="800100" lvl="1" indent="-342900" algn="just">
              <a:lnSpc>
                <a:spcPct val="90000"/>
              </a:lnSpc>
              <a:buFont typeface="Wingdings" panose="05000000000000000000" pitchFamily="2" charset="2"/>
              <a:buChar char="ü"/>
            </a:pPr>
            <a:r>
              <a:rPr lang="sl-SI" altLang="sl-SI" sz="2400" b="1" dirty="0">
                <a:solidFill>
                  <a:srgbClr val="CC00FF"/>
                </a:solidFill>
                <a:latin typeface="Comic Sans MS" panose="030F0702030302020204" pitchFamily="66" charset="0"/>
              </a:rPr>
              <a:t>Razvojna naravnanost:</a:t>
            </a:r>
          </a:p>
          <a:p>
            <a:pPr marL="800100" lvl="1" indent="-342900" algn="just">
              <a:lnSpc>
                <a:spcPct val="90000"/>
              </a:lnSpc>
              <a:buFont typeface="Wingdings" panose="05000000000000000000" pitchFamily="2" charset="2"/>
              <a:buChar char="ü"/>
            </a:pPr>
            <a:endParaRPr lang="sl-SI" altLang="sl-SI" sz="2400" b="1" dirty="0">
              <a:solidFill>
                <a:prstClr val="black"/>
              </a:solidFill>
              <a:latin typeface="Comic Sans MS" panose="030F0702030302020204" pitchFamily="66" charset="0"/>
            </a:endParaRPr>
          </a:p>
          <a:p>
            <a:pPr marL="800100" lvl="1" indent="-342900" algn="just">
              <a:lnSpc>
                <a:spcPct val="90000"/>
              </a:lnSpc>
              <a:buFont typeface="Arial" panose="020B0604020202020204" pitchFamily="34" charset="0"/>
              <a:buChar char="•"/>
            </a:pPr>
            <a:r>
              <a:rPr lang="sl-SI" altLang="sl-SI" sz="2400" b="1" dirty="0">
                <a:solidFill>
                  <a:srgbClr val="0000FF"/>
                </a:solidFill>
                <a:latin typeface="Comic Sans MS" panose="030F0702030302020204" pitchFamily="66" charset="0"/>
              </a:rPr>
              <a:t>bolj eksplicitno zapisano, v katero smer bomo razvijali posamezne dele sistema, na katerih novostih bo poudarek); </a:t>
            </a:r>
          </a:p>
          <a:p>
            <a:pPr marL="800100" lvl="1" indent="-342900" algn="just">
              <a:lnSpc>
                <a:spcPct val="90000"/>
              </a:lnSpc>
              <a:buFont typeface="Arial" panose="020B0604020202020204" pitchFamily="34" charset="0"/>
              <a:buChar char="•"/>
            </a:pPr>
            <a:endParaRPr lang="sl-SI" altLang="sl-SI" sz="2400" b="1" dirty="0">
              <a:solidFill>
                <a:srgbClr val="0000FF"/>
              </a:solidFill>
              <a:latin typeface="Comic Sans MS" panose="030F0702030302020204" pitchFamily="66" charset="0"/>
            </a:endParaRPr>
          </a:p>
          <a:p>
            <a:pPr marL="800100" lvl="1" indent="-342900" algn="just">
              <a:lnSpc>
                <a:spcPct val="90000"/>
              </a:lnSpc>
              <a:buFont typeface="Arial" panose="020B0604020202020204" pitchFamily="34" charset="0"/>
              <a:buChar char="•"/>
            </a:pPr>
            <a:r>
              <a:rPr lang="sl-SI" altLang="sl-SI" sz="2400" b="1" dirty="0">
                <a:solidFill>
                  <a:srgbClr val="0000FF"/>
                </a:solidFill>
                <a:latin typeface="Comic Sans MS" panose="030F0702030302020204" pitchFamily="66" charset="0"/>
              </a:rPr>
              <a:t>vključenost v siceršnje razvojne cilje SI</a:t>
            </a:r>
          </a:p>
          <a:p>
            <a:pPr marL="800100" lvl="1" indent="-342900" algn="just">
              <a:lnSpc>
                <a:spcPct val="90000"/>
              </a:lnSpc>
              <a:buFont typeface="Wingdings" panose="05000000000000000000" pitchFamily="2" charset="2"/>
              <a:buChar char="ü"/>
            </a:pPr>
            <a:endParaRPr lang="sl-SI" altLang="sl-SI" sz="2400" b="1" dirty="0">
              <a:solidFill>
                <a:srgbClr val="CC00FF"/>
              </a:solidFill>
              <a:latin typeface="Comic Sans MS" panose="030F0702030302020204" pitchFamily="66" charset="0"/>
            </a:endParaRPr>
          </a:p>
          <a:p>
            <a:pPr marL="800100" lvl="1" indent="-342900" algn="just">
              <a:lnSpc>
                <a:spcPct val="90000"/>
              </a:lnSpc>
              <a:buFont typeface="Wingdings" panose="05000000000000000000" pitchFamily="2" charset="2"/>
              <a:buChar char="ü"/>
            </a:pPr>
            <a:r>
              <a:rPr lang="sl-SI" altLang="sl-SI" sz="2400" b="1" dirty="0">
                <a:solidFill>
                  <a:srgbClr val="CC00FF"/>
                </a:solidFill>
                <a:latin typeface="Comic Sans MS" panose="030F0702030302020204" pitchFamily="66" charset="0"/>
              </a:rPr>
              <a:t>Dovolj odprt dokument, da dopušča več fleksibilnosti (ne zapira možnosti)</a:t>
            </a:r>
          </a:p>
          <a:p>
            <a:pPr marL="800100" lvl="1" indent="-342900" algn="just">
              <a:lnSpc>
                <a:spcPct val="90000"/>
              </a:lnSpc>
              <a:buFont typeface="Wingdings" panose="05000000000000000000" pitchFamily="2" charset="2"/>
              <a:buChar char="ü"/>
            </a:pPr>
            <a:endParaRPr lang="sl-SI" altLang="sl-SI" sz="2400" b="1" dirty="0">
              <a:solidFill>
                <a:srgbClr val="CC00FF"/>
              </a:solidFill>
              <a:latin typeface="Comic Sans MS" panose="030F0702030302020204" pitchFamily="66" charset="0"/>
            </a:endParaRPr>
          </a:p>
          <a:p>
            <a:pPr marL="800100" lvl="1" indent="-342900" algn="just">
              <a:lnSpc>
                <a:spcPct val="90000"/>
              </a:lnSpc>
              <a:buFont typeface="Wingdings" panose="05000000000000000000" pitchFamily="2" charset="2"/>
              <a:buChar char="ü"/>
            </a:pPr>
            <a:r>
              <a:rPr lang="sl-SI" altLang="sl-SI" sz="2400" b="1" dirty="0">
                <a:solidFill>
                  <a:srgbClr val="CC00FF"/>
                </a:solidFill>
                <a:latin typeface="Comic Sans MS" panose="030F0702030302020204" pitchFamily="66" charset="0"/>
              </a:rPr>
              <a:t>Močan vpliv okoliščin:</a:t>
            </a:r>
          </a:p>
          <a:p>
            <a:pPr lvl="2" algn="just">
              <a:lnSpc>
                <a:spcPct val="90000"/>
              </a:lnSpc>
            </a:pPr>
            <a:endParaRPr lang="sl-SI" altLang="sl-SI" sz="2400" b="1" dirty="0">
              <a:solidFill>
                <a:prstClr val="black"/>
              </a:solidFill>
              <a:latin typeface="Comic Sans MS" panose="030F0702030302020204" pitchFamily="66" charset="0"/>
            </a:endParaRPr>
          </a:p>
          <a:p>
            <a:pPr marL="1257300" lvl="2" indent="-342900" algn="just">
              <a:lnSpc>
                <a:spcPct val="90000"/>
              </a:lnSpc>
              <a:buFont typeface="Arial" panose="020B0604020202020204" pitchFamily="34" charset="0"/>
              <a:buChar char="•"/>
            </a:pPr>
            <a:r>
              <a:rPr lang="sl-SI" altLang="sl-SI" sz="2400" b="1" dirty="0">
                <a:solidFill>
                  <a:srgbClr val="0000FF"/>
                </a:solidFill>
                <a:latin typeface="Comic Sans MS" panose="030F0702030302020204" pitchFamily="66" charset="0"/>
              </a:rPr>
              <a:t>gospodarske in socialne razmere</a:t>
            </a:r>
          </a:p>
          <a:p>
            <a:pPr lvl="2" algn="just">
              <a:lnSpc>
                <a:spcPct val="90000"/>
              </a:lnSpc>
            </a:pPr>
            <a:endParaRPr lang="sl-SI" altLang="sl-SI" sz="1400" b="1" dirty="0">
              <a:solidFill>
                <a:srgbClr val="0000FF"/>
              </a:solidFill>
              <a:latin typeface="Comic Sans MS" panose="030F0702030302020204" pitchFamily="66" charset="0"/>
            </a:endParaRPr>
          </a:p>
          <a:p>
            <a:pPr marL="1257300" lvl="2" indent="-342900" algn="just">
              <a:lnSpc>
                <a:spcPct val="90000"/>
              </a:lnSpc>
              <a:buFont typeface="Arial" panose="020B0604020202020204" pitchFamily="34" charset="0"/>
              <a:buChar char="•"/>
            </a:pPr>
            <a:r>
              <a:rPr lang="sl-SI" altLang="sl-SI" sz="2400" b="1" dirty="0">
                <a:solidFill>
                  <a:srgbClr val="0000FF"/>
                </a:solidFill>
                <a:latin typeface="Comic Sans MS" panose="030F0702030302020204" pitchFamily="66" charset="0"/>
              </a:rPr>
              <a:t>fiskalna situacija (javne finance)</a:t>
            </a:r>
          </a:p>
          <a:p>
            <a:pPr lvl="2" algn="just">
              <a:lnSpc>
                <a:spcPct val="90000"/>
              </a:lnSpc>
            </a:pPr>
            <a:endParaRPr lang="sl-SI" altLang="sl-SI" sz="1400" b="1" dirty="0">
              <a:solidFill>
                <a:srgbClr val="0000FF"/>
              </a:solidFill>
              <a:latin typeface="Comic Sans MS" panose="030F0702030302020204" pitchFamily="66" charset="0"/>
            </a:endParaRPr>
          </a:p>
          <a:p>
            <a:pPr marL="1257300" lvl="2" indent="-342900" algn="just">
              <a:lnSpc>
                <a:spcPct val="90000"/>
              </a:lnSpc>
              <a:buFont typeface="Arial" panose="020B0604020202020204" pitchFamily="34" charset="0"/>
              <a:buChar char="•"/>
            </a:pPr>
            <a:r>
              <a:rPr lang="sl-SI" altLang="sl-SI" sz="2400" b="1" dirty="0">
                <a:solidFill>
                  <a:srgbClr val="0000FF"/>
                </a:solidFill>
                <a:latin typeface="Comic Sans MS" panose="030F0702030302020204" pitchFamily="66" charset="0"/>
              </a:rPr>
              <a:t>demografske okoliščine</a:t>
            </a:r>
            <a:endParaRPr lang="en-GB" altLang="sl-SI" sz="2400" b="1" dirty="0">
              <a:solidFill>
                <a:srgbClr val="0000FF"/>
              </a:solidFill>
              <a:latin typeface="Comic Sans MS" panose="030F0702030302020204" pitchFamily="66" charset="0"/>
            </a:endParaRPr>
          </a:p>
        </p:txBody>
      </p:sp>
    </p:spTree>
    <p:extLst>
      <p:ext uri="{BB962C8B-B14F-4D97-AF65-F5344CB8AC3E}">
        <p14:creationId xmlns:p14="http://schemas.microsoft.com/office/powerpoint/2010/main" val="1513545342"/>
      </p:ext>
    </p:extLst>
  </p:cSld>
  <p:clrMapOvr>
    <a:masterClrMapping/>
  </p:clrMapOvr>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188640"/>
            <a:ext cx="8712968" cy="649408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l-SI" altLang="sl-SI" sz="2800" b="1" dirty="0">
                <a:solidFill>
                  <a:srgbClr val="0000FF"/>
                </a:solidFill>
                <a:latin typeface="Comic Sans MS" panose="030F0702030302020204" pitchFamily="66" charset="0"/>
              </a:rPr>
              <a:t>Ključni poudarki Resolucije:</a:t>
            </a:r>
          </a:p>
          <a:p>
            <a:endParaRPr lang="sl-SI" sz="2800" b="1" dirty="0">
              <a:latin typeface="Comic Sans MS" panose="030F0702030302020204" pitchFamily="66" charset="0"/>
            </a:endParaRPr>
          </a:p>
          <a:p>
            <a:pPr marL="800100" lvl="1" indent="-342900" algn="just">
              <a:buFont typeface="Wingdings" panose="05000000000000000000" pitchFamily="2" charset="2"/>
              <a:buChar char="ü"/>
            </a:pPr>
            <a:r>
              <a:rPr lang="sl-SI" altLang="sl-SI" sz="2400" b="1" dirty="0">
                <a:solidFill>
                  <a:srgbClr val="CC00FF"/>
                </a:solidFill>
                <a:latin typeface="Comic Sans MS" panose="030F0702030302020204" pitchFamily="66" charset="0"/>
              </a:rPr>
              <a:t>kompleksnost  problematike in povezanost z drugimi politikami (zaposlovanje, zdravstvo, invalidsko varstvo, upokojevanje, stanovanja…)</a:t>
            </a:r>
          </a:p>
          <a:p>
            <a:pPr marL="628650" lvl="1" indent="-171450" algn="just">
              <a:buFont typeface="Wingdings" panose="05000000000000000000" pitchFamily="2" charset="2"/>
              <a:buChar char="ü"/>
            </a:pPr>
            <a:endParaRPr lang="sl-SI" altLang="sl-SI" sz="1200" b="1" dirty="0">
              <a:solidFill>
                <a:srgbClr val="0000FF"/>
              </a:solidFill>
              <a:latin typeface="Comic Sans MS" panose="030F0702030302020204" pitchFamily="66" charset="0"/>
            </a:endParaRPr>
          </a:p>
          <a:p>
            <a:pPr marL="800100" lvl="1" indent="-342900" algn="just">
              <a:buFont typeface="Wingdings" panose="05000000000000000000" pitchFamily="2" charset="2"/>
              <a:buChar char="ü"/>
            </a:pPr>
            <a:r>
              <a:rPr lang="sl-SI" altLang="sl-SI" sz="2400" b="1" dirty="0">
                <a:solidFill>
                  <a:srgbClr val="0000FF"/>
                </a:solidFill>
                <a:latin typeface="Comic Sans MS" panose="030F0702030302020204" pitchFamily="66" charset="0"/>
              </a:rPr>
              <a:t>poudarek na skupnostnih oblikah pomoči in varstva, ne toliko na širitvi institucionalne oskrbe;</a:t>
            </a:r>
          </a:p>
          <a:p>
            <a:pPr marL="628650" lvl="1" indent="-171450" algn="just">
              <a:buFont typeface="Wingdings" panose="05000000000000000000" pitchFamily="2" charset="2"/>
              <a:buChar char="ü"/>
            </a:pPr>
            <a:endParaRPr lang="sl-SI" altLang="sl-SI" sz="1200" b="1" dirty="0">
              <a:latin typeface="Comic Sans MS" panose="030F0702030302020204" pitchFamily="66" charset="0"/>
            </a:endParaRPr>
          </a:p>
          <a:p>
            <a:pPr marL="800100" lvl="1" indent="-342900" algn="just">
              <a:buFont typeface="Wingdings" panose="05000000000000000000" pitchFamily="2" charset="2"/>
              <a:buChar char="ü"/>
            </a:pPr>
            <a:r>
              <a:rPr lang="sl-SI" altLang="sl-SI" sz="2400" b="1" dirty="0">
                <a:solidFill>
                  <a:srgbClr val="CC00FF"/>
                </a:solidFill>
                <a:latin typeface="Comic Sans MS" panose="030F0702030302020204" pitchFamily="66" charset="0"/>
              </a:rPr>
              <a:t>poudarek na aktivaciji, aktivnih oblikah pomoči (storitev in programov) namesto predvsem pasivnih (transferi in institucije), tudi poudarek na preventivnih programih in pristopih</a:t>
            </a:r>
          </a:p>
          <a:p>
            <a:pPr marL="628650" lvl="1" indent="-171450" algn="just">
              <a:buFont typeface="Wingdings" panose="05000000000000000000" pitchFamily="2" charset="2"/>
              <a:buChar char="ü"/>
            </a:pPr>
            <a:endParaRPr lang="sl-SI" altLang="sl-SI" sz="1200" b="1" dirty="0">
              <a:latin typeface="Comic Sans MS" panose="030F0702030302020204" pitchFamily="66" charset="0"/>
            </a:endParaRPr>
          </a:p>
          <a:p>
            <a:pPr marL="800100" lvl="1" indent="-342900" algn="just">
              <a:buFont typeface="Wingdings" panose="05000000000000000000" pitchFamily="2" charset="2"/>
              <a:buChar char="ü"/>
            </a:pPr>
            <a:r>
              <a:rPr lang="sl-SI" altLang="sl-SI" sz="2400" b="1" dirty="0">
                <a:solidFill>
                  <a:srgbClr val="0000FF"/>
                </a:solidFill>
                <a:latin typeface="Comic Sans MS" panose="030F0702030302020204" pitchFamily="66" charset="0"/>
              </a:rPr>
              <a:t>pomen programov zaposlovanja za težje zaposljive skupine in spodbujanje socialnega podjetništva;</a:t>
            </a:r>
          </a:p>
          <a:p>
            <a:pPr marL="628650" lvl="1" indent="-171450" algn="just">
              <a:buFont typeface="Wingdings" panose="05000000000000000000" pitchFamily="2" charset="2"/>
              <a:buChar char="ü"/>
            </a:pPr>
            <a:endParaRPr lang="sl-SI" altLang="sl-SI" sz="1200" b="1" dirty="0">
              <a:latin typeface="Comic Sans MS" panose="030F0702030302020204" pitchFamily="66" charset="0"/>
            </a:endParaRPr>
          </a:p>
          <a:p>
            <a:pPr marL="800100" lvl="1" indent="-342900" algn="just">
              <a:buFont typeface="Wingdings" panose="05000000000000000000" pitchFamily="2" charset="2"/>
              <a:buChar char="ü"/>
            </a:pPr>
            <a:r>
              <a:rPr lang="sl-SI" altLang="sl-SI" sz="2400" b="1" dirty="0">
                <a:solidFill>
                  <a:srgbClr val="CC00FF"/>
                </a:solidFill>
                <a:latin typeface="Comic Sans MS" panose="030F0702030302020204" pitchFamily="66" charset="0"/>
              </a:rPr>
              <a:t>uvajanje sodobnih vodil, ki jim morajo slediti storitve in programi.</a:t>
            </a:r>
            <a:endParaRPr lang="sl-SI" sz="2800" b="1" dirty="0">
              <a:solidFill>
                <a:srgbClr val="CC00FF"/>
              </a:solidFill>
              <a:latin typeface="Comic Sans MS" panose="030F0702030302020204" pitchFamily="66" charset="0"/>
            </a:endParaRPr>
          </a:p>
        </p:txBody>
      </p:sp>
    </p:spTree>
    <p:extLst>
      <p:ext uri="{BB962C8B-B14F-4D97-AF65-F5344CB8AC3E}">
        <p14:creationId xmlns:p14="http://schemas.microsoft.com/office/powerpoint/2010/main" val="2585220689"/>
      </p:ext>
    </p:extLst>
  </p:cSld>
  <p:clrMapOvr>
    <a:masterClrMapping/>
  </p:clrMapOvr>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188640"/>
            <a:ext cx="8640960" cy="61247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sl-SI" altLang="sl-SI" sz="2800" b="1" dirty="0">
                <a:solidFill>
                  <a:srgbClr val="CC00FF"/>
                </a:solidFill>
                <a:latin typeface="Comic Sans MS" panose="030F0702030302020204" pitchFamily="66" charset="0"/>
                <a:ea typeface="+mj-ea"/>
                <a:cs typeface="+mj-cs"/>
              </a:rPr>
              <a:t>3 ključni cilji razvoja sistema socialnega varstva do leta 2020:</a:t>
            </a:r>
          </a:p>
          <a:p>
            <a:endParaRPr lang="sl-SI" sz="2800" b="1" dirty="0">
              <a:solidFill>
                <a:prstClr val="black"/>
              </a:solidFill>
              <a:latin typeface="Comic Sans MS" panose="030F0702030302020204" pitchFamily="66" charset="0"/>
              <a:ea typeface="+mj-ea"/>
              <a:cs typeface="+mj-cs"/>
            </a:endParaRPr>
          </a:p>
          <a:p>
            <a:pPr marL="514350" indent="-514350" algn="just">
              <a:buFont typeface="+mj-lt"/>
              <a:buAutoNum type="arabicPeriod"/>
            </a:pPr>
            <a:r>
              <a:rPr lang="sl-SI" altLang="sl-SI" sz="2800" b="1" dirty="0">
                <a:solidFill>
                  <a:srgbClr val="0000FF"/>
                </a:solidFill>
                <a:latin typeface="Comic Sans MS" panose="030F0702030302020204" pitchFamily="66" charset="0"/>
              </a:rPr>
              <a:t>Zmanjševanje tveganja revščine in povečevanje socialne vključenosti ogroženih in ranljivih skupin prebivalstva.</a:t>
            </a:r>
          </a:p>
          <a:p>
            <a:pPr marL="514350" indent="-514350" algn="just">
              <a:buFont typeface="+mj-lt"/>
              <a:buAutoNum type="arabicPeriod"/>
            </a:pPr>
            <a:endParaRPr lang="sl-SI" altLang="sl-SI" sz="2800" b="1" dirty="0">
              <a:solidFill>
                <a:srgbClr val="CC00FF"/>
              </a:solidFill>
              <a:latin typeface="Comic Sans MS" panose="030F0702030302020204" pitchFamily="66" charset="0"/>
            </a:endParaRPr>
          </a:p>
          <a:p>
            <a:pPr marL="514350" indent="-514350" algn="just">
              <a:buFont typeface="+mj-lt"/>
              <a:buAutoNum type="arabicPeriod"/>
            </a:pPr>
            <a:r>
              <a:rPr lang="sl-SI" altLang="sl-SI" sz="2800" b="1" dirty="0">
                <a:solidFill>
                  <a:srgbClr val="CC00FF"/>
                </a:solidFill>
                <a:latin typeface="Comic Sans MS" panose="030F0702030302020204" pitchFamily="66" charset="0"/>
              </a:rPr>
              <a:t>Izboljšanje razpoložljivosti in pestrosti ter zagotavljanje dostopnosti in dosegljivosti storitev in programov.</a:t>
            </a:r>
          </a:p>
          <a:p>
            <a:pPr marL="514350" indent="-514350" algn="just">
              <a:buFont typeface="+mj-lt"/>
              <a:buAutoNum type="arabicPeriod"/>
            </a:pPr>
            <a:endParaRPr lang="sl-SI" altLang="sl-SI" sz="2800" b="1" dirty="0">
              <a:latin typeface="Comic Sans MS" panose="030F0702030302020204" pitchFamily="66" charset="0"/>
            </a:endParaRPr>
          </a:p>
          <a:p>
            <a:pPr marL="514350" indent="-514350" algn="just">
              <a:buFont typeface="+mj-lt"/>
              <a:buAutoNum type="arabicPeriod"/>
            </a:pPr>
            <a:r>
              <a:rPr lang="sl-SI" altLang="sl-SI" sz="2800" b="1" dirty="0">
                <a:solidFill>
                  <a:srgbClr val="0000FF"/>
                </a:solidFill>
                <a:latin typeface="Comic Sans MS" panose="030F0702030302020204" pitchFamily="66" charset="0"/>
              </a:rPr>
              <a:t>Izboljševanje kakovosti storitev in programov ter drugih oblik pomoči</a:t>
            </a:r>
            <a:endParaRPr lang="en-GB" altLang="sl-SI" sz="2800" b="1" dirty="0">
              <a:solidFill>
                <a:srgbClr val="0000FF"/>
              </a:solidFill>
              <a:latin typeface="Comic Sans MS" panose="030F0702030302020204" pitchFamily="66" charset="0"/>
            </a:endParaRPr>
          </a:p>
          <a:p>
            <a:endParaRPr lang="sl-SI" sz="2800" b="1" dirty="0">
              <a:latin typeface="Comic Sans MS" panose="030F0702030302020204" pitchFamily="66" charset="0"/>
            </a:endParaRPr>
          </a:p>
        </p:txBody>
      </p:sp>
    </p:spTree>
    <p:extLst>
      <p:ext uri="{BB962C8B-B14F-4D97-AF65-F5344CB8AC3E}">
        <p14:creationId xmlns:p14="http://schemas.microsoft.com/office/powerpoint/2010/main" val="4185984197"/>
      </p:ext>
    </p:extLst>
  </p:cSld>
  <p:clrMapOvr>
    <a:masterClrMapping/>
  </p:clrMapOvr>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179512" y="188640"/>
            <a:ext cx="8712968" cy="66418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ctr"/>
            <a:r>
              <a:rPr lang="sl-SI" altLang="sl-SI" sz="2800" b="1" dirty="0">
                <a:solidFill>
                  <a:srgbClr val="0000FF"/>
                </a:solidFill>
                <a:latin typeface="Comic Sans MS" panose="030F0702030302020204" pitchFamily="66" charset="0"/>
                <a:ea typeface="+mj-ea"/>
                <a:cs typeface="+mj-cs"/>
              </a:rPr>
              <a:t>3 ključni kazalniki in njihove cilje vrednosti do 2020</a:t>
            </a:r>
          </a:p>
          <a:p>
            <a:endParaRPr lang="sl-SI" sz="2400" b="1" dirty="0">
              <a:solidFill>
                <a:prstClr val="black"/>
              </a:solidFill>
              <a:latin typeface="Comic Sans MS" panose="030F0702030302020204" pitchFamily="66" charset="0"/>
              <a:ea typeface="+mj-ea"/>
              <a:cs typeface="+mj-cs"/>
            </a:endParaRPr>
          </a:p>
          <a:p>
            <a:pPr marL="514350" indent="-514350" algn="just">
              <a:lnSpc>
                <a:spcPct val="90000"/>
              </a:lnSpc>
              <a:buFont typeface="+mj-lt"/>
              <a:buAutoNum type="arabicPeriod"/>
            </a:pPr>
            <a:r>
              <a:rPr lang="sl-SI" altLang="sl-SI" sz="2400" b="1" dirty="0">
                <a:solidFill>
                  <a:srgbClr val="CC00FF"/>
                </a:solidFill>
                <a:latin typeface="Comic Sans MS" panose="030F0702030302020204" pitchFamily="66" charset="0"/>
              </a:rPr>
              <a:t>Zmanjšanje števila oseb, ki živijo v tveganju revščine ali socialne izključenosti, za 40.000 oseb glede na leto 2008 (361.000 oseb) – ker se število povečuje, je cilj ta hip višji (65.000 oseb)</a:t>
            </a:r>
          </a:p>
          <a:p>
            <a:pPr marL="457200" indent="-457200" algn="just">
              <a:lnSpc>
                <a:spcPct val="90000"/>
              </a:lnSpc>
              <a:buFont typeface="+mj-lt"/>
              <a:buAutoNum type="arabicPeriod"/>
            </a:pPr>
            <a:endParaRPr lang="sl-SI" altLang="sl-SI" sz="2400" b="1" dirty="0">
              <a:latin typeface="Comic Sans MS" panose="030F0702030302020204" pitchFamily="66" charset="0"/>
            </a:endParaRPr>
          </a:p>
          <a:p>
            <a:pPr marL="514350" indent="-514350" algn="just">
              <a:lnSpc>
                <a:spcPct val="90000"/>
              </a:lnSpc>
              <a:buFont typeface="+mj-lt"/>
              <a:buAutoNum type="arabicPeriod"/>
            </a:pPr>
            <a:r>
              <a:rPr lang="sl-SI" altLang="sl-SI" sz="2400" b="1" dirty="0">
                <a:solidFill>
                  <a:srgbClr val="0000FF"/>
                </a:solidFill>
                <a:latin typeface="Comic Sans MS" panose="030F0702030302020204" pitchFamily="66" charset="0"/>
              </a:rPr>
              <a:t>Sprememba razmerja med uporabniki skupnostnih oblik in institucionalnih oblik socialnega varstva (povečanje deleža uporabnikov skupnostnih oblik) iz   1 : 2 na 1 : 1</a:t>
            </a:r>
            <a:r>
              <a:rPr lang="sl-SI" altLang="sl-SI" sz="2400" dirty="0">
                <a:solidFill>
                  <a:srgbClr val="0000FF"/>
                </a:solidFill>
                <a:latin typeface="Comic Sans MS" panose="030F0702030302020204" pitchFamily="66" charset="0"/>
              </a:rPr>
              <a:t>. </a:t>
            </a:r>
          </a:p>
          <a:p>
            <a:pPr marL="457200" indent="-457200" algn="just">
              <a:lnSpc>
                <a:spcPct val="90000"/>
              </a:lnSpc>
              <a:buFont typeface="+mj-lt"/>
              <a:buAutoNum type="arabicPeriod"/>
            </a:pPr>
            <a:endParaRPr lang="sl-SI" altLang="sl-SI" sz="2400" b="1" dirty="0">
              <a:latin typeface="Comic Sans MS" panose="030F0702030302020204" pitchFamily="66" charset="0"/>
            </a:endParaRPr>
          </a:p>
          <a:p>
            <a:pPr marL="514350" indent="-514350" algn="just">
              <a:lnSpc>
                <a:spcPct val="90000"/>
              </a:lnSpc>
              <a:buFont typeface="+mj-lt"/>
              <a:buAutoNum type="arabicPeriod"/>
            </a:pPr>
            <a:r>
              <a:rPr lang="sl-SI" altLang="sl-SI" sz="2400" b="1" dirty="0">
                <a:solidFill>
                  <a:srgbClr val="CC00FF"/>
                </a:solidFill>
                <a:latin typeface="Comic Sans MS" panose="030F0702030302020204" pitchFamily="66" charset="0"/>
              </a:rPr>
              <a:t>Spremljanje kakovosti v izvajalskih organizacijah preko uporabe certificiranega sistema upravljanja s kakovostjo. Trenutno: cca. 20% izvajalcev storitev in cca. 3,6 % izvajalcev programov. Cilj: do leta 2020 vsi izvajalci storitev in vsi izvajalci programov, ki imajo vsaj 10 zaposlenih.</a:t>
            </a:r>
            <a:endParaRPr lang="sl-SI" sz="2400" b="1" dirty="0">
              <a:solidFill>
                <a:srgbClr val="CC00FF"/>
              </a:solidFill>
              <a:latin typeface="Comic Sans MS" panose="030F0702030302020204" pitchFamily="66" charset="0"/>
            </a:endParaRPr>
          </a:p>
        </p:txBody>
      </p:sp>
    </p:spTree>
    <p:extLst>
      <p:ext uri="{BB962C8B-B14F-4D97-AF65-F5344CB8AC3E}">
        <p14:creationId xmlns:p14="http://schemas.microsoft.com/office/powerpoint/2010/main" val="1490851455"/>
      </p:ext>
    </p:extLst>
  </p:cSld>
  <p:clrMapOvr>
    <a:masterClrMapping/>
  </p:clrMapOvr>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51520" y="188640"/>
            <a:ext cx="8640960" cy="6370975"/>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algn="just"/>
            <a:r>
              <a:rPr lang="sl-SI" altLang="sl-SI" sz="2800" b="1" dirty="0">
                <a:solidFill>
                  <a:srgbClr val="CC00FF"/>
                </a:solidFill>
                <a:latin typeface="Comic Sans MS" panose="030F0702030302020204" pitchFamily="66" charset="0"/>
                <a:ea typeface="+mj-ea"/>
                <a:cs typeface="+mj-cs"/>
              </a:rPr>
              <a:t>Prioritete za črpanje evropskih sredstev </a:t>
            </a:r>
            <a:br>
              <a:rPr lang="sl-SI" altLang="sl-SI" sz="2800" b="1" dirty="0">
                <a:solidFill>
                  <a:srgbClr val="CC00FF"/>
                </a:solidFill>
                <a:latin typeface="Comic Sans MS" panose="030F0702030302020204" pitchFamily="66" charset="0"/>
                <a:ea typeface="+mj-ea"/>
                <a:cs typeface="+mj-cs"/>
              </a:rPr>
            </a:br>
            <a:r>
              <a:rPr lang="sl-SI" altLang="sl-SI" sz="2800" b="1" dirty="0">
                <a:solidFill>
                  <a:srgbClr val="CC00FF"/>
                </a:solidFill>
                <a:latin typeface="Comic Sans MS" panose="030F0702030302020204" pitchFamily="66" charset="0"/>
                <a:ea typeface="+mj-ea"/>
                <a:cs typeface="+mj-cs"/>
              </a:rPr>
              <a:t>znotraj prednostne osi:</a:t>
            </a:r>
          </a:p>
          <a:p>
            <a:pPr algn="just"/>
            <a:endParaRPr lang="sl-SI" altLang="sl-SI" sz="2800" b="1" dirty="0">
              <a:solidFill>
                <a:srgbClr val="C00000"/>
              </a:solidFill>
              <a:latin typeface="Comic Sans MS" panose="030F0702030302020204" pitchFamily="66" charset="0"/>
              <a:ea typeface="+mj-ea"/>
              <a:cs typeface="+mj-cs"/>
            </a:endParaRPr>
          </a:p>
          <a:p>
            <a:pPr marL="457200" indent="-457200" algn="just">
              <a:buFont typeface="Wingdings" panose="05000000000000000000" pitchFamily="2" charset="2"/>
              <a:buChar char="ü"/>
            </a:pPr>
            <a:r>
              <a:rPr lang="sl-SI" altLang="sl-SI" sz="2400" b="1" dirty="0">
                <a:solidFill>
                  <a:srgbClr val="0000FF"/>
                </a:solidFill>
                <a:latin typeface="Comic Sans MS" panose="030F0702030302020204" pitchFamily="66" charset="0"/>
                <a:ea typeface="+mj-ea"/>
                <a:cs typeface="+mj-cs"/>
              </a:rPr>
              <a:t>socialna vključenost, </a:t>
            </a:r>
          </a:p>
          <a:p>
            <a:pPr marL="457200" indent="-457200" algn="just">
              <a:buFont typeface="Wingdings" panose="05000000000000000000" pitchFamily="2" charset="2"/>
              <a:buChar char="ü"/>
            </a:pPr>
            <a:r>
              <a:rPr lang="sl-SI" altLang="sl-SI" sz="2400" b="1" dirty="0">
                <a:solidFill>
                  <a:srgbClr val="0000FF"/>
                </a:solidFill>
                <a:latin typeface="Comic Sans MS" panose="030F0702030302020204" pitchFamily="66" charset="0"/>
                <a:ea typeface="+mj-ea"/>
                <a:cs typeface="+mj-cs"/>
              </a:rPr>
              <a:t>zmanjševanje tveganja revščine, </a:t>
            </a:r>
          </a:p>
          <a:p>
            <a:pPr marL="457200" indent="-457200" algn="just">
              <a:buFont typeface="Wingdings" panose="05000000000000000000" pitchFamily="2" charset="2"/>
              <a:buChar char="ü"/>
            </a:pPr>
            <a:r>
              <a:rPr lang="sl-SI" altLang="sl-SI" sz="2400" b="1" dirty="0">
                <a:solidFill>
                  <a:srgbClr val="0000FF"/>
                </a:solidFill>
                <a:latin typeface="Comic Sans MS" panose="030F0702030302020204" pitchFamily="66" charset="0"/>
                <a:ea typeface="+mj-ea"/>
                <a:cs typeface="+mj-cs"/>
              </a:rPr>
              <a:t>aktivno staranje in zdravje </a:t>
            </a:r>
          </a:p>
          <a:p>
            <a:endParaRPr lang="sl-SI" sz="2400" b="1" dirty="0">
              <a:solidFill>
                <a:srgbClr val="C00000"/>
              </a:solidFill>
              <a:latin typeface="Comic Sans MS" panose="030F0702030302020204" pitchFamily="66" charset="0"/>
              <a:ea typeface="+mj-ea"/>
              <a:cs typeface="+mj-cs"/>
            </a:endParaRPr>
          </a:p>
          <a:p>
            <a:pPr marL="342900" indent="-342900" algn="just">
              <a:buFont typeface="Wingdings" panose="05000000000000000000" pitchFamily="2" charset="2"/>
              <a:buChar char="ü"/>
            </a:pPr>
            <a:r>
              <a:rPr lang="sl-SI" altLang="sl-SI" sz="2400" b="1" dirty="0">
                <a:solidFill>
                  <a:srgbClr val="CC00FF"/>
                </a:solidFill>
                <a:latin typeface="Comic Sans MS" panose="030F0702030302020204" pitchFamily="66" charset="0"/>
              </a:rPr>
              <a:t>Razvoj novih programov socialne aktivacije in povezava na socialno podjetništvo</a:t>
            </a:r>
          </a:p>
          <a:p>
            <a:pPr algn="just"/>
            <a:endParaRPr lang="sl-SI" altLang="sl-SI" sz="2400" b="1" dirty="0">
              <a:latin typeface="Comic Sans MS" panose="030F0702030302020204" pitchFamily="66" charset="0"/>
            </a:endParaRPr>
          </a:p>
          <a:p>
            <a:pPr marL="342900" indent="-342900" algn="just">
              <a:buFont typeface="Wingdings" panose="05000000000000000000" pitchFamily="2" charset="2"/>
              <a:buChar char="ü"/>
            </a:pPr>
            <a:r>
              <a:rPr lang="sl-SI" altLang="sl-SI" sz="2400" b="1" dirty="0">
                <a:solidFill>
                  <a:srgbClr val="CC00FF"/>
                </a:solidFill>
                <a:latin typeface="Comic Sans MS" panose="030F0702030302020204" pitchFamily="66" charset="0"/>
              </a:rPr>
              <a:t>Programi socialnega vključevanja za različne ranljive skupine (tudi razvoj novih programov in povezovanje med programi)</a:t>
            </a:r>
          </a:p>
          <a:p>
            <a:pPr marL="342900" indent="-342900" algn="just">
              <a:buFont typeface="Wingdings" panose="05000000000000000000" pitchFamily="2" charset="2"/>
              <a:buChar char="ü"/>
            </a:pPr>
            <a:endParaRPr lang="sl-SI" altLang="sl-SI" sz="2400" b="1" dirty="0">
              <a:solidFill>
                <a:srgbClr val="CC00FF"/>
              </a:solidFill>
              <a:latin typeface="Comic Sans MS" panose="030F0702030302020204" pitchFamily="66" charset="0"/>
            </a:endParaRPr>
          </a:p>
          <a:p>
            <a:pPr marL="342900" indent="-342900" algn="just">
              <a:buFont typeface="Wingdings" panose="05000000000000000000" pitchFamily="2" charset="2"/>
              <a:buChar char="ü"/>
            </a:pPr>
            <a:r>
              <a:rPr lang="sl-SI" altLang="sl-SI" sz="2400" b="1" dirty="0" err="1">
                <a:solidFill>
                  <a:srgbClr val="CC00FF"/>
                </a:solidFill>
                <a:latin typeface="Comic Sans MS" panose="030F0702030302020204" pitchFamily="66" charset="0"/>
              </a:rPr>
              <a:t>Deinstitucionalizacija</a:t>
            </a:r>
            <a:r>
              <a:rPr lang="sl-SI" altLang="sl-SI" sz="2400" b="1" dirty="0">
                <a:solidFill>
                  <a:srgbClr val="CC00FF"/>
                </a:solidFill>
                <a:latin typeface="Comic Sans MS" panose="030F0702030302020204" pitchFamily="66" charset="0"/>
              </a:rPr>
              <a:t> in razvoj skupnostnih oblik varstva (bivalne skupine + vključenost v programe)</a:t>
            </a:r>
            <a:endParaRPr lang="sl-SI" sz="2400" b="1" dirty="0">
              <a:solidFill>
                <a:srgbClr val="CC00FF"/>
              </a:solidFill>
              <a:latin typeface="Comic Sans MS" panose="030F0702030302020204" pitchFamily="66" charset="0"/>
            </a:endParaRPr>
          </a:p>
        </p:txBody>
      </p:sp>
    </p:spTree>
    <p:extLst>
      <p:ext uri="{BB962C8B-B14F-4D97-AF65-F5344CB8AC3E}">
        <p14:creationId xmlns:p14="http://schemas.microsoft.com/office/powerpoint/2010/main" val="848576838"/>
      </p:ext>
    </p:extLst>
  </p:cSld>
  <p:clrMapOvr>
    <a:masterClrMapping/>
  </p:clrMapOvr>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delo.si/assets/media/picture/20161228/sz5_1228__CrpanjeEvropskihSredste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816141"/>
            <a:ext cx="8676456" cy="4988962"/>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38363"/>
      </p:ext>
    </p:extLst>
  </p:cSld>
  <p:clrMapOvr>
    <a:masterClrMapping/>
  </p:clrMapOvr>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ravokotnik 1"/>
          <p:cNvSpPr/>
          <p:nvPr/>
        </p:nvSpPr>
        <p:spPr>
          <a:xfrm>
            <a:off x="237000" y="260648"/>
            <a:ext cx="8640960" cy="612475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just"/>
            <a:r>
              <a:rPr lang="sl-SI" altLang="sl-SI" sz="3200" b="1" dirty="0">
                <a:solidFill>
                  <a:srgbClr val="CC00FF"/>
                </a:solidFill>
                <a:latin typeface="Comic Sans MS" panose="030F0702030302020204" pitchFamily="66" charset="0"/>
              </a:rPr>
              <a:t>Aktivno staranje in priprava na starost:</a:t>
            </a:r>
          </a:p>
          <a:p>
            <a:pPr lvl="0" algn="just"/>
            <a:endParaRPr lang="sl-SI" altLang="sl-SI" sz="2400" b="1" dirty="0">
              <a:solidFill>
                <a:prstClr val="black"/>
              </a:solidFill>
              <a:latin typeface="Comic Sans MS" panose="030F0702030302020204" pitchFamily="66" charset="0"/>
            </a:endParaRPr>
          </a:p>
          <a:p>
            <a:pPr marL="342900" lvl="0" indent="-342900" algn="just">
              <a:buFont typeface="Wingdings" panose="05000000000000000000" pitchFamily="2" charset="2"/>
              <a:buChar char="ü"/>
            </a:pPr>
            <a:r>
              <a:rPr lang="sl-SI" altLang="sl-SI" sz="2800" b="1" dirty="0">
                <a:solidFill>
                  <a:srgbClr val="0000FF"/>
                </a:solidFill>
                <a:latin typeface="Comic Sans MS" panose="030F0702030302020204" pitchFamily="66" charset="0"/>
              </a:rPr>
              <a:t>preventiva;</a:t>
            </a:r>
          </a:p>
          <a:p>
            <a:pPr lvl="0" algn="just"/>
            <a:r>
              <a:rPr lang="sl-SI" altLang="sl-SI" sz="2800" b="1" dirty="0">
                <a:solidFill>
                  <a:srgbClr val="0000FF"/>
                </a:solidFill>
                <a:latin typeface="Comic Sans MS" panose="030F0702030302020204" pitchFamily="66" charset="0"/>
              </a:rPr>
              <a:t> </a:t>
            </a:r>
          </a:p>
          <a:p>
            <a:pPr marL="342900" lvl="0" indent="-342900" algn="just">
              <a:buFont typeface="Wingdings" panose="05000000000000000000" pitchFamily="2" charset="2"/>
              <a:buChar char="ü"/>
            </a:pPr>
            <a:r>
              <a:rPr lang="sl-SI" altLang="sl-SI" sz="2800" b="1" dirty="0">
                <a:solidFill>
                  <a:srgbClr val="0000FF"/>
                </a:solidFill>
                <a:latin typeface="Comic Sans MS" panose="030F0702030302020204" pitchFamily="66" charset="0"/>
              </a:rPr>
              <a:t>podaljševanje let zdravega življenja; </a:t>
            </a:r>
          </a:p>
          <a:p>
            <a:pPr lvl="0" algn="just"/>
            <a:endParaRPr lang="sl-SI" altLang="sl-SI" sz="2800" b="1" dirty="0">
              <a:solidFill>
                <a:srgbClr val="0000FF"/>
              </a:solidFill>
              <a:latin typeface="Comic Sans MS" panose="030F0702030302020204" pitchFamily="66" charset="0"/>
            </a:endParaRPr>
          </a:p>
          <a:p>
            <a:pPr marL="342900" lvl="0" indent="-342900" algn="just">
              <a:buFont typeface="Wingdings" panose="05000000000000000000" pitchFamily="2" charset="2"/>
              <a:buChar char="ü"/>
            </a:pPr>
            <a:r>
              <a:rPr lang="sl-SI" altLang="sl-SI" sz="2800" b="1" dirty="0">
                <a:solidFill>
                  <a:srgbClr val="0000FF"/>
                </a:solidFill>
                <a:latin typeface="Comic Sans MS" panose="030F0702030302020204" pitchFamily="66" charset="0"/>
              </a:rPr>
              <a:t>povezava med socialnimi in zdravstvenimi storitvami; </a:t>
            </a:r>
          </a:p>
          <a:p>
            <a:pPr marL="342900" lvl="0" indent="-342900" algn="just">
              <a:buFont typeface="Wingdings" panose="05000000000000000000" pitchFamily="2" charset="2"/>
              <a:buChar char="ü"/>
            </a:pPr>
            <a:endParaRPr lang="sl-SI" altLang="sl-SI" sz="2800" b="1" dirty="0">
              <a:solidFill>
                <a:srgbClr val="0000FF"/>
              </a:solidFill>
              <a:latin typeface="Comic Sans MS" panose="030F0702030302020204" pitchFamily="66" charset="0"/>
            </a:endParaRPr>
          </a:p>
          <a:p>
            <a:pPr marL="342900" lvl="0" indent="-342900" algn="just">
              <a:buFont typeface="Wingdings" panose="05000000000000000000" pitchFamily="2" charset="2"/>
              <a:buChar char="ü"/>
            </a:pPr>
            <a:r>
              <a:rPr lang="sl-SI" altLang="sl-SI" sz="2800" b="1" dirty="0">
                <a:solidFill>
                  <a:srgbClr val="0000FF"/>
                </a:solidFill>
                <a:latin typeface="Comic Sans MS" panose="030F0702030302020204" pitchFamily="66" charset="0"/>
              </a:rPr>
              <a:t>poudarek na razvoju skupnostnih oblik pomoči ter </a:t>
            </a:r>
          </a:p>
          <a:p>
            <a:pPr marL="342900" lvl="0" indent="-342900" algn="just">
              <a:buFont typeface="Wingdings" panose="05000000000000000000" pitchFamily="2" charset="2"/>
              <a:buChar char="ü"/>
            </a:pPr>
            <a:endParaRPr lang="sl-SI" altLang="sl-SI" sz="2800" b="1" dirty="0">
              <a:solidFill>
                <a:srgbClr val="0000FF"/>
              </a:solidFill>
              <a:latin typeface="Comic Sans MS" panose="030F0702030302020204" pitchFamily="66" charset="0"/>
            </a:endParaRPr>
          </a:p>
          <a:p>
            <a:pPr marL="342900" lvl="0" indent="-342900" algn="just">
              <a:buFont typeface="Wingdings" panose="05000000000000000000" pitchFamily="2" charset="2"/>
              <a:buChar char="ü"/>
            </a:pPr>
            <a:r>
              <a:rPr lang="sl-SI" altLang="sl-SI" sz="2800" b="1" dirty="0">
                <a:solidFill>
                  <a:srgbClr val="0000FF"/>
                </a:solidFill>
                <a:latin typeface="Comic Sans MS" panose="030F0702030302020204" pitchFamily="66" charset="0"/>
              </a:rPr>
              <a:t>socialna vključenost starejših (medgeneracijski centri)</a:t>
            </a:r>
          </a:p>
        </p:txBody>
      </p:sp>
    </p:spTree>
    <p:extLst>
      <p:ext uri="{BB962C8B-B14F-4D97-AF65-F5344CB8AC3E}">
        <p14:creationId xmlns:p14="http://schemas.microsoft.com/office/powerpoint/2010/main" val="744272230"/>
      </p:ext>
    </p:extLst>
  </p:cSld>
  <p:clrMapOvr>
    <a:masterClrMapping/>
  </p:clrMapOvr>
  <p:transition/>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6215</TotalTime>
  <Words>5011</Words>
  <Application>Microsoft Office PowerPoint</Application>
  <PresentationFormat>Diaprojekcija na zaslonu (4:3)</PresentationFormat>
  <Paragraphs>1104</Paragraphs>
  <Slides>97</Slides>
  <Notes>77</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97</vt:i4>
      </vt:variant>
    </vt:vector>
  </HeadingPairs>
  <TitlesOfParts>
    <vt:vector size="106" baseType="lpstr">
      <vt:lpstr>Arial</vt:lpstr>
      <vt:lpstr>Calibri</vt:lpstr>
      <vt:lpstr>Comic Sans MS</vt:lpstr>
      <vt:lpstr>EC Square Sans Pro</vt:lpstr>
      <vt:lpstr>Symbol</vt:lpstr>
      <vt:lpstr>Times New Roman</vt:lpstr>
      <vt:lpstr>Wingdings</vt:lpstr>
      <vt:lpstr>Wingdings 2</vt:lpstr>
      <vt:lpstr>Officeova tema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Tomaž Lužnik</dc:creator>
  <cp:lastModifiedBy>Muharem Husić</cp:lastModifiedBy>
  <cp:revision>448</cp:revision>
  <cp:lastPrinted>2015-08-29T09:40:29Z</cp:lastPrinted>
  <dcterms:created xsi:type="dcterms:W3CDTF">2011-10-04T12:16:27Z</dcterms:created>
  <dcterms:modified xsi:type="dcterms:W3CDTF">2025-03-22T08:29:44Z</dcterms:modified>
</cp:coreProperties>
</file>