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71"/>
  </p:notesMasterIdLst>
  <p:handoutMasterIdLst>
    <p:handoutMasterId r:id="rId72"/>
  </p:handoutMasterIdLst>
  <p:sldIdLst>
    <p:sldId id="1063" r:id="rId2"/>
    <p:sldId id="852" r:id="rId3"/>
    <p:sldId id="1288" r:id="rId4"/>
    <p:sldId id="1263" r:id="rId5"/>
    <p:sldId id="1062" r:id="rId6"/>
    <p:sldId id="919" r:id="rId7"/>
    <p:sldId id="1064" r:id="rId8"/>
    <p:sldId id="1066" r:id="rId9"/>
    <p:sldId id="1067" r:id="rId10"/>
    <p:sldId id="1069" r:id="rId11"/>
    <p:sldId id="1070" r:id="rId12"/>
    <p:sldId id="1071" r:id="rId13"/>
    <p:sldId id="1072" r:id="rId14"/>
    <p:sldId id="1123" r:id="rId15"/>
    <p:sldId id="1079" r:id="rId16"/>
    <p:sldId id="1084" r:id="rId17"/>
    <p:sldId id="1085" r:id="rId18"/>
    <p:sldId id="1086" r:id="rId19"/>
    <p:sldId id="1095" r:id="rId20"/>
    <p:sldId id="1125" r:id="rId21"/>
    <p:sldId id="1101" r:id="rId22"/>
    <p:sldId id="1102" r:id="rId23"/>
    <p:sldId id="1103" r:id="rId24"/>
    <p:sldId id="1264" r:id="rId25"/>
    <p:sldId id="1266" r:id="rId26"/>
    <p:sldId id="1649" r:id="rId27"/>
    <p:sldId id="1130" r:id="rId28"/>
    <p:sldId id="1262" r:id="rId29"/>
    <p:sldId id="730" r:id="rId30"/>
    <p:sldId id="735" r:id="rId31"/>
    <p:sldId id="733" r:id="rId32"/>
    <p:sldId id="1271" r:id="rId33"/>
    <p:sldId id="739" r:id="rId34"/>
    <p:sldId id="1106" r:id="rId35"/>
    <p:sldId id="1107" r:id="rId36"/>
    <p:sldId id="740" r:id="rId37"/>
    <p:sldId id="1114" r:id="rId38"/>
    <p:sldId id="1272" r:id="rId39"/>
    <p:sldId id="1273" r:id="rId40"/>
    <p:sldId id="1118" r:id="rId41"/>
    <p:sldId id="1274" r:id="rId42"/>
    <p:sldId id="746" r:id="rId43"/>
    <p:sldId id="747" r:id="rId44"/>
    <p:sldId id="748" r:id="rId45"/>
    <p:sldId id="750" r:id="rId46"/>
    <p:sldId id="751" r:id="rId47"/>
    <p:sldId id="752" r:id="rId48"/>
    <p:sldId id="1275" r:id="rId49"/>
    <p:sldId id="754" r:id="rId50"/>
    <p:sldId id="755" r:id="rId51"/>
    <p:sldId id="756" r:id="rId52"/>
    <p:sldId id="779" r:id="rId53"/>
    <p:sldId id="1276" r:id="rId54"/>
    <p:sldId id="780" r:id="rId55"/>
    <p:sldId id="781" r:id="rId56"/>
    <p:sldId id="1277" r:id="rId57"/>
    <p:sldId id="782" r:id="rId58"/>
    <p:sldId id="1279" r:id="rId59"/>
    <p:sldId id="1281" r:id="rId60"/>
    <p:sldId id="787" r:id="rId61"/>
    <p:sldId id="788" r:id="rId62"/>
    <p:sldId id="789" r:id="rId63"/>
    <p:sldId id="790" r:id="rId64"/>
    <p:sldId id="791" r:id="rId65"/>
    <p:sldId id="792" r:id="rId66"/>
    <p:sldId id="793" r:id="rId67"/>
    <p:sldId id="1283" r:id="rId68"/>
    <p:sldId id="1287" r:id="rId69"/>
    <p:sldId id="794" r:id="rId70"/>
  </p:sldIdLst>
  <p:sldSz cx="9144000" cy="6858000" type="screen4x3"/>
  <p:notesSz cx="6669088" cy="9928225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0000FF"/>
    <a:srgbClr val="00A844"/>
    <a:srgbClr val="FFFFCC"/>
    <a:srgbClr val="000099"/>
    <a:srgbClr val="00CC00"/>
    <a:srgbClr val="9933FF"/>
    <a:srgbClr val="008000"/>
    <a:srgbClr val="CCFF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rednji slog 2 – poudarek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Srednji slog 4 – poudarek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Srednji slog 4 – poudarek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8B1032C-EA38-4F05-BA0D-38AFFFC7BED3}" styleName="Svetel slog 3 – poudarek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Srednji slog 4 – poudarek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34588" autoAdjust="0"/>
    <p:restoredTop sz="78826" autoAdjust="0"/>
  </p:normalViewPr>
  <p:slideViewPr>
    <p:cSldViewPr>
      <p:cViewPr>
        <p:scale>
          <a:sx n="100" d="100"/>
          <a:sy n="100" d="100"/>
        </p:scale>
        <p:origin x="690" y="-6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79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47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0480CB-DC78-49C5-A564-BC486CF6B11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30B937A0-3D13-408C-8FD3-22BB8F1E84AD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6600CC"/>
        </a:solidFill>
        <a:ln/>
      </dgm:spPr>
      <dgm:t>
        <a:bodyPr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l-SI" sz="3600" b="1" i="0" baseline="0" dirty="0">
              <a:solidFill>
                <a:srgbClr val="FFFF00"/>
              </a:solidFill>
              <a:latin typeface="Comic Sans MS" pitchFamily="66" charset="0"/>
            </a:rPr>
            <a:t>Merljivi kazalniki</a:t>
          </a:r>
          <a:endParaRPr lang="sl-SI" sz="3600" b="1" dirty="0">
            <a:solidFill>
              <a:srgbClr val="FFFF00"/>
            </a:solidFill>
            <a:latin typeface="Comic Sans MS" pitchFamily="66" charset="0"/>
          </a:endParaRPr>
        </a:p>
        <a:p>
          <a:pPr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b="1" dirty="0">
              <a:solidFill>
                <a:srgbClr val="FFFF00"/>
              </a:solidFill>
              <a:latin typeface="Comic Sans MS" pitchFamily="66" charset="0"/>
            </a:rPr>
            <a:t>  </a:t>
          </a:r>
        </a:p>
      </dgm:t>
    </dgm:pt>
    <dgm:pt modelId="{B59FC50D-9136-4C1C-B658-14146B36C247}" type="parTrans" cxnId="{36769FA7-BF12-4F3D-AD42-9155DD611431}">
      <dgm:prSet/>
      <dgm:spPr/>
      <dgm:t>
        <a:bodyPr/>
        <a:lstStyle/>
        <a:p>
          <a:endParaRPr lang="sl-SI"/>
        </a:p>
      </dgm:t>
    </dgm:pt>
    <dgm:pt modelId="{CB0A5A09-D898-4CD6-92B2-E4A3D030D6B9}" type="sibTrans" cxnId="{36769FA7-BF12-4F3D-AD42-9155DD611431}">
      <dgm:prSet/>
      <dgm:spPr/>
      <dgm:t>
        <a:bodyPr/>
        <a:lstStyle/>
        <a:p>
          <a:endParaRPr lang="sl-SI"/>
        </a:p>
      </dgm:t>
    </dgm:pt>
    <dgm:pt modelId="{546710EE-D2CF-4063-9507-76B39DC0DC2B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l-SI" sz="2400" b="1" i="0" baseline="0" dirty="0">
              <a:solidFill>
                <a:schemeClr val="bg1"/>
              </a:solidFill>
              <a:latin typeface="Comic Sans MS" pitchFamily="66" charset="0"/>
            </a:rPr>
            <a:t> bolniški stalež (% BS), </a:t>
          </a:r>
        </a:p>
      </dgm:t>
    </dgm:pt>
    <dgm:pt modelId="{3EF3888F-9637-42FD-AB6A-EE105ABFF714}" type="parTrans" cxnId="{3E8EA361-018A-43E7-B229-69EE770721DE}">
      <dgm:prSet/>
      <dgm:spPr/>
      <dgm:t>
        <a:bodyPr/>
        <a:lstStyle/>
        <a:p>
          <a:endParaRPr lang="sl-SI"/>
        </a:p>
      </dgm:t>
    </dgm:pt>
    <dgm:pt modelId="{37DB8C5E-0C45-45B7-B7A2-38D88DD99630}" type="sibTrans" cxnId="{3E8EA361-018A-43E7-B229-69EE770721DE}">
      <dgm:prSet/>
      <dgm:spPr/>
      <dgm:t>
        <a:bodyPr/>
        <a:lstStyle/>
        <a:p>
          <a:endParaRPr lang="sl-SI"/>
        </a:p>
      </dgm:t>
    </dgm:pt>
    <dgm:pt modelId="{6074E2C4-9511-4351-B198-8A75C3CC23FB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marL="57150" indent="0" defTabSz="266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l-SI" sz="2400" b="1" i="0" baseline="0" dirty="0">
              <a:solidFill>
                <a:schemeClr val="bg1"/>
              </a:solidFill>
              <a:latin typeface="Comic Sans MS" pitchFamily="66" charset="0"/>
            </a:rPr>
            <a:t> resnost poškodb (R), </a:t>
          </a:r>
        </a:p>
      </dgm:t>
    </dgm:pt>
    <dgm:pt modelId="{90780AEE-53F6-4939-AF7A-7542BFAAED38}" type="parTrans" cxnId="{0C654DD1-FC14-4A81-B30E-A550FE48E045}">
      <dgm:prSet/>
      <dgm:spPr/>
      <dgm:t>
        <a:bodyPr/>
        <a:lstStyle/>
        <a:p>
          <a:endParaRPr lang="sl-SI"/>
        </a:p>
      </dgm:t>
    </dgm:pt>
    <dgm:pt modelId="{5CBED7F4-1370-4EC7-A650-3CFDADEF55D6}" type="sibTrans" cxnId="{0C654DD1-FC14-4A81-B30E-A550FE48E045}">
      <dgm:prSet/>
      <dgm:spPr/>
      <dgm:t>
        <a:bodyPr/>
        <a:lstStyle/>
        <a:p>
          <a:endParaRPr lang="sl-SI"/>
        </a:p>
      </dgm:t>
    </dgm:pt>
    <dgm:pt modelId="{0ABB8529-4DB8-42DB-922D-DED14422A6A6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marL="57150" indent="0" defTabSz="266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l-SI" sz="2400" b="1" i="0" baseline="0" dirty="0">
              <a:solidFill>
                <a:schemeClr val="bg1"/>
              </a:solidFill>
              <a:latin typeface="Comic Sans MS" pitchFamily="66" charset="0"/>
            </a:rPr>
            <a:t> indeks onesposabljanja (IO), </a:t>
          </a:r>
        </a:p>
      </dgm:t>
    </dgm:pt>
    <dgm:pt modelId="{99CA610F-6491-4982-BA84-94D9A46EE427}" type="parTrans" cxnId="{67A61261-07A4-4A80-9AF9-34DE9B67117E}">
      <dgm:prSet/>
      <dgm:spPr/>
      <dgm:t>
        <a:bodyPr/>
        <a:lstStyle/>
        <a:p>
          <a:endParaRPr lang="sl-SI"/>
        </a:p>
      </dgm:t>
    </dgm:pt>
    <dgm:pt modelId="{45C0D6A3-ABD2-45BA-9B7E-548F6B6B5313}" type="sibTrans" cxnId="{67A61261-07A4-4A80-9AF9-34DE9B67117E}">
      <dgm:prSet/>
      <dgm:spPr/>
      <dgm:t>
        <a:bodyPr/>
        <a:lstStyle/>
        <a:p>
          <a:endParaRPr lang="sl-SI"/>
        </a:p>
      </dgm:t>
    </dgm:pt>
    <dgm:pt modelId="{1D32E16E-289B-4892-8958-43216AE4453A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marL="57150" indent="0" defTabSz="266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l-SI" sz="2400" b="1" i="0" baseline="0" dirty="0">
              <a:solidFill>
                <a:schemeClr val="bg1"/>
              </a:solidFill>
              <a:latin typeface="Comic Sans MS" pitchFamily="66" charset="0"/>
            </a:rPr>
            <a:t> poškodbe pri delu,</a:t>
          </a:r>
        </a:p>
      </dgm:t>
    </dgm:pt>
    <dgm:pt modelId="{0680A3A0-A04B-4BAA-96AD-4C4ECB716965}" type="parTrans" cxnId="{659619EF-AFC5-4FC1-925C-BF61E0D1B109}">
      <dgm:prSet/>
      <dgm:spPr/>
      <dgm:t>
        <a:bodyPr/>
        <a:lstStyle/>
        <a:p>
          <a:endParaRPr lang="sl-SI"/>
        </a:p>
      </dgm:t>
    </dgm:pt>
    <dgm:pt modelId="{3778FF5A-195C-41D0-BA38-5DCB23A63FC8}" type="sibTrans" cxnId="{659619EF-AFC5-4FC1-925C-BF61E0D1B109}">
      <dgm:prSet/>
      <dgm:spPr/>
      <dgm:t>
        <a:bodyPr/>
        <a:lstStyle/>
        <a:p>
          <a:endParaRPr lang="sl-SI"/>
        </a:p>
      </dgm:t>
    </dgm:pt>
    <dgm:pt modelId="{78863DFE-072A-4115-A700-5E6116C55E48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marL="57150" indent="0" defTabSz="266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l-SI" sz="2400" b="1" i="0" baseline="0" dirty="0">
              <a:solidFill>
                <a:schemeClr val="bg1"/>
              </a:solidFill>
              <a:latin typeface="Comic Sans MS" pitchFamily="66" charset="0"/>
            </a:rPr>
            <a:t> poklicne bolezni in bolezni </a:t>
          </a:r>
          <a:r>
            <a:rPr lang="sl-SI" sz="2400" b="1" i="0" baseline="0">
              <a:solidFill>
                <a:schemeClr val="bg1"/>
              </a:solidFill>
              <a:latin typeface="Comic Sans MS" pitchFamily="66" charset="0"/>
            </a:rPr>
            <a:t>povezanih z delom</a:t>
          </a:r>
          <a:r>
            <a:rPr lang="sl-SI" sz="2400" b="1" i="0" baseline="0" dirty="0">
              <a:solidFill>
                <a:schemeClr val="bg1"/>
              </a:solidFill>
              <a:latin typeface="Comic Sans MS" pitchFamily="66" charset="0"/>
            </a:rPr>
            <a:t>, </a:t>
          </a:r>
        </a:p>
      </dgm:t>
    </dgm:pt>
    <dgm:pt modelId="{200C4DB3-014D-43C0-B103-79C1996A379E}" type="parTrans" cxnId="{0E189458-3234-4118-9CD7-E3DBA2CCB712}">
      <dgm:prSet/>
      <dgm:spPr/>
      <dgm:t>
        <a:bodyPr/>
        <a:lstStyle/>
        <a:p>
          <a:endParaRPr lang="sl-SI"/>
        </a:p>
      </dgm:t>
    </dgm:pt>
    <dgm:pt modelId="{BF6F0DB3-2E58-448F-98FC-82F219ADE63D}" type="sibTrans" cxnId="{0E189458-3234-4118-9CD7-E3DBA2CCB712}">
      <dgm:prSet/>
      <dgm:spPr/>
      <dgm:t>
        <a:bodyPr/>
        <a:lstStyle/>
        <a:p>
          <a:endParaRPr lang="sl-SI"/>
        </a:p>
      </dgm:t>
    </dgm:pt>
    <dgm:pt modelId="{1F6C343E-87DA-49A6-A92D-696FAE6B76F7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marL="57150" indent="0" defTabSz="266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l-SI" sz="2400" b="1" i="0" baseline="0" dirty="0">
              <a:solidFill>
                <a:schemeClr val="bg1"/>
              </a:solidFill>
              <a:latin typeface="Comic Sans MS" pitchFamily="66" charset="0"/>
            </a:rPr>
            <a:t> invalidnost, </a:t>
          </a:r>
        </a:p>
      </dgm:t>
    </dgm:pt>
    <dgm:pt modelId="{554A2340-C9FD-41EA-AF17-CD6EF2FF5EC3}" type="parTrans" cxnId="{B03D1DDA-3E92-458D-8401-8DD95DD13DDF}">
      <dgm:prSet/>
      <dgm:spPr/>
      <dgm:t>
        <a:bodyPr/>
        <a:lstStyle/>
        <a:p>
          <a:endParaRPr lang="sl-SI"/>
        </a:p>
      </dgm:t>
    </dgm:pt>
    <dgm:pt modelId="{B427DF7B-B6DC-4B7A-B73F-B2834395773B}" type="sibTrans" cxnId="{B03D1DDA-3E92-458D-8401-8DD95DD13DDF}">
      <dgm:prSet/>
      <dgm:spPr/>
      <dgm:t>
        <a:bodyPr/>
        <a:lstStyle/>
        <a:p>
          <a:endParaRPr lang="sl-SI"/>
        </a:p>
      </dgm:t>
    </dgm:pt>
    <dgm:pt modelId="{1B058B8F-A711-424C-B272-6C865BA35801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marL="57150" indent="0" defTabSz="266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l-SI" sz="2400" b="1" i="0" baseline="0" dirty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sl-SI" sz="2400" b="1" i="0" baseline="0" dirty="0" err="1">
              <a:solidFill>
                <a:schemeClr val="bg1"/>
              </a:solidFill>
              <a:latin typeface="Comic Sans MS" pitchFamily="66" charset="0"/>
            </a:rPr>
            <a:t>fluktuacija</a:t>
          </a:r>
          <a:r>
            <a:rPr lang="sl-SI" sz="2400" b="1" i="0" baseline="0" dirty="0">
              <a:solidFill>
                <a:schemeClr val="bg1"/>
              </a:solidFill>
              <a:latin typeface="Comic Sans MS" pitchFamily="66" charset="0"/>
            </a:rPr>
            <a:t> zaposlenih, </a:t>
          </a:r>
        </a:p>
      </dgm:t>
    </dgm:pt>
    <dgm:pt modelId="{77AD9B04-3119-4268-9CD9-0B534641A9C8}" type="parTrans" cxnId="{D9481C53-B742-46B3-B909-03191471BAB2}">
      <dgm:prSet/>
      <dgm:spPr/>
      <dgm:t>
        <a:bodyPr/>
        <a:lstStyle/>
        <a:p>
          <a:endParaRPr lang="sl-SI"/>
        </a:p>
      </dgm:t>
    </dgm:pt>
    <dgm:pt modelId="{06F40C7E-0181-452A-AD7B-7D22955C9969}" type="sibTrans" cxnId="{D9481C53-B742-46B3-B909-03191471BAB2}">
      <dgm:prSet/>
      <dgm:spPr/>
      <dgm:t>
        <a:bodyPr/>
        <a:lstStyle/>
        <a:p>
          <a:endParaRPr lang="sl-SI"/>
        </a:p>
      </dgm:t>
    </dgm:pt>
    <dgm:pt modelId="{E0EE1F88-EED4-49E7-BA74-695EE9F2E9C8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marL="57150" indent="0" defTabSz="266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l-SI" sz="2400" b="1" i="0" baseline="0" dirty="0">
              <a:solidFill>
                <a:schemeClr val="bg1"/>
              </a:solidFill>
              <a:latin typeface="Comic Sans MS" pitchFamily="66" charset="0"/>
            </a:rPr>
            <a:t> ocenjevanje delovnega okolja, </a:t>
          </a:r>
        </a:p>
      </dgm:t>
    </dgm:pt>
    <dgm:pt modelId="{24924583-D816-4E07-9221-E5164CA284BD}" type="parTrans" cxnId="{CA5C9546-7FD5-41AC-8E03-92AA2A97EB40}">
      <dgm:prSet/>
      <dgm:spPr/>
      <dgm:t>
        <a:bodyPr/>
        <a:lstStyle/>
        <a:p>
          <a:endParaRPr lang="sl-SI"/>
        </a:p>
      </dgm:t>
    </dgm:pt>
    <dgm:pt modelId="{F560B0AB-5415-48C5-A231-2EEE31D703DF}" type="sibTrans" cxnId="{CA5C9546-7FD5-41AC-8E03-92AA2A97EB40}">
      <dgm:prSet/>
      <dgm:spPr/>
      <dgm:t>
        <a:bodyPr/>
        <a:lstStyle/>
        <a:p>
          <a:endParaRPr lang="sl-SI"/>
        </a:p>
      </dgm:t>
    </dgm:pt>
    <dgm:pt modelId="{24F9C65F-8E1D-4B4C-9652-CE95E02E972D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marL="57150" indent="0" defTabSz="266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l-SI" sz="2400" b="1" i="0" baseline="0" dirty="0">
              <a:solidFill>
                <a:schemeClr val="bg1"/>
              </a:solidFill>
              <a:latin typeface="Comic Sans MS" pitchFamily="66" charset="0"/>
            </a:rPr>
            <a:t> pregledi in preizkusi delovne opreme.</a:t>
          </a:r>
          <a:endParaRPr lang="sl-SI" sz="2400" b="1" dirty="0">
            <a:solidFill>
              <a:schemeClr val="bg1"/>
            </a:solidFill>
            <a:latin typeface="Comic Sans MS" pitchFamily="66" charset="0"/>
          </a:endParaRPr>
        </a:p>
      </dgm:t>
    </dgm:pt>
    <dgm:pt modelId="{9C2EAB1F-1C29-47D2-8D8E-D811895A031F}" type="parTrans" cxnId="{49B4B21F-4469-447D-B87E-E3F7EE17E2A5}">
      <dgm:prSet/>
      <dgm:spPr/>
      <dgm:t>
        <a:bodyPr/>
        <a:lstStyle/>
        <a:p>
          <a:endParaRPr lang="sl-SI"/>
        </a:p>
      </dgm:t>
    </dgm:pt>
    <dgm:pt modelId="{1F62294B-0531-4DA9-83E3-3A8735E3394B}" type="sibTrans" cxnId="{49B4B21F-4469-447D-B87E-E3F7EE17E2A5}">
      <dgm:prSet/>
      <dgm:spPr/>
      <dgm:t>
        <a:bodyPr/>
        <a:lstStyle/>
        <a:p>
          <a:endParaRPr lang="sl-SI"/>
        </a:p>
      </dgm:t>
    </dgm:pt>
    <dgm:pt modelId="{9EFCC398-7557-4EF8-9FD5-5A154B1865C3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6600CC"/>
        </a:solidFill>
        <a:ln/>
      </dgm:spPr>
      <dgm:t>
        <a:bodyPr/>
        <a:lstStyle/>
        <a:p>
          <a:pPr rtl="0"/>
          <a:r>
            <a:rPr lang="sl-SI" sz="3600" b="1" i="0" baseline="0" dirty="0">
              <a:solidFill>
                <a:srgbClr val="FFFF00"/>
              </a:solidFill>
              <a:latin typeface="Comic Sans MS" pitchFamily="66" charset="0"/>
            </a:rPr>
            <a:t>Ocenjeni kazalniki</a:t>
          </a:r>
        </a:p>
      </dgm:t>
    </dgm:pt>
    <dgm:pt modelId="{E728D89A-BAD5-465B-BBCC-A3695A0E6187}" type="parTrans" cxnId="{AC2242E4-26F4-418D-8EB5-73748C4B7F20}">
      <dgm:prSet/>
      <dgm:spPr/>
      <dgm:t>
        <a:bodyPr/>
        <a:lstStyle/>
        <a:p>
          <a:endParaRPr lang="sl-SI"/>
        </a:p>
      </dgm:t>
    </dgm:pt>
    <dgm:pt modelId="{9026016D-4DD9-4A37-A402-A6F718B73AB8}" type="sibTrans" cxnId="{AC2242E4-26F4-418D-8EB5-73748C4B7F20}">
      <dgm:prSet/>
      <dgm:spPr/>
      <dgm:t>
        <a:bodyPr/>
        <a:lstStyle/>
        <a:p>
          <a:endParaRPr lang="sl-SI"/>
        </a:p>
      </dgm:t>
    </dgm:pt>
    <dgm:pt modelId="{F2C5DE14-9C9D-4B06-BAB8-480F12323702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sl-SI" sz="2800" b="1" i="0" baseline="0" dirty="0">
              <a:solidFill>
                <a:schemeClr val="bg1"/>
              </a:solidFill>
              <a:latin typeface="Comic Sans MS" pitchFamily="66" charset="0"/>
            </a:rPr>
            <a:t>ocena tveganja</a:t>
          </a:r>
          <a:endParaRPr lang="sl-SI" sz="2800" b="1" dirty="0">
            <a:solidFill>
              <a:schemeClr val="bg1"/>
            </a:solidFill>
            <a:latin typeface="Comic Sans MS" pitchFamily="66" charset="0"/>
          </a:endParaRPr>
        </a:p>
      </dgm:t>
    </dgm:pt>
    <dgm:pt modelId="{32533B44-254A-40BB-8335-20A34E2B89F5}" type="parTrans" cxnId="{723DD1D6-3FA6-4727-8C82-9A7E908E0210}">
      <dgm:prSet/>
      <dgm:spPr/>
      <dgm:t>
        <a:bodyPr/>
        <a:lstStyle/>
        <a:p>
          <a:endParaRPr lang="sl-SI"/>
        </a:p>
      </dgm:t>
    </dgm:pt>
    <dgm:pt modelId="{5EDFC669-2B63-4A7D-8642-1CF04F2C9B2F}" type="sibTrans" cxnId="{723DD1D6-3FA6-4727-8C82-9A7E908E0210}">
      <dgm:prSet/>
      <dgm:spPr/>
      <dgm:t>
        <a:bodyPr/>
        <a:lstStyle/>
        <a:p>
          <a:endParaRPr lang="sl-SI"/>
        </a:p>
      </dgm:t>
    </dgm:pt>
    <dgm:pt modelId="{676A162D-E29F-464B-B231-3F75046469FF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sl-SI" sz="2800" b="1" i="0" baseline="0" dirty="0">
              <a:solidFill>
                <a:schemeClr val="bg1"/>
              </a:solidFill>
              <a:latin typeface="Comic Sans MS" pitchFamily="66" charset="0"/>
            </a:rPr>
            <a:t>preventivni zdravstveni pregledi delavcev</a:t>
          </a:r>
        </a:p>
      </dgm:t>
    </dgm:pt>
    <dgm:pt modelId="{46E9D791-5754-456B-8E6B-3AC6161ACD0B}" type="parTrans" cxnId="{18179E5D-E706-4F04-A126-1E868EA30192}">
      <dgm:prSet/>
      <dgm:spPr/>
      <dgm:t>
        <a:bodyPr/>
        <a:lstStyle/>
        <a:p>
          <a:endParaRPr lang="sl-SI"/>
        </a:p>
      </dgm:t>
    </dgm:pt>
    <dgm:pt modelId="{5138675D-C422-414D-87BE-E97749939A5C}" type="sibTrans" cxnId="{18179E5D-E706-4F04-A126-1E868EA30192}">
      <dgm:prSet/>
      <dgm:spPr/>
      <dgm:t>
        <a:bodyPr/>
        <a:lstStyle/>
        <a:p>
          <a:endParaRPr lang="sl-SI"/>
        </a:p>
      </dgm:t>
    </dgm:pt>
    <dgm:pt modelId="{EDE41F2C-4F6F-4014-BBE8-8AB5C7836EAB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marL="57150" indent="0" defTabSz="266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l-SI" sz="2400" b="1" i="0" baseline="0" dirty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sl-SI" sz="2400" b="1" i="0" baseline="0">
              <a:solidFill>
                <a:schemeClr val="bg1"/>
              </a:solidFill>
              <a:latin typeface="Comic Sans MS" pitchFamily="66" charset="0"/>
            </a:rPr>
            <a:t>indeks frekvence (IF), </a:t>
          </a:r>
          <a:endParaRPr lang="sl-SI" sz="2400" b="1" i="0" baseline="0" dirty="0">
            <a:solidFill>
              <a:schemeClr val="bg1"/>
            </a:solidFill>
            <a:latin typeface="Comic Sans MS" pitchFamily="66" charset="0"/>
          </a:endParaRPr>
        </a:p>
      </dgm:t>
    </dgm:pt>
    <dgm:pt modelId="{A9D3E643-EEEF-4310-A884-943F81BC0CD2}" type="parTrans" cxnId="{1506BA18-2858-40D2-9EBF-BD094EAE0A86}">
      <dgm:prSet/>
      <dgm:spPr/>
      <dgm:t>
        <a:bodyPr/>
        <a:lstStyle/>
        <a:p>
          <a:endParaRPr lang="sl-SI"/>
        </a:p>
      </dgm:t>
    </dgm:pt>
    <dgm:pt modelId="{8CF42ABC-B1F7-42D5-886A-B27C2B210102}" type="sibTrans" cxnId="{1506BA18-2858-40D2-9EBF-BD094EAE0A86}">
      <dgm:prSet/>
      <dgm:spPr/>
      <dgm:t>
        <a:bodyPr/>
        <a:lstStyle/>
        <a:p>
          <a:endParaRPr lang="sl-SI"/>
        </a:p>
      </dgm:t>
    </dgm:pt>
    <dgm:pt modelId="{C39BC239-1A0E-4CCB-AEDA-6C3835ACA3C6}" type="pres">
      <dgm:prSet presAssocID="{D90480CB-DC78-49C5-A564-BC486CF6B115}" presName="Name0" presStyleCnt="0">
        <dgm:presLayoutVars>
          <dgm:dir/>
          <dgm:animLvl val="lvl"/>
          <dgm:resizeHandles val="exact"/>
        </dgm:presLayoutVars>
      </dgm:prSet>
      <dgm:spPr/>
    </dgm:pt>
    <dgm:pt modelId="{572539E7-03D2-47B8-9D2D-168CB69A8CBB}" type="pres">
      <dgm:prSet presAssocID="{30B937A0-3D13-408C-8FD3-22BB8F1E84AD}" presName="linNode" presStyleCnt="0"/>
      <dgm:spPr/>
    </dgm:pt>
    <dgm:pt modelId="{2DDBF57F-579F-45B3-9FEE-0B0D3AA7A749}" type="pres">
      <dgm:prSet presAssocID="{30B937A0-3D13-408C-8FD3-22BB8F1E84AD}" presName="parentText" presStyleLbl="node1" presStyleIdx="0" presStyleCnt="2" custScaleX="274018" custScaleY="120911" custLinFactNeighborX="6770" custLinFactNeighborY="4949">
        <dgm:presLayoutVars>
          <dgm:chMax val="1"/>
          <dgm:bulletEnabled val="1"/>
        </dgm:presLayoutVars>
      </dgm:prSet>
      <dgm:spPr/>
    </dgm:pt>
    <dgm:pt modelId="{D05460E4-518B-4C92-9FEB-6908EA92AA39}" type="pres">
      <dgm:prSet presAssocID="{30B937A0-3D13-408C-8FD3-22BB8F1E84AD}" presName="descendantText" presStyleLbl="alignAccFollowNode1" presStyleIdx="0" presStyleCnt="2" custScaleX="418218" custScaleY="145289" custLinFactNeighborX="-15783" custLinFactNeighborY="3700">
        <dgm:presLayoutVars>
          <dgm:bulletEnabled val="1"/>
        </dgm:presLayoutVars>
      </dgm:prSet>
      <dgm:spPr/>
    </dgm:pt>
    <dgm:pt modelId="{BC73DD85-15A5-4173-B913-D644F68D6FD6}" type="pres">
      <dgm:prSet presAssocID="{CB0A5A09-D898-4CD6-92B2-E4A3D030D6B9}" presName="sp" presStyleCnt="0"/>
      <dgm:spPr/>
    </dgm:pt>
    <dgm:pt modelId="{AAE7078A-BF5E-4B5A-8025-CF1C8497F144}" type="pres">
      <dgm:prSet presAssocID="{9EFCC398-7557-4EF8-9FD5-5A154B1865C3}" presName="linNode" presStyleCnt="0"/>
      <dgm:spPr/>
    </dgm:pt>
    <dgm:pt modelId="{3D83DD68-8BFB-444C-8120-D6DFA7D21DBF}" type="pres">
      <dgm:prSet presAssocID="{9EFCC398-7557-4EF8-9FD5-5A154B1865C3}" presName="parentText" presStyleLbl="node1" presStyleIdx="1" presStyleCnt="2" custScaleX="91469" custScaleY="34034" custLinFactNeighborX="-740" custLinFactNeighborY="799">
        <dgm:presLayoutVars>
          <dgm:chMax val="1"/>
          <dgm:bulletEnabled val="1"/>
        </dgm:presLayoutVars>
      </dgm:prSet>
      <dgm:spPr/>
    </dgm:pt>
    <dgm:pt modelId="{A8FB5AEF-7E04-4B70-BBC0-E6A7406EBDF0}" type="pres">
      <dgm:prSet presAssocID="{9EFCC398-7557-4EF8-9FD5-5A154B1865C3}" presName="descendantText" presStyleLbl="alignAccFollowNode1" presStyleIdx="1" presStyleCnt="2" custScaleX="137206" custScaleY="46038" custLinFactNeighborX="-8258" custLinFactNeighborY="6016">
        <dgm:presLayoutVars>
          <dgm:bulletEnabled val="1"/>
        </dgm:presLayoutVars>
      </dgm:prSet>
      <dgm:spPr/>
    </dgm:pt>
  </dgm:ptLst>
  <dgm:cxnLst>
    <dgm:cxn modelId="{DDCA6C05-CDA2-4F7A-B847-F69358EEAA89}" type="presOf" srcId="{1F6C343E-87DA-49A6-A92D-696FAE6B76F7}" destId="{D05460E4-518B-4C92-9FEB-6908EA92AA39}" srcOrd="0" destOrd="6" presId="urn:microsoft.com/office/officeart/2005/8/layout/vList5"/>
    <dgm:cxn modelId="{1506BA18-2858-40D2-9EBF-BD094EAE0A86}" srcId="{30B937A0-3D13-408C-8FD3-22BB8F1E84AD}" destId="{EDE41F2C-4F6F-4014-BBE8-8AB5C7836EAB}" srcOrd="1" destOrd="0" parTransId="{A9D3E643-EEEF-4310-A884-943F81BC0CD2}" sibTransId="{8CF42ABC-B1F7-42D5-886A-B27C2B210102}"/>
    <dgm:cxn modelId="{49B4B21F-4469-447D-B87E-E3F7EE17E2A5}" srcId="{30B937A0-3D13-408C-8FD3-22BB8F1E84AD}" destId="{24F9C65F-8E1D-4B4C-9652-CE95E02E972D}" srcOrd="9" destOrd="0" parTransId="{9C2EAB1F-1C29-47D2-8D8E-D811895A031F}" sibTransId="{1F62294B-0531-4DA9-83E3-3A8735E3394B}"/>
    <dgm:cxn modelId="{3EF1BC27-DA62-4DD5-9BC9-8DD7152F5C0C}" type="presOf" srcId="{78863DFE-072A-4115-A700-5E6116C55E48}" destId="{D05460E4-518B-4C92-9FEB-6908EA92AA39}" srcOrd="0" destOrd="5" presId="urn:microsoft.com/office/officeart/2005/8/layout/vList5"/>
    <dgm:cxn modelId="{54CB0137-B4D5-404F-979B-071AC7F31C32}" type="presOf" srcId="{9EFCC398-7557-4EF8-9FD5-5A154B1865C3}" destId="{3D83DD68-8BFB-444C-8120-D6DFA7D21DBF}" srcOrd="0" destOrd="0" presId="urn:microsoft.com/office/officeart/2005/8/layout/vList5"/>
    <dgm:cxn modelId="{98CF733A-9FFD-40AE-82E4-02D610BF2E2F}" type="presOf" srcId="{D90480CB-DC78-49C5-A564-BC486CF6B115}" destId="{C39BC239-1A0E-4CCB-AEDA-6C3835ACA3C6}" srcOrd="0" destOrd="0" presId="urn:microsoft.com/office/officeart/2005/8/layout/vList5"/>
    <dgm:cxn modelId="{18179E5D-E706-4F04-A126-1E868EA30192}" srcId="{9EFCC398-7557-4EF8-9FD5-5A154B1865C3}" destId="{676A162D-E29F-464B-B231-3F75046469FF}" srcOrd="1" destOrd="0" parTransId="{46E9D791-5754-456B-8E6B-3AC6161ACD0B}" sibTransId="{5138675D-C422-414D-87BE-E97749939A5C}"/>
    <dgm:cxn modelId="{67A61261-07A4-4A80-9AF9-34DE9B67117E}" srcId="{30B937A0-3D13-408C-8FD3-22BB8F1E84AD}" destId="{0ABB8529-4DB8-42DB-922D-DED14422A6A6}" srcOrd="3" destOrd="0" parTransId="{99CA610F-6491-4982-BA84-94D9A46EE427}" sibTransId="{45C0D6A3-ABD2-45BA-9B7E-548F6B6B5313}"/>
    <dgm:cxn modelId="{3E8EA361-018A-43E7-B229-69EE770721DE}" srcId="{30B937A0-3D13-408C-8FD3-22BB8F1E84AD}" destId="{546710EE-D2CF-4063-9507-76B39DC0DC2B}" srcOrd="0" destOrd="0" parTransId="{3EF3888F-9637-42FD-AB6A-EE105ABFF714}" sibTransId="{37DB8C5E-0C45-45B7-B7A2-38D88DD99630}"/>
    <dgm:cxn modelId="{CA5C9546-7FD5-41AC-8E03-92AA2A97EB40}" srcId="{30B937A0-3D13-408C-8FD3-22BB8F1E84AD}" destId="{E0EE1F88-EED4-49E7-BA74-695EE9F2E9C8}" srcOrd="8" destOrd="0" parTransId="{24924583-D816-4E07-9221-E5164CA284BD}" sibTransId="{F560B0AB-5415-48C5-A231-2EEE31D703DF}"/>
    <dgm:cxn modelId="{B36EEC70-804F-4B9C-AFD9-63A920AB1F49}" type="presOf" srcId="{0ABB8529-4DB8-42DB-922D-DED14422A6A6}" destId="{D05460E4-518B-4C92-9FEB-6908EA92AA39}" srcOrd="0" destOrd="3" presId="urn:microsoft.com/office/officeart/2005/8/layout/vList5"/>
    <dgm:cxn modelId="{D9481C53-B742-46B3-B909-03191471BAB2}" srcId="{30B937A0-3D13-408C-8FD3-22BB8F1E84AD}" destId="{1B058B8F-A711-424C-B272-6C865BA35801}" srcOrd="7" destOrd="0" parTransId="{77AD9B04-3119-4268-9CD9-0B534641A9C8}" sibTransId="{06F40C7E-0181-452A-AD7B-7D22955C9969}"/>
    <dgm:cxn modelId="{0E189458-3234-4118-9CD7-E3DBA2CCB712}" srcId="{30B937A0-3D13-408C-8FD3-22BB8F1E84AD}" destId="{78863DFE-072A-4115-A700-5E6116C55E48}" srcOrd="5" destOrd="0" parTransId="{200C4DB3-014D-43C0-B103-79C1996A379E}" sibTransId="{BF6F0DB3-2E58-448F-98FC-82F219ADE63D}"/>
    <dgm:cxn modelId="{A4BC307D-DDCD-4E4B-9CCF-11A4A8FF1E98}" type="presOf" srcId="{1D32E16E-289B-4892-8958-43216AE4453A}" destId="{D05460E4-518B-4C92-9FEB-6908EA92AA39}" srcOrd="0" destOrd="4" presId="urn:microsoft.com/office/officeart/2005/8/layout/vList5"/>
    <dgm:cxn modelId="{36769FA7-BF12-4F3D-AD42-9155DD611431}" srcId="{D90480CB-DC78-49C5-A564-BC486CF6B115}" destId="{30B937A0-3D13-408C-8FD3-22BB8F1E84AD}" srcOrd="0" destOrd="0" parTransId="{B59FC50D-9136-4C1C-B658-14146B36C247}" sibTransId="{CB0A5A09-D898-4CD6-92B2-E4A3D030D6B9}"/>
    <dgm:cxn modelId="{638F34AC-FF0A-4A53-9A0B-7A9F739D5644}" type="presOf" srcId="{F2C5DE14-9C9D-4B06-BAB8-480F12323702}" destId="{A8FB5AEF-7E04-4B70-BBC0-E6A7406EBDF0}" srcOrd="0" destOrd="0" presId="urn:microsoft.com/office/officeart/2005/8/layout/vList5"/>
    <dgm:cxn modelId="{0506BFC4-2120-4DFE-8A8B-FD5C91B58CF9}" type="presOf" srcId="{EDE41F2C-4F6F-4014-BBE8-8AB5C7836EAB}" destId="{D05460E4-518B-4C92-9FEB-6908EA92AA39}" srcOrd="0" destOrd="1" presId="urn:microsoft.com/office/officeart/2005/8/layout/vList5"/>
    <dgm:cxn modelId="{469719C5-2C2B-4A27-915D-49F914348F6A}" type="presOf" srcId="{546710EE-D2CF-4063-9507-76B39DC0DC2B}" destId="{D05460E4-518B-4C92-9FEB-6908EA92AA39}" srcOrd="0" destOrd="0" presId="urn:microsoft.com/office/officeart/2005/8/layout/vList5"/>
    <dgm:cxn modelId="{E96D06CB-B58E-452F-8AD0-BA12B1C6592F}" type="presOf" srcId="{1B058B8F-A711-424C-B272-6C865BA35801}" destId="{D05460E4-518B-4C92-9FEB-6908EA92AA39}" srcOrd="0" destOrd="7" presId="urn:microsoft.com/office/officeart/2005/8/layout/vList5"/>
    <dgm:cxn modelId="{8187A8CF-52BB-4A44-9CC6-E404D9EE3F5E}" type="presOf" srcId="{E0EE1F88-EED4-49E7-BA74-695EE9F2E9C8}" destId="{D05460E4-518B-4C92-9FEB-6908EA92AA39}" srcOrd="0" destOrd="8" presId="urn:microsoft.com/office/officeart/2005/8/layout/vList5"/>
    <dgm:cxn modelId="{0C654DD1-FC14-4A81-B30E-A550FE48E045}" srcId="{30B937A0-3D13-408C-8FD3-22BB8F1E84AD}" destId="{6074E2C4-9511-4351-B198-8A75C3CC23FB}" srcOrd="2" destOrd="0" parTransId="{90780AEE-53F6-4939-AF7A-7542BFAAED38}" sibTransId="{5CBED7F4-1370-4EC7-A650-3CFDADEF55D6}"/>
    <dgm:cxn modelId="{6C58E3D4-8587-40D9-8B0E-32EDDA95B728}" type="presOf" srcId="{30B937A0-3D13-408C-8FD3-22BB8F1E84AD}" destId="{2DDBF57F-579F-45B3-9FEE-0B0D3AA7A749}" srcOrd="0" destOrd="0" presId="urn:microsoft.com/office/officeart/2005/8/layout/vList5"/>
    <dgm:cxn modelId="{723DD1D6-3FA6-4727-8C82-9A7E908E0210}" srcId="{9EFCC398-7557-4EF8-9FD5-5A154B1865C3}" destId="{F2C5DE14-9C9D-4B06-BAB8-480F12323702}" srcOrd="0" destOrd="0" parTransId="{32533B44-254A-40BB-8335-20A34E2B89F5}" sibTransId="{5EDFC669-2B63-4A7D-8642-1CF04F2C9B2F}"/>
    <dgm:cxn modelId="{87A36FD9-A78D-4B9A-80D3-1C7E5EB0E457}" type="presOf" srcId="{676A162D-E29F-464B-B231-3F75046469FF}" destId="{A8FB5AEF-7E04-4B70-BBC0-E6A7406EBDF0}" srcOrd="0" destOrd="1" presId="urn:microsoft.com/office/officeart/2005/8/layout/vList5"/>
    <dgm:cxn modelId="{B03D1DDA-3E92-458D-8401-8DD95DD13DDF}" srcId="{30B937A0-3D13-408C-8FD3-22BB8F1E84AD}" destId="{1F6C343E-87DA-49A6-A92D-696FAE6B76F7}" srcOrd="6" destOrd="0" parTransId="{554A2340-C9FD-41EA-AF17-CD6EF2FF5EC3}" sibTransId="{B427DF7B-B6DC-4B7A-B73F-B2834395773B}"/>
    <dgm:cxn modelId="{1D57D6DC-F414-4DFA-9254-26BDBDCF9C79}" type="presOf" srcId="{24F9C65F-8E1D-4B4C-9652-CE95E02E972D}" destId="{D05460E4-518B-4C92-9FEB-6908EA92AA39}" srcOrd="0" destOrd="9" presId="urn:microsoft.com/office/officeart/2005/8/layout/vList5"/>
    <dgm:cxn modelId="{AC2242E4-26F4-418D-8EB5-73748C4B7F20}" srcId="{D90480CB-DC78-49C5-A564-BC486CF6B115}" destId="{9EFCC398-7557-4EF8-9FD5-5A154B1865C3}" srcOrd="1" destOrd="0" parTransId="{E728D89A-BAD5-465B-BBCC-A3695A0E6187}" sibTransId="{9026016D-4DD9-4A37-A402-A6F718B73AB8}"/>
    <dgm:cxn modelId="{3CABFFEA-875C-453E-A310-0ED5327F5107}" type="presOf" srcId="{6074E2C4-9511-4351-B198-8A75C3CC23FB}" destId="{D05460E4-518B-4C92-9FEB-6908EA92AA39}" srcOrd="0" destOrd="2" presId="urn:microsoft.com/office/officeart/2005/8/layout/vList5"/>
    <dgm:cxn modelId="{659619EF-AFC5-4FC1-925C-BF61E0D1B109}" srcId="{30B937A0-3D13-408C-8FD3-22BB8F1E84AD}" destId="{1D32E16E-289B-4892-8958-43216AE4453A}" srcOrd="4" destOrd="0" parTransId="{0680A3A0-A04B-4BAA-96AD-4C4ECB716965}" sibTransId="{3778FF5A-195C-41D0-BA38-5DCB23A63FC8}"/>
    <dgm:cxn modelId="{728269B5-F62B-43AB-855B-3D99F7DED875}" type="presParOf" srcId="{C39BC239-1A0E-4CCB-AEDA-6C3835ACA3C6}" destId="{572539E7-03D2-47B8-9D2D-168CB69A8CBB}" srcOrd="0" destOrd="0" presId="urn:microsoft.com/office/officeart/2005/8/layout/vList5"/>
    <dgm:cxn modelId="{78E1746B-A45C-4603-BEF6-6DFF4B605B80}" type="presParOf" srcId="{572539E7-03D2-47B8-9D2D-168CB69A8CBB}" destId="{2DDBF57F-579F-45B3-9FEE-0B0D3AA7A749}" srcOrd="0" destOrd="0" presId="urn:microsoft.com/office/officeart/2005/8/layout/vList5"/>
    <dgm:cxn modelId="{676D1D3F-8D7E-45BD-A667-E3E1D18DEED6}" type="presParOf" srcId="{572539E7-03D2-47B8-9D2D-168CB69A8CBB}" destId="{D05460E4-518B-4C92-9FEB-6908EA92AA39}" srcOrd="1" destOrd="0" presId="urn:microsoft.com/office/officeart/2005/8/layout/vList5"/>
    <dgm:cxn modelId="{CFF5CD21-2402-409E-A19B-88CA9E326E65}" type="presParOf" srcId="{C39BC239-1A0E-4CCB-AEDA-6C3835ACA3C6}" destId="{BC73DD85-15A5-4173-B913-D644F68D6FD6}" srcOrd="1" destOrd="0" presId="urn:microsoft.com/office/officeart/2005/8/layout/vList5"/>
    <dgm:cxn modelId="{BBBB86AA-7D49-4EFE-AB1E-678E76F84769}" type="presParOf" srcId="{C39BC239-1A0E-4CCB-AEDA-6C3835ACA3C6}" destId="{AAE7078A-BF5E-4B5A-8025-CF1C8497F144}" srcOrd="2" destOrd="0" presId="urn:microsoft.com/office/officeart/2005/8/layout/vList5"/>
    <dgm:cxn modelId="{146499A2-43BE-430F-9DBC-EF1E89553100}" type="presParOf" srcId="{AAE7078A-BF5E-4B5A-8025-CF1C8497F144}" destId="{3D83DD68-8BFB-444C-8120-D6DFA7D21DBF}" srcOrd="0" destOrd="0" presId="urn:microsoft.com/office/officeart/2005/8/layout/vList5"/>
    <dgm:cxn modelId="{305E4439-FB27-4B89-828F-152463AFE600}" type="presParOf" srcId="{AAE7078A-BF5E-4B5A-8025-CF1C8497F144}" destId="{A8FB5AEF-7E04-4B70-BBC0-E6A7406EBDF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A8550F-B9B4-441A-990C-E57AD3D1E0B6}" type="doc">
      <dgm:prSet loTypeId="urn:microsoft.com/office/officeart/2005/8/layout/vList2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sl-SI"/>
        </a:p>
      </dgm:t>
    </dgm:pt>
    <dgm:pt modelId="{D158E48E-951B-4C67-BFAE-A41D1D5D8F5A}" type="pres">
      <dgm:prSet presAssocID="{41A8550F-B9B4-441A-990C-E57AD3D1E0B6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E0755CBB-3453-4A93-8222-71C36DBD82CB}" type="presOf" srcId="{41A8550F-B9B4-441A-990C-E57AD3D1E0B6}" destId="{D158E48E-951B-4C67-BFAE-A41D1D5D8F5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5460E4-518B-4C92-9FEB-6908EA92AA39}">
      <dsp:nvSpPr>
        <dsp:cNvPr id="0" name=""/>
        <dsp:cNvSpPr/>
      </dsp:nvSpPr>
      <dsp:spPr>
        <a:xfrm rot="5400000">
          <a:off x="3289304" y="-751074"/>
          <a:ext cx="4743338" cy="6680373"/>
        </a:xfrm>
        <a:prstGeom prst="round2SameRect">
          <a:avLst/>
        </a:prstGeom>
        <a:solidFill>
          <a:srgbClr val="0070C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l-SI" sz="2400" b="1" i="0" kern="1200" baseline="0" dirty="0">
              <a:solidFill>
                <a:schemeClr val="bg1"/>
              </a:solidFill>
              <a:latin typeface="Comic Sans MS" pitchFamily="66" charset="0"/>
            </a:rPr>
            <a:t> bolniški stalež (% BS), </a:t>
          </a:r>
        </a:p>
        <a:p>
          <a:pPr marL="57150" lvl="1" indent="0" algn="l" defTabSz="266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l-SI" sz="2400" b="1" i="0" kern="1200" baseline="0" dirty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sl-SI" sz="2400" b="1" i="0" kern="1200" baseline="0">
              <a:solidFill>
                <a:schemeClr val="bg1"/>
              </a:solidFill>
              <a:latin typeface="Comic Sans MS" pitchFamily="66" charset="0"/>
            </a:rPr>
            <a:t>indeks frekvence (IF), </a:t>
          </a:r>
          <a:endParaRPr lang="sl-SI" sz="2400" b="1" i="0" kern="1200" baseline="0" dirty="0">
            <a:solidFill>
              <a:schemeClr val="bg1"/>
            </a:solidFill>
            <a:latin typeface="Comic Sans MS" pitchFamily="66" charset="0"/>
          </a:endParaRPr>
        </a:p>
        <a:p>
          <a:pPr marL="57150" lvl="1" indent="0" algn="l" defTabSz="266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l-SI" sz="2400" b="1" i="0" kern="1200" baseline="0" dirty="0">
              <a:solidFill>
                <a:schemeClr val="bg1"/>
              </a:solidFill>
              <a:latin typeface="Comic Sans MS" pitchFamily="66" charset="0"/>
            </a:rPr>
            <a:t> resnost poškodb (R), </a:t>
          </a:r>
        </a:p>
        <a:p>
          <a:pPr marL="57150" lvl="1" indent="0" algn="l" defTabSz="266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l-SI" sz="2400" b="1" i="0" kern="1200" baseline="0" dirty="0">
              <a:solidFill>
                <a:schemeClr val="bg1"/>
              </a:solidFill>
              <a:latin typeface="Comic Sans MS" pitchFamily="66" charset="0"/>
            </a:rPr>
            <a:t> indeks onesposabljanja (IO), </a:t>
          </a:r>
        </a:p>
        <a:p>
          <a:pPr marL="57150" lvl="1" indent="0" algn="l" defTabSz="266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l-SI" sz="2400" b="1" i="0" kern="1200" baseline="0" dirty="0">
              <a:solidFill>
                <a:schemeClr val="bg1"/>
              </a:solidFill>
              <a:latin typeface="Comic Sans MS" pitchFamily="66" charset="0"/>
            </a:rPr>
            <a:t> poškodbe pri delu,</a:t>
          </a:r>
        </a:p>
        <a:p>
          <a:pPr marL="57150" lvl="1" indent="0" algn="l" defTabSz="266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l-SI" sz="2400" b="1" i="0" kern="1200" baseline="0" dirty="0">
              <a:solidFill>
                <a:schemeClr val="bg1"/>
              </a:solidFill>
              <a:latin typeface="Comic Sans MS" pitchFamily="66" charset="0"/>
            </a:rPr>
            <a:t> poklicne bolezni in bolezni </a:t>
          </a:r>
          <a:r>
            <a:rPr lang="sl-SI" sz="2400" b="1" i="0" kern="1200" baseline="0">
              <a:solidFill>
                <a:schemeClr val="bg1"/>
              </a:solidFill>
              <a:latin typeface="Comic Sans MS" pitchFamily="66" charset="0"/>
            </a:rPr>
            <a:t>povezanih z delom</a:t>
          </a:r>
          <a:r>
            <a:rPr lang="sl-SI" sz="2400" b="1" i="0" kern="1200" baseline="0" dirty="0">
              <a:solidFill>
                <a:schemeClr val="bg1"/>
              </a:solidFill>
              <a:latin typeface="Comic Sans MS" pitchFamily="66" charset="0"/>
            </a:rPr>
            <a:t>, </a:t>
          </a:r>
        </a:p>
        <a:p>
          <a:pPr marL="57150" lvl="1" indent="0" algn="l" defTabSz="266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l-SI" sz="2400" b="1" i="0" kern="1200" baseline="0" dirty="0">
              <a:solidFill>
                <a:schemeClr val="bg1"/>
              </a:solidFill>
              <a:latin typeface="Comic Sans MS" pitchFamily="66" charset="0"/>
            </a:rPr>
            <a:t> invalidnost, </a:t>
          </a:r>
        </a:p>
        <a:p>
          <a:pPr marL="57150" lvl="1" indent="0" algn="l" defTabSz="266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l-SI" sz="2400" b="1" i="0" kern="1200" baseline="0" dirty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sl-SI" sz="2400" b="1" i="0" kern="1200" baseline="0" dirty="0" err="1">
              <a:solidFill>
                <a:schemeClr val="bg1"/>
              </a:solidFill>
              <a:latin typeface="Comic Sans MS" pitchFamily="66" charset="0"/>
            </a:rPr>
            <a:t>fluktuacija</a:t>
          </a:r>
          <a:r>
            <a:rPr lang="sl-SI" sz="2400" b="1" i="0" kern="1200" baseline="0" dirty="0">
              <a:solidFill>
                <a:schemeClr val="bg1"/>
              </a:solidFill>
              <a:latin typeface="Comic Sans MS" pitchFamily="66" charset="0"/>
            </a:rPr>
            <a:t> zaposlenih, </a:t>
          </a:r>
        </a:p>
        <a:p>
          <a:pPr marL="57150" lvl="1" indent="0" algn="l" defTabSz="266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l-SI" sz="2400" b="1" i="0" kern="1200" baseline="0" dirty="0">
              <a:solidFill>
                <a:schemeClr val="bg1"/>
              </a:solidFill>
              <a:latin typeface="Comic Sans MS" pitchFamily="66" charset="0"/>
            </a:rPr>
            <a:t> ocenjevanje delovnega okolja, </a:t>
          </a:r>
        </a:p>
        <a:p>
          <a:pPr marL="57150" lvl="1" indent="0" algn="l" defTabSz="266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l-SI" sz="2400" b="1" i="0" kern="1200" baseline="0" dirty="0">
              <a:solidFill>
                <a:schemeClr val="bg1"/>
              </a:solidFill>
              <a:latin typeface="Comic Sans MS" pitchFamily="66" charset="0"/>
            </a:rPr>
            <a:t> pregledi in preizkusi delovne opreme.</a:t>
          </a:r>
          <a:endParaRPr lang="sl-SI" sz="2400" b="1" kern="1200" dirty="0">
            <a:solidFill>
              <a:schemeClr val="bg1"/>
            </a:solidFill>
            <a:latin typeface="Comic Sans MS" pitchFamily="66" charset="0"/>
          </a:endParaRPr>
        </a:p>
      </dsp:txBody>
      <dsp:txXfrm rot="-5400000">
        <a:off x="2320787" y="448994"/>
        <a:ext cx="6448822" cy="4280236"/>
      </dsp:txXfrm>
    </dsp:sp>
    <dsp:sp modelId="{2DDBF57F-579F-45B3-9FEE-0B0D3AA7A749}">
      <dsp:nvSpPr>
        <dsp:cNvPr id="0" name=""/>
        <dsp:cNvSpPr/>
      </dsp:nvSpPr>
      <dsp:spPr>
        <a:xfrm>
          <a:off x="108671" y="203123"/>
          <a:ext cx="2462065" cy="4934318"/>
        </a:xfrm>
        <a:prstGeom prst="roundRect">
          <a:avLst/>
        </a:prstGeom>
        <a:solidFill>
          <a:srgbClr val="6600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l-SI" sz="3600" b="1" i="0" kern="1200" baseline="0" dirty="0">
              <a:solidFill>
                <a:srgbClr val="FFFF00"/>
              </a:solidFill>
              <a:latin typeface="Comic Sans MS" pitchFamily="66" charset="0"/>
            </a:rPr>
            <a:t>Merljivi kazalniki</a:t>
          </a:r>
          <a:endParaRPr lang="sl-SI" sz="3600" b="1" kern="1200" dirty="0">
            <a:solidFill>
              <a:srgbClr val="FFFF00"/>
            </a:solidFill>
            <a:latin typeface="Comic Sans MS" pitchFamily="66" charset="0"/>
          </a:endParaRPr>
        </a:p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b="1" kern="1200" dirty="0">
              <a:solidFill>
                <a:srgbClr val="FFFF00"/>
              </a:solidFill>
              <a:latin typeface="Comic Sans MS" pitchFamily="66" charset="0"/>
            </a:rPr>
            <a:t>  </a:t>
          </a:r>
        </a:p>
      </dsp:txBody>
      <dsp:txXfrm>
        <a:off x="228859" y="323311"/>
        <a:ext cx="2221689" cy="4693942"/>
      </dsp:txXfrm>
    </dsp:sp>
    <dsp:sp modelId="{A8FB5AEF-7E04-4B70-BBC0-E6A7406EBDF0}">
      <dsp:nvSpPr>
        <dsp:cNvPr id="0" name=""/>
        <dsp:cNvSpPr/>
      </dsp:nvSpPr>
      <dsp:spPr>
        <a:xfrm rot="5400000">
          <a:off x="4842114" y="2567473"/>
          <a:ext cx="1503030" cy="6649441"/>
        </a:xfrm>
        <a:prstGeom prst="round2SameRect">
          <a:avLst/>
        </a:prstGeom>
        <a:solidFill>
          <a:srgbClr val="0070C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800" b="1" i="0" kern="1200" baseline="0" dirty="0">
              <a:solidFill>
                <a:schemeClr val="bg1"/>
              </a:solidFill>
              <a:latin typeface="Comic Sans MS" pitchFamily="66" charset="0"/>
            </a:rPr>
            <a:t>ocena tveganja</a:t>
          </a:r>
          <a:endParaRPr lang="sl-SI" sz="2800" b="1" kern="1200" dirty="0">
            <a:solidFill>
              <a:schemeClr val="bg1"/>
            </a:solidFill>
            <a:latin typeface="Comic Sans MS" pitchFamily="66" charset="0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800" b="1" i="0" kern="1200" baseline="0" dirty="0">
              <a:solidFill>
                <a:schemeClr val="bg1"/>
              </a:solidFill>
              <a:latin typeface="Comic Sans MS" pitchFamily="66" charset="0"/>
            </a:rPr>
            <a:t>preventivni zdravstveni pregledi delavcev</a:t>
          </a:r>
        </a:p>
      </dsp:txBody>
      <dsp:txXfrm rot="-5400000">
        <a:off x="2268909" y="5214050"/>
        <a:ext cx="6576069" cy="1356286"/>
      </dsp:txXfrm>
    </dsp:sp>
    <dsp:sp modelId="{3D83DD68-8BFB-444C-8120-D6DFA7D21DBF}">
      <dsp:nvSpPr>
        <dsp:cNvPr id="0" name=""/>
        <dsp:cNvSpPr/>
      </dsp:nvSpPr>
      <dsp:spPr>
        <a:xfrm>
          <a:off x="0" y="5229189"/>
          <a:ext cx="2493495" cy="1388910"/>
        </a:xfrm>
        <a:prstGeom prst="roundRect">
          <a:avLst/>
        </a:prstGeom>
        <a:solidFill>
          <a:srgbClr val="6600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600" b="1" i="0" kern="1200" baseline="0" dirty="0">
              <a:solidFill>
                <a:srgbClr val="FFFF00"/>
              </a:solidFill>
              <a:latin typeface="Comic Sans MS" pitchFamily="66" charset="0"/>
            </a:rPr>
            <a:t>Ocenjeni kazalniki</a:t>
          </a:r>
        </a:p>
      </dsp:txBody>
      <dsp:txXfrm>
        <a:off x="67801" y="5296990"/>
        <a:ext cx="2357893" cy="12533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F2669-AEF3-4298-90FA-5EFBDB1AD25D}" type="datetimeFigureOut">
              <a:rPr lang="sl-SI" smtClean="0"/>
              <a:t>27. 12. 2025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6E062-4537-4967-8787-A349AD1CBD2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4681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2A3D6-16E5-4A69-8068-312FA0DC07A8}" type="datetimeFigureOut">
              <a:rPr lang="sl-SI" smtClean="0"/>
              <a:pPr/>
              <a:t>27. 12. 2025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15CA1-24A5-431C-9638-26405FBB3D15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5309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 txBox="1">
            <a:spLocks noGrp="1" noChangeArrowheads="1"/>
          </p:cNvSpPr>
          <p:nvPr/>
        </p:nvSpPr>
        <p:spPr bwMode="auto">
          <a:xfrm>
            <a:off x="3777607" y="9430091"/>
            <a:ext cx="2889938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B1664E7-F020-40E6-B4AB-0172163370F0}" type="slidenum">
              <a:rPr lang="sl-SI" altLang="sl-SI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sl-SI" altLang="sl-SI">
              <a:latin typeface="Arial" pitchFamily="34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403507-34E6-4F33-9FF6-A6FF9DB3DDF3}" type="slidenum">
              <a:rPr lang="sl-SI" smtClean="0"/>
              <a:pPr/>
              <a:t>27</a:t>
            </a:fld>
            <a:endParaRPr lang="sl-SI"/>
          </a:p>
        </p:txBody>
      </p:sp>
      <p:sp>
        <p:nvSpPr>
          <p:cNvPr id="258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7E2443-0109-40F2-88D8-EDE02197D8D8}" type="slidenum">
              <a:rPr lang="sl-SI" smtClean="0"/>
              <a:pPr/>
              <a:t>31</a:t>
            </a:fld>
            <a:endParaRPr lang="sl-SI"/>
          </a:p>
        </p:txBody>
      </p:sp>
      <p:sp>
        <p:nvSpPr>
          <p:cNvPr id="260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7E2443-0109-40F2-88D8-EDE02197D8D8}" type="slidenum">
              <a:rPr lang="sl-SI" smtClean="0"/>
              <a:pPr/>
              <a:t>32</a:t>
            </a:fld>
            <a:endParaRPr lang="sl-SI"/>
          </a:p>
        </p:txBody>
      </p:sp>
      <p:sp>
        <p:nvSpPr>
          <p:cNvPr id="260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7E2443-0109-40F2-88D8-EDE02197D8D8}" type="slidenum">
              <a:rPr lang="sl-SI" smtClean="0"/>
              <a:pPr/>
              <a:t>46</a:t>
            </a:fld>
            <a:endParaRPr lang="sl-SI"/>
          </a:p>
        </p:txBody>
      </p:sp>
      <p:sp>
        <p:nvSpPr>
          <p:cNvPr id="260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7E2443-0109-40F2-88D8-EDE02197D8D8}" type="slidenum">
              <a:rPr lang="sl-SI" smtClean="0"/>
              <a:pPr/>
              <a:t>47</a:t>
            </a:fld>
            <a:endParaRPr lang="sl-SI"/>
          </a:p>
        </p:txBody>
      </p:sp>
      <p:sp>
        <p:nvSpPr>
          <p:cNvPr id="260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EAA20E-ED7F-4F0D-BE65-F8EE44F56603}" type="slidenum">
              <a:rPr lang="sl-SI" smtClean="0"/>
              <a:pPr/>
              <a:t>52</a:t>
            </a:fld>
            <a:endParaRPr lang="sl-SI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EAA20E-ED7F-4F0D-BE65-F8EE44F56603}" type="slidenum">
              <a:rPr lang="sl-SI" smtClean="0"/>
              <a:pPr/>
              <a:t>53</a:t>
            </a:fld>
            <a:endParaRPr lang="sl-SI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EAA20E-ED7F-4F0D-BE65-F8EE44F56603}" type="slidenum">
              <a:rPr lang="sl-SI" smtClean="0"/>
              <a:pPr/>
              <a:t>54</a:t>
            </a:fld>
            <a:endParaRPr lang="sl-SI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EAA20E-ED7F-4F0D-BE65-F8EE44F56603}" type="slidenum">
              <a:rPr lang="sl-SI" smtClean="0"/>
              <a:pPr/>
              <a:t>55</a:t>
            </a:fld>
            <a:endParaRPr lang="sl-SI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EAA20E-ED7F-4F0D-BE65-F8EE44F56603}" type="slidenum">
              <a:rPr lang="sl-SI" smtClean="0"/>
              <a:pPr/>
              <a:t>56</a:t>
            </a:fld>
            <a:endParaRPr lang="sl-SI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7"/>
          <p:cNvSpPr txBox="1">
            <a:spLocks noGrp="1" noChangeArrowheads="1"/>
          </p:cNvSpPr>
          <p:nvPr/>
        </p:nvSpPr>
        <p:spPr bwMode="auto">
          <a:xfrm>
            <a:off x="3777453" y="9429750"/>
            <a:ext cx="2890044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0F8FB60-B9DF-4F9B-A204-D92A1B092FCB}" type="slidenum">
              <a:rPr lang="sl-SI" sz="1200"/>
              <a:pPr algn="r"/>
              <a:t>6</a:t>
            </a:fld>
            <a:endParaRPr lang="sl-SI" sz="1200"/>
          </a:p>
        </p:txBody>
      </p:sp>
      <p:sp>
        <p:nvSpPr>
          <p:cNvPr id="374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EAA20E-ED7F-4F0D-BE65-F8EE44F56603}" type="slidenum">
              <a:rPr lang="sl-SI" smtClean="0"/>
              <a:pPr/>
              <a:t>57</a:t>
            </a:fld>
            <a:endParaRPr lang="sl-SI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EAA20E-ED7F-4F0D-BE65-F8EE44F56603}" type="slidenum">
              <a:rPr lang="sl-SI" smtClean="0"/>
              <a:pPr/>
              <a:t>58</a:t>
            </a:fld>
            <a:endParaRPr lang="sl-SI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EAA20E-ED7F-4F0D-BE65-F8EE44F56603}" type="slidenum">
              <a:rPr lang="sl-SI" smtClean="0"/>
              <a:pPr/>
              <a:t>60</a:t>
            </a:fld>
            <a:endParaRPr lang="sl-SI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EAA20E-ED7F-4F0D-BE65-F8EE44F56603}" type="slidenum">
              <a:rPr lang="sl-SI" smtClean="0"/>
              <a:pPr/>
              <a:t>61</a:t>
            </a:fld>
            <a:endParaRPr lang="sl-SI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EAA20E-ED7F-4F0D-BE65-F8EE44F56603}" type="slidenum">
              <a:rPr lang="sl-SI" smtClean="0"/>
              <a:pPr/>
              <a:t>62</a:t>
            </a:fld>
            <a:endParaRPr lang="sl-SI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EAA20E-ED7F-4F0D-BE65-F8EE44F56603}" type="slidenum">
              <a:rPr lang="sl-SI" smtClean="0"/>
              <a:pPr/>
              <a:t>63</a:t>
            </a:fld>
            <a:endParaRPr lang="sl-SI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EAA20E-ED7F-4F0D-BE65-F8EE44F56603}" type="slidenum">
              <a:rPr lang="sl-SI" smtClean="0"/>
              <a:pPr/>
              <a:t>64</a:t>
            </a:fld>
            <a:endParaRPr lang="sl-SI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EAA20E-ED7F-4F0D-BE65-F8EE44F56603}" type="slidenum">
              <a:rPr lang="sl-SI" smtClean="0"/>
              <a:pPr/>
              <a:t>65</a:t>
            </a:fld>
            <a:endParaRPr lang="sl-SI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EAA20E-ED7F-4F0D-BE65-F8EE44F56603}" type="slidenum">
              <a:rPr lang="sl-SI" smtClean="0"/>
              <a:pPr/>
              <a:t>66</a:t>
            </a:fld>
            <a:endParaRPr lang="sl-SI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EAA20E-ED7F-4F0D-BE65-F8EE44F56603}" type="slidenum">
              <a:rPr lang="sl-SI" smtClean="0"/>
              <a:pPr/>
              <a:t>67</a:t>
            </a:fld>
            <a:endParaRPr lang="sl-SI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 txBox="1">
            <a:spLocks noGrp="1" noChangeArrowheads="1"/>
          </p:cNvSpPr>
          <p:nvPr/>
        </p:nvSpPr>
        <p:spPr bwMode="auto">
          <a:xfrm>
            <a:off x="3777607" y="9430091"/>
            <a:ext cx="2889938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A121417-7403-4714-A767-1CEB5B396128}" type="slidenum">
              <a:rPr lang="sl-SI" altLang="sl-SI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sl-SI" altLang="sl-SI">
              <a:latin typeface="Arial" pitchFamily="34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EAA20E-ED7F-4F0D-BE65-F8EE44F56603}" type="slidenum">
              <a:rPr lang="sl-SI" smtClean="0"/>
              <a:pPr/>
              <a:t>68</a:t>
            </a:fld>
            <a:endParaRPr lang="sl-SI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 txBox="1">
            <a:spLocks noGrp="1" noChangeArrowheads="1"/>
          </p:cNvSpPr>
          <p:nvPr/>
        </p:nvSpPr>
        <p:spPr bwMode="auto">
          <a:xfrm>
            <a:off x="3777607" y="9430091"/>
            <a:ext cx="2889938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AB57665-A02B-41ED-AEBC-D4A26556D294}" type="slidenum">
              <a:rPr lang="sl-SI" altLang="sl-SI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sl-SI" altLang="sl-SI">
              <a:latin typeface="Arial" pitchFamily="34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 txBox="1">
            <a:spLocks noGrp="1" noChangeArrowheads="1"/>
          </p:cNvSpPr>
          <p:nvPr/>
        </p:nvSpPr>
        <p:spPr bwMode="auto">
          <a:xfrm>
            <a:off x="3777454" y="9429751"/>
            <a:ext cx="2890044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01987AC-1EE3-4706-930E-AE43CAE20AC8}" type="slidenum">
              <a:rPr lang="sl-SI" sz="1200"/>
              <a:pPr algn="r"/>
              <a:t>14</a:t>
            </a:fld>
            <a:endParaRPr lang="sl-SI" sz="120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 txBox="1">
            <a:spLocks noGrp="1" noChangeArrowheads="1"/>
          </p:cNvSpPr>
          <p:nvPr/>
        </p:nvSpPr>
        <p:spPr bwMode="auto">
          <a:xfrm>
            <a:off x="3777454" y="9429751"/>
            <a:ext cx="2890044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47BC987-63E6-43E1-8E1B-64BC7C5613D1}" type="slidenum">
              <a:rPr lang="sl-SI" sz="1200"/>
              <a:pPr algn="r"/>
              <a:t>20</a:t>
            </a:fld>
            <a:endParaRPr lang="sl-SI" sz="120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 txBox="1">
            <a:spLocks noGrp="1" noChangeArrowheads="1"/>
          </p:cNvSpPr>
          <p:nvPr/>
        </p:nvSpPr>
        <p:spPr bwMode="auto">
          <a:xfrm>
            <a:off x="3777607" y="9430091"/>
            <a:ext cx="2889938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55D0E0-C656-4F93-940B-25E24AAE3E57}" type="slidenum">
              <a:rPr lang="sl-SI" altLang="sl-SI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sl-SI" altLang="sl-SI">
              <a:latin typeface="Arial" pitchFamily="34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 txBox="1">
            <a:spLocks noGrp="1" noChangeArrowheads="1"/>
          </p:cNvSpPr>
          <p:nvPr/>
        </p:nvSpPr>
        <p:spPr bwMode="auto">
          <a:xfrm>
            <a:off x="3777607" y="9430091"/>
            <a:ext cx="2889938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8CC8241-30D7-4C43-819F-2BE36C2B5C84}" type="slidenum">
              <a:rPr lang="sl-SI" altLang="sl-SI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sl-SI" altLang="sl-SI">
              <a:latin typeface="Arial" pitchFamily="34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15CA1-24A5-431C-9638-26405FBB3D15}" type="slidenum">
              <a:rPr lang="sl-SI" smtClean="0"/>
              <a:pPr/>
              <a:t>23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50796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B24F-A89A-4189-A00F-CF10F8E5630E}" type="datetimeFigureOut">
              <a:rPr lang="sl-SI" smtClean="0"/>
              <a:pPr/>
              <a:t>27. 12. 2025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CBEF-4DB7-4710-8E51-D256E2A6F94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B24F-A89A-4189-A00F-CF10F8E5630E}" type="datetimeFigureOut">
              <a:rPr lang="sl-SI" smtClean="0"/>
              <a:pPr/>
              <a:t>27. 12. 2025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CBEF-4DB7-4710-8E51-D256E2A6F94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B24F-A89A-4189-A00F-CF10F8E5630E}" type="datetimeFigureOut">
              <a:rPr lang="sl-SI" smtClean="0"/>
              <a:pPr/>
              <a:t>27. 12. 2025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CBEF-4DB7-4710-8E51-D256E2A6F94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35375-7ECF-46D0-8119-788615D5A29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842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B24F-A89A-4189-A00F-CF10F8E5630E}" type="datetimeFigureOut">
              <a:rPr lang="sl-SI" smtClean="0"/>
              <a:pPr/>
              <a:t>27. 12. 2025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CBEF-4DB7-4710-8E51-D256E2A6F94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B24F-A89A-4189-A00F-CF10F8E5630E}" type="datetimeFigureOut">
              <a:rPr lang="sl-SI" smtClean="0"/>
              <a:pPr/>
              <a:t>27. 12. 2025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CBEF-4DB7-4710-8E51-D256E2A6F94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B24F-A89A-4189-A00F-CF10F8E5630E}" type="datetimeFigureOut">
              <a:rPr lang="sl-SI" smtClean="0"/>
              <a:pPr/>
              <a:t>27. 12. 2025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CBEF-4DB7-4710-8E51-D256E2A6F94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B24F-A89A-4189-A00F-CF10F8E5630E}" type="datetimeFigureOut">
              <a:rPr lang="sl-SI" smtClean="0"/>
              <a:pPr/>
              <a:t>27. 12. 2025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CBEF-4DB7-4710-8E51-D256E2A6F94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B24F-A89A-4189-A00F-CF10F8E5630E}" type="datetimeFigureOut">
              <a:rPr lang="sl-SI" smtClean="0"/>
              <a:pPr/>
              <a:t>27. 12. 2025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CBEF-4DB7-4710-8E51-D256E2A6F94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B24F-A89A-4189-A00F-CF10F8E5630E}" type="datetimeFigureOut">
              <a:rPr lang="sl-SI" smtClean="0"/>
              <a:pPr/>
              <a:t>27. 12. 2025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CBEF-4DB7-4710-8E51-D256E2A6F94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B24F-A89A-4189-A00F-CF10F8E5630E}" type="datetimeFigureOut">
              <a:rPr lang="sl-SI" smtClean="0"/>
              <a:pPr/>
              <a:t>27. 12. 2025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CBEF-4DB7-4710-8E51-D256E2A6F94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B24F-A89A-4189-A00F-CF10F8E5630E}" type="datetimeFigureOut">
              <a:rPr lang="sl-SI" smtClean="0"/>
              <a:pPr/>
              <a:t>27. 12. 2025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CBEF-4DB7-4710-8E51-D256E2A6F94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EB24F-A89A-4189-A00F-CF10F8E5630E}" type="datetimeFigureOut">
              <a:rPr lang="sl-SI" smtClean="0"/>
              <a:pPr/>
              <a:t>27. 12. 2025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7CBEF-4DB7-4710-8E51-D256E2A6F943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si/url?sa=i&amp;rct=j&amp;q=OBVLADOVANJE+PSIHOSOCIALNIH+TVEGANJ&amp;source=images&amp;cd=&amp;cad=rja&amp;docid=PkoMOr4OGguXdM&amp;tbnid=P0diEo6HQXiTqM:&amp;ved=0CAUQjRw&amp;url=http://www.produktivnost.si/storitve/upravljanje-s-cloveskimi-viri/obvladovanje-stresa-2/&amp;ei=XFGiUcTgEYHsO9umgaAL&amp;bvm=bv.47008514,d.ZWU&amp;psig=AFQjCNGGLz55wCBDZBHNzxzn-p45zaPGuA&amp;ust=1369678531352777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pofilm.net/sl/napos-films/multimedia-film-episodes-listing-view?filmid=napo-019-when-stress-strikes" TargetMode="Externa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si/url?sa=i&amp;source=images&amp;cd=&amp;cad=rja&amp;docid=1pL9ceU37lMhhM&amp;tbnid=jw7_buPVMyOhlM:&amp;ved=0CAgQjRwwAA&amp;url=http://www.delo.si/clanek/146348&amp;ei=bl6iUdSgMu-w7Ab5sYGICw&amp;psig=AFQjCNEvBx8jRttDWRTuy4GOVd8kMzll-A&amp;ust=1369681902870346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rostat/statistics-explained/index.php/Accidents_at_work_statistics?utm_source=chatgpt.co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ecd.org/content/dam/oecd/en/publications/reports/2022/03/disability-work-and-inclusion-in-slovenia_76648851/50e655b3-en.pdf?utm_source=chatgpt.com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si/url?sa=i&amp;rct=j&amp;q=PROMOCIJA+ZDRAVJA+NA&amp;source=images&amp;cd=&amp;cad=rja&amp;docid=Nwr9nFMeHWCF6M&amp;tbnid=35MmQzY2JdfrMM:&amp;ved=0CAUQjRw&amp;url=http://www.eurodesk.si/mladinska-politika/nova-strategija/zdravje-in-dobro-pocutje/&amp;ei=yGKiUbevK-nQ0QX40YHICg&amp;bvm=bv.47008514,d.bGE&amp;psig=AFQjCNEjgtxHupCVNUEWDWhp5C57dul51g&amp;ust=1369682921303954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ecd.org/content/dam/oecd/sl/publications/reports/2023/12/slovenia-country-health-profile-2023_951117ab/2d370464-sl.pdf?utm_source=chatgpt.com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5888"/>
            <a:ext cx="8820150" cy="669766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Tx/>
              <a:buNone/>
            </a:pPr>
            <a:r>
              <a:rPr lang="sl-SI" altLang="sl-SI" b="1" dirty="0">
                <a:solidFill>
                  <a:srgbClr val="CC00FF"/>
                </a:solidFill>
                <a:latin typeface="Comic Sans MS" pitchFamily="66" charset="0"/>
              </a:rPr>
              <a:t>TRPINČENJE (</a:t>
            </a:r>
            <a:r>
              <a:rPr lang="pt-BR" altLang="sl-SI" b="1" dirty="0">
                <a:solidFill>
                  <a:srgbClr val="CC00FF"/>
                </a:solidFill>
                <a:latin typeface="Comic Sans MS" pitchFamily="66" charset="0"/>
              </a:rPr>
              <a:t>MOBBING</a:t>
            </a:r>
            <a:r>
              <a:rPr lang="sl-SI" altLang="sl-SI" b="1" dirty="0">
                <a:solidFill>
                  <a:srgbClr val="CC00FF"/>
                </a:solidFill>
                <a:latin typeface="Comic Sans MS" pitchFamily="66" charset="0"/>
              </a:rPr>
              <a:t>)</a:t>
            </a:r>
            <a:r>
              <a:rPr lang="pt-BR" altLang="sl-SI" b="1" dirty="0">
                <a:solidFill>
                  <a:srgbClr val="CC00FF"/>
                </a:solidFill>
                <a:latin typeface="Comic Sans MS" pitchFamily="66" charset="0"/>
              </a:rPr>
              <a:t> ALI PSIHIČNO</a:t>
            </a:r>
            <a:r>
              <a:rPr lang="sl-SI" altLang="sl-SI" b="1" dirty="0">
                <a:solidFill>
                  <a:srgbClr val="CC00FF"/>
                </a:solidFill>
                <a:latin typeface="Comic Sans MS" pitchFamily="66" charset="0"/>
              </a:rPr>
              <a:t> </a:t>
            </a:r>
            <a:r>
              <a:rPr lang="pt-BR" altLang="sl-SI" b="1" dirty="0">
                <a:solidFill>
                  <a:srgbClr val="CC00FF"/>
                </a:solidFill>
                <a:latin typeface="Comic Sans MS" pitchFamily="66" charset="0"/>
              </a:rPr>
              <a:t>NASILJE NA DELOVNEM MESTU</a:t>
            </a:r>
            <a:endParaRPr lang="sl-SI" altLang="sl-SI" b="1" dirty="0">
              <a:solidFill>
                <a:srgbClr val="CC00FF"/>
              </a:solidFill>
              <a:latin typeface="Comic Sans MS" pitchFamily="66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Tx/>
              <a:buNone/>
            </a:pPr>
            <a:endParaRPr lang="pt-BR" altLang="sl-SI" sz="800" b="1" dirty="0">
              <a:solidFill>
                <a:srgbClr val="990033"/>
              </a:solidFill>
              <a:latin typeface="Comic Sans MS" pitchFamily="66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r>
              <a:rPr lang="sl-SI" altLang="sl-SI" sz="3600" i="1" dirty="0">
                <a:solidFill>
                  <a:srgbClr val="0000FF"/>
                </a:solidFill>
              </a:rPr>
              <a:t>»</a:t>
            </a:r>
            <a:r>
              <a:rPr lang="sl-SI" altLang="sl-SI" sz="3600" b="1" i="1" dirty="0">
                <a:solidFill>
                  <a:srgbClr val="0000FF"/>
                </a:solidFill>
                <a:latin typeface="Comic Sans MS" pitchFamily="66" charset="0"/>
              </a:rPr>
              <a:t>Svoje sovraštvo usmerjamo na tiste, zaradi katerih se zavemo svojih slabosti.« </a:t>
            </a:r>
          </a:p>
          <a:p>
            <a:pPr>
              <a:buFontTx/>
              <a:buNone/>
            </a:pPr>
            <a:endParaRPr lang="sl-SI" altLang="sl-SI" sz="1400" b="1" dirty="0">
              <a:solidFill>
                <a:srgbClr val="CC3300"/>
              </a:solidFill>
              <a:latin typeface="Comic Sans MS" pitchFamily="66" charset="0"/>
            </a:endParaRPr>
          </a:p>
        </p:txBody>
      </p:sp>
      <p:pic>
        <p:nvPicPr>
          <p:cNvPr id="38916" name="Picture 4" descr="MCj0299735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05178"/>
            <a:ext cx="2613025" cy="263683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8917" name="Picture 6" descr="mobbing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49" y="4725145"/>
            <a:ext cx="2901937" cy="194394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8" descr="mobbing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3737233"/>
            <a:ext cx="2441154" cy="296678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0102385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Pravokotnik 1"/>
          <p:cNvSpPr>
            <a:spLocks noChangeArrowheads="1"/>
          </p:cNvSpPr>
          <p:nvPr/>
        </p:nvSpPr>
        <p:spPr bwMode="auto">
          <a:xfrm>
            <a:off x="107950" y="115888"/>
            <a:ext cx="8928100" cy="631031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sl-SI" altLang="sl-SI" sz="3600" b="1" dirty="0">
                <a:solidFill>
                  <a:srgbClr val="0000FF"/>
                </a:solidFill>
                <a:latin typeface="Comic Sans MS" pitchFamily="66" charset="0"/>
              </a:rPr>
              <a:t>Oblike trpinčenja  na delovnem mestu so: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sl-SI" altLang="sl-SI" sz="1000" b="1" dirty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sl-SI" altLang="sl-SI" sz="1000" b="1" dirty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sl-SI" altLang="sl-SI" sz="3400" b="1" dirty="0">
                <a:solidFill>
                  <a:srgbClr val="CC00FF"/>
                </a:solidFill>
                <a:latin typeface="Comic Sans MS" pitchFamily="66" charset="0"/>
              </a:rPr>
              <a:t>Psihično trpinčenje: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sl-SI" altLang="sl-SI" sz="1000" b="1" dirty="0">
              <a:solidFill>
                <a:srgbClr val="9900CC"/>
              </a:solidFill>
              <a:latin typeface="Comic Sans MS" pitchFamily="66" charset="0"/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sl-SI" altLang="sl-SI" b="1" dirty="0">
                <a:solidFill>
                  <a:srgbClr val="0000FF"/>
                </a:solidFill>
                <a:latin typeface="Comic Sans MS" pitchFamily="66" charset="0"/>
              </a:rPr>
              <a:t>izraža se z molkom kot sredstvom prisile</a:t>
            </a:r>
            <a:r>
              <a:rPr lang="sl-SI" altLang="sl-SI" sz="3400" b="1" dirty="0">
                <a:solidFill>
                  <a:srgbClr val="0000FF"/>
                </a:solidFill>
                <a:latin typeface="Comic Sans MS" pitchFamily="66" charset="0"/>
              </a:rPr>
              <a:t>, 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sl-SI" altLang="sl-SI" sz="3400" b="1" dirty="0">
                <a:solidFill>
                  <a:srgbClr val="CC00FF"/>
                </a:solidFill>
                <a:latin typeface="Comic Sans MS" pitchFamily="66" charset="0"/>
              </a:rPr>
              <a:t>z uničevanjem lastnine, 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sl-SI" altLang="sl-SI" sz="3400" b="1" dirty="0">
                <a:solidFill>
                  <a:srgbClr val="0000FF"/>
                </a:solidFill>
                <a:latin typeface="Comic Sans MS" pitchFamily="66" charset="0"/>
              </a:rPr>
              <a:t>osebnih predmetov, 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sl-SI" altLang="sl-SI" sz="3400" b="1" dirty="0">
                <a:solidFill>
                  <a:srgbClr val="CC00FF"/>
                </a:solidFill>
                <a:latin typeface="Comic Sans MS" pitchFamily="66" charset="0"/>
              </a:rPr>
              <a:t>s socialno izolacijo, 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sl-SI" altLang="sl-SI" sz="3400" b="1" dirty="0">
                <a:solidFill>
                  <a:srgbClr val="0000FF"/>
                </a:solidFill>
                <a:latin typeface="Comic Sans MS" pitchFamily="66" charset="0"/>
              </a:rPr>
              <a:t>nezaupanjem, 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sl-SI" altLang="sl-SI" sz="3400" b="1" dirty="0">
                <a:solidFill>
                  <a:srgbClr val="CC00FF"/>
                </a:solidFill>
                <a:latin typeface="Comic Sans MS" pitchFamily="66" charset="0"/>
              </a:rPr>
              <a:t>sumničenjem, 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sl-SI" altLang="sl-SI" b="1" dirty="0">
                <a:solidFill>
                  <a:srgbClr val="0000FF"/>
                </a:solidFill>
                <a:latin typeface="Comic Sans MS" pitchFamily="66" charset="0"/>
              </a:rPr>
              <a:t>pogosto tudi z ustvarjanjem klime strahu in terorja.</a:t>
            </a:r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4181767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950" y="188913"/>
            <a:ext cx="8928100" cy="63706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sl-SI" altLang="sl-SI" sz="3400" b="1" dirty="0">
                <a:solidFill>
                  <a:srgbClr val="CC00FF"/>
                </a:solidFill>
                <a:latin typeface="Comic Sans MS" pitchFamily="66" charset="0"/>
              </a:rPr>
              <a:t>Ekonomsko trpinčenje na delovnem mestu: </a:t>
            </a:r>
          </a:p>
          <a:p>
            <a:pPr>
              <a:defRPr/>
            </a:pPr>
            <a:endParaRPr lang="sl-SI" altLang="sl-SI" sz="2000" b="1" dirty="0">
              <a:solidFill>
                <a:srgbClr val="9900CC"/>
              </a:solidFill>
              <a:latin typeface="Comic Sans MS" pitchFamily="66" charset="0"/>
            </a:endParaRPr>
          </a:p>
          <a:p>
            <a:pPr marL="447675" indent="-447675">
              <a:buFont typeface="Wingdings" pitchFamily="2" charset="2"/>
              <a:buChar char="ü"/>
              <a:defRPr/>
            </a:pPr>
            <a:r>
              <a:rPr lang="sl-SI" altLang="sl-SI" sz="3200" b="1" dirty="0">
                <a:solidFill>
                  <a:srgbClr val="0000FF"/>
                </a:solidFill>
                <a:latin typeface="Comic Sans MS" pitchFamily="66" charset="0"/>
              </a:rPr>
              <a:t>izvajanje nadzora ene osebe nad nakupi/ porabo materiala za izvajanje npr. vzgojno-izobraževalnega proces, druge osebe, </a:t>
            </a:r>
          </a:p>
          <a:p>
            <a:pPr marL="447675" indent="-447675">
              <a:buFont typeface="Wingdings" pitchFamily="2" charset="2"/>
              <a:buChar char="ü"/>
              <a:defRPr/>
            </a:pPr>
            <a:r>
              <a:rPr lang="sl-SI" altLang="sl-SI" sz="3200" b="1" dirty="0" err="1">
                <a:solidFill>
                  <a:srgbClr val="CC00FF"/>
                </a:solidFill>
                <a:latin typeface="Comic Sans MS" pitchFamily="66" charset="0"/>
              </a:rPr>
              <a:t>neprispeva</a:t>
            </a:r>
            <a:r>
              <a:rPr lang="sl-SI" altLang="sl-SI" sz="3200" b="1" dirty="0">
                <a:solidFill>
                  <a:srgbClr val="CC00FF"/>
                </a:solidFill>
                <a:latin typeface="Comic Sans MS" pitchFamily="66" charset="0"/>
              </a:rPr>
              <a:t> finančnih sredstev (npr. za obletnice, rojstne dneve ipd.),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sl-SI" altLang="sl-SI" sz="3200" b="1" dirty="0">
                <a:solidFill>
                  <a:srgbClr val="0000FF"/>
                </a:solidFill>
                <a:latin typeface="Comic Sans MS" pitchFamily="66" charset="0"/>
              </a:rPr>
              <a:t> dopuščajo, da jim drugi plačujejo račune,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sl-SI" altLang="sl-SI" sz="3200" b="1" dirty="0">
                <a:solidFill>
                  <a:srgbClr val="CC00FF"/>
                </a:solidFill>
                <a:latin typeface="Comic Sans MS" pitchFamily="66" charset="0"/>
              </a:rPr>
              <a:t> pogosto se izogibajo odgovornosti,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sl-SI" altLang="sl-SI" sz="3200" b="1" dirty="0">
                <a:solidFill>
                  <a:srgbClr val="0000FF"/>
                </a:solidFill>
                <a:latin typeface="Comic Sans MS" pitchFamily="66" charset="0"/>
              </a:rPr>
              <a:t> zamujajo na delo ali na sestanke ter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sl-SI" altLang="sl-SI" sz="3200" b="1" dirty="0">
                <a:solidFill>
                  <a:srgbClr val="CC00FF"/>
                </a:solidFill>
                <a:latin typeface="Comic Sans MS" pitchFamily="66" charset="0"/>
              </a:rPr>
              <a:t> največkrat prepuščajo delo drugim.</a:t>
            </a:r>
            <a:endParaRPr lang="sl-SI" altLang="zh-CN" sz="3200" dirty="0">
              <a:solidFill>
                <a:srgbClr val="CC00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247076"/>
      </p:ext>
    </p:extLst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Pravokotnik 1"/>
          <p:cNvSpPr>
            <a:spLocks noChangeArrowheads="1"/>
          </p:cNvSpPr>
          <p:nvPr/>
        </p:nvSpPr>
        <p:spPr bwMode="auto">
          <a:xfrm>
            <a:off x="250825" y="115888"/>
            <a:ext cx="8667750" cy="667875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sl-SI" altLang="sl-SI" sz="3600" b="1" dirty="0">
                <a:solidFill>
                  <a:srgbClr val="CC00FF"/>
                </a:solidFill>
                <a:latin typeface="Comic Sans MS" panose="030F0702030302020204" pitchFamily="66" charset="0"/>
              </a:rPr>
              <a:t>Verbalno trpinčenje: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sl-SI" altLang="sl-SI" sz="1400" b="1" dirty="0">
              <a:solidFill>
                <a:srgbClr val="CC00FF"/>
              </a:solidFill>
              <a:latin typeface="Comic Sans MS" panose="030F0702030302020204" pitchFamily="66" charset="0"/>
            </a:endParaRPr>
          </a:p>
          <a:p>
            <a:pPr marL="342900" indent="-342900" eaLnBrk="1" hangingPunct="1">
              <a:spcBef>
                <a:spcPct val="0"/>
              </a:spcBef>
              <a:buClr>
                <a:srgbClr val="9900CC"/>
              </a:buClr>
              <a:buFont typeface="Wingdings" panose="05000000000000000000" pitchFamily="2" charset="2"/>
              <a:buChar char="ü"/>
              <a:defRPr/>
            </a:pPr>
            <a:r>
              <a:rPr lang="sl-SI" altLang="sl-SI" sz="2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žalitve, </a:t>
            </a:r>
          </a:p>
          <a:p>
            <a:pPr marL="342900" indent="-342900" eaLnBrk="1" hangingPunct="1">
              <a:spcBef>
                <a:spcPct val="0"/>
              </a:spcBef>
              <a:buClr>
                <a:srgbClr val="9900CC"/>
              </a:buClr>
              <a:buFont typeface="Wingdings" panose="05000000000000000000" pitchFamily="2" charset="2"/>
              <a:buChar char="ü"/>
              <a:defRPr/>
            </a:pPr>
            <a:r>
              <a:rPr lang="sl-SI" altLang="sl-SI" sz="2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zaničevanje, </a:t>
            </a:r>
          </a:p>
          <a:p>
            <a:pPr marL="342900" indent="-342900" eaLnBrk="1" hangingPunct="1">
              <a:spcBef>
                <a:spcPct val="0"/>
              </a:spcBef>
              <a:buClr>
                <a:srgbClr val="9900CC"/>
              </a:buClr>
              <a:buFont typeface="Wingdings" panose="05000000000000000000" pitchFamily="2" charset="2"/>
              <a:buChar char="ü"/>
              <a:defRPr/>
            </a:pPr>
            <a:r>
              <a:rPr lang="sl-SI" altLang="sl-SI" sz="2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vpitje, </a:t>
            </a:r>
          </a:p>
          <a:p>
            <a:pPr marL="342900" indent="-342900" eaLnBrk="1" hangingPunct="1">
              <a:spcBef>
                <a:spcPct val="0"/>
              </a:spcBef>
              <a:buClr>
                <a:srgbClr val="9900CC"/>
              </a:buClr>
              <a:buFont typeface="Wingdings" panose="05000000000000000000" pitchFamily="2" charset="2"/>
              <a:buChar char="ü"/>
              <a:defRPr/>
            </a:pPr>
            <a:r>
              <a:rPr lang="sl-SI" altLang="sl-SI" sz="2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omalovaževanje, </a:t>
            </a:r>
          </a:p>
          <a:p>
            <a:pPr marL="342900" indent="-342900" eaLnBrk="1" hangingPunct="1">
              <a:spcBef>
                <a:spcPct val="0"/>
              </a:spcBef>
              <a:buClr>
                <a:srgbClr val="9900CC"/>
              </a:buClr>
              <a:buFont typeface="Wingdings" panose="05000000000000000000" pitchFamily="2" charset="2"/>
              <a:buChar char="ü"/>
              <a:defRPr/>
            </a:pPr>
            <a:r>
              <a:rPr lang="sl-SI" altLang="sl-SI" sz="2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podcenjevanje, </a:t>
            </a:r>
          </a:p>
          <a:p>
            <a:pPr marL="342900" indent="-342900" eaLnBrk="1" hangingPunct="1">
              <a:spcBef>
                <a:spcPct val="0"/>
              </a:spcBef>
              <a:buClr>
                <a:srgbClr val="9900CC"/>
              </a:buClr>
              <a:buFont typeface="Wingdings" panose="05000000000000000000" pitchFamily="2" charset="2"/>
              <a:buChar char="ü"/>
              <a:defRPr/>
            </a:pPr>
            <a:r>
              <a:rPr lang="sl-SI" altLang="sl-SI" sz="2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posmehovanje, </a:t>
            </a:r>
          </a:p>
          <a:p>
            <a:pPr marL="342900" indent="-342900" eaLnBrk="1" hangingPunct="1">
              <a:spcBef>
                <a:spcPct val="0"/>
              </a:spcBef>
              <a:buClr>
                <a:srgbClr val="9900CC"/>
              </a:buClr>
              <a:buFont typeface="Wingdings" panose="05000000000000000000" pitchFamily="2" charset="2"/>
              <a:buChar char="ü"/>
              <a:defRPr/>
            </a:pPr>
            <a:r>
              <a:rPr lang="sl-SI" altLang="sl-SI" sz="2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z grožnje in poniževanje drugega.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sl-SI" altLang="sl-SI" sz="2400" b="1" dirty="0">
                <a:solidFill>
                  <a:srgbClr val="CC00FF"/>
                </a:solidFill>
                <a:latin typeface="Comic Sans MS" panose="030F0702030302020204" pitchFamily="66" charset="0"/>
              </a:rPr>
              <a:t> 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sl-SI" altLang="sl-SI" b="1" dirty="0">
                <a:solidFill>
                  <a:srgbClr val="0000FF"/>
                </a:solidFill>
                <a:latin typeface="Comic Sans MS" panose="030F0702030302020204" pitchFamily="66" charset="0"/>
              </a:rPr>
              <a:t>Fizično trpinčenje: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sl-SI" altLang="sl-SI" sz="1400" b="1" dirty="0">
              <a:solidFill>
                <a:srgbClr val="CC00FF"/>
              </a:solidFill>
              <a:latin typeface="Comic Sans MS" panose="030F0702030302020204" pitchFamily="66" charset="0"/>
            </a:endParaRPr>
          </a:p>
          <a:p>
            <a:pPr marL="342900" indent="-342900" eaLnBrk="1" hangingPunct="1">
              <a:spcBef>
                <a:spcPct val="0"/>
              </a:spcBef>
              <a:buClr>
                <a:srgbClr val="0000FF"/>
              </a:buClr>
              <a:buFont typeface="Wingdings" panose="05000000000000000000" pitchFamily="2" charset="2"/>
              <a:buChar char="ü"/>
              <a:defRPr/>
            </a:pPr>
            <a:r>
              <a:rPr lang="sl-SI" altLang="sl-SI" sz="2600" b="1" dirty="0">
                <a:solidFill>
                  <a:srgbClr val="CC00FF"/>
                </a:solidFill>
                <a:latin typeface="Comic Sans MS" panose="030F0702030302020204" pitchFamily="66" charset="0"/>
              </a:rPr>
              <a:t>udarci pa tudi odrivanje, </a:t>
            </a:r>
          </a:p>
          <a:p>
            <a:pPr marL="342900" indent="-342900" eaLnBrk="1" hangingPunct="1">
              <a:spcBef>
                <a:spcPct val="0"/>
              </a:spcBef>
              <a:buClr>
                <a:srgbClr val="0000FF"/>
              </a:buClr>
              <a:buFont typeface="Wingdings" panose="05000000000000000000" pitchFamily="2" charset="2"/>
              <a:buChar char="ü"/>
              <a:defRPr/>
            </a:pPr>
            <a:r>
              <a:rPr lang="sl-SI" altLang="sl-SI" sz="2600" b="1" dirty="0">
                <a:solidFill>
                  <a:srgbClr val="CC00FF"/>
                </a:solidFill>
                <a:latin typeface="Comic Sans MS" panose="030F0702030302020204" pitchFamily="66" charset="0"/>
              </a:rPr>
              <a:t>porivanje, </a:t>
            </a:r>
          </a:p>
          <a:p>
            <a:pPr marL="342900" indent="-342900" eaLnBrk="1" hangingPunct="1">
              <a:spcBef>
                <a:spcPct val="0"/>
              </a:spcBef>
              <a:buClr>
                <a:srgbClr val="0000FF"/>
              </a:buClr>
              <a:buFont typeface="Wingdings" panose="05000000000000000000" pitchFamily="2" charset="2"/>
              <a:buChar char="ü"/>
              <a:defRPr/>
            </a:pPr>
            <a:r>
              <a:rPr lang="sl-SI" altLang="sl-SI" sz="2600" b="1" dirty="0">
                <a:solidFill>
                  <a:srgbClr val="CC00FF"/>
                </a:solidFill>
                <a:latin typeface="Comic Sans MS" panose="030F0702030302020204" pitchFamily="66" charset="0"/>
              </a:rPr>
              <a:t>nepovabljeni obiski v fizični prostor osebne </a:t>
            </a:r>
          </a:p>
          <a:p>
            <a:pPr eaLnBrk="1" hangingPunct="1">
              <a:spcBef>
                <a:spcPct val="0"/>
              </a:spcBef>
              <a:buClr>
                <a:srgbClr val="0000FF"/>
              </a:buClr>
              <a:buFontTx/>
              <a:buNone/>
              <a:defRPr/>
            </a:pPr>
            <a:r>
              <a:rPr lang="sl-SI" altLang="sl-SI" sz="2600" b="1" dirty="0">
                <a:solidFill>
                  <a:srgbClr val="CC00FF"/>
                </a:solidFill>
                <a:latin typeface="Comic Sans MS" panose="030F0702030302020204" pitchFamily="66" charset="0"/>
              </a:rPr>
              <a:t>   nedotakljivosti,</a:t>
            </a:r>
          </a:p>
          <a:p>
            <a:pPr marL="342900" indent="-342900" eaLnBrk="1" hangingPunct="1">
              <a:spcBef>
                <a:spcPct val="0"/>
              </a:spcBef>
              <a:buClr>
                <a:srgbClr val="0000FF"/>
              </a:buClr>
              <a:buFont typeface="Wingdings" panose="05000000000000000000" pitchFamily="2" charset="2"/>
              <a:buChar char="ü"/>
              <a:defRPr/>
            </a:pPr>
            <a:r>
              <a:rPr lang="sl-SI" altLang="sl-SI" sz="2600" b="1" dirty="0">
                <a:solidFill>
                  <a:srgbClr val="CC00FF"/>
                </a:solidFill>
                <a:latin typeface="Comic Sans MS" panose="030F0702030302020204" pitchFamily="66" charset="0"/>
              </a:rPr>
              <a:t>pohabljanje in umor. </a:t>
            </a:r>
            <a:endParaRPr lang="sl-SI" altLang="sl-SI" sz="2600" dirty="0">
              <a:solidFill>
                <a:srgbClr val="CC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070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ChangeArrowheads="1"/>
          </p:cNvSpPr>
          <p:nvPr/>
        </p:nvSpPr>
        <p:spPr bwMode="auto">
          <a:xfrm>
            <a:off x="107950" y="188913"/>
            <a:ext cx="8928100" cy="640238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2800" b="1" dirty="0">
                <a:solidFill>
                  <a:srgbClr val="0000FF"/>
                </a:solidFill>
                <a:latin typeface="Comic Sans MS" pitchFamily="66" charset="0"/>
              </a:rPr>
              <a:t>Spolno trpinčenje: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400" b="1" dirty="0">
              <a:solidFill>
                <a:srgbClr val="0000FF"/>
              </a:solidFill>
              <a:latin typeface="Comic Sans MS" pitchFamily="66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sl-SI" altLang="sl-SI" sz="2400" b="1" dirty="0">
                <a:solidFill>
                  <a:srgbClr val="CC00FF"/>
                </a:solidFill>
                <a:latin typeface="Comic Sans MS" pitchFamily="66" charset="0"/>
              </a:rPr>
              <a:t>posilstvo, nadlegovanje, razne opazke, komentarji in primerjave. </a:t>
            </a:r>
            <a:r>
              <a:rPr lang="sl-SI" altLang="sl-SI" sz="1200" b="1" dirty="0">
                <a:solidFill>
                  <a:srgbClr val="CC00FF"/>
                </a:solidFill>
                <a:latin typeface="Comic Sans MS" pitchFamily="66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2800" b="1" dirty="0">
                <a:solidFill>
                  <a:srgbClr val="0000FF"/>
                </a:solidFill>
                <a:latin typeface="Comic Sans MS" pitchFamily="66" charset="0"/>
              </a:rPr>
              <a:t>Vandalizem: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1200" b="1" dirty="0">
              <a:solidFill>
                <a:srgbClr val="0000FF"/>
              </a:solidFill>
              <a:latin typeface="Comic Sans MS" pitchFamily="66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sl-SI" altLang="sl-SI" sz="2400" b="1" dirty="0">
                <a:solidFill>
                  <a:srgbClr val="CC00FF"/>
                </a:solidFill>
                <a:latin typeface="Comic Sans MS" pitchFamily="66" charset="0"/>
              </a:rPr>
              <a:t>uničevanje lastnine in prostorov na delovnem mestu, pisanje grafitov, uničevanje lastnine sodelavcev (npr. avtomobili, kolesa).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200" b="1" dirty="0">
              <a:solidFill>
                <a:srgbClr val="CC00FF"/>
              </a:solidFill>
              <a:latin typeface="Comic Sans MS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2800" b="1" u="sng" dirty="0">
                <a:solidFill>
                  <a:srgbClr val="0000FF"/>
                </a:solidFill>
                <a:latin typeface="Comic Sans MS" pitchFamily="66" charset="0"/>
              </a:rPr>
              <a:t>Institucionalno trpinčenje: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200" b="1" dirty="0">
              <a:solidFill>
                <a:srgbClr val="CC00FF"/>
              </a:solidFill>
              <a:latin typeface="Comic Sans MS" pitchFamily="66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sl-SI" altLang="sl-SI" sz="2600" b="1" dirty="0">
                <a:solidFill>
                  <a:srgbClr val="CC00FF"/>
                </a:solidFill>
                <a:latin typeface="Comic Sans MS" pitchFamily="66" charset="0"/>
              </a:rPr>
              <a:t>institucije izvajajo prikrito ali celo odkrito vrsto trpinčenja (</a:t>
            </a:r>
            <a:r>
              <a:rPr lang="sl-SI" altLang="sl-SI" sz="2600" b="1" dirty="0">
                <a:solidFill>
                  <a:srgbClr val="0000FF"/>
                </a:solidFill>
                <a:latin typeface="Comic Sans MS" pitchFamily="66" charset="0"/>
              </a:rPr>
              <a:t>delavce prisiljujejo v nekaj</a:t>
            </a:r>
            <a:r>
              <a:rPr lang="sl-SI" altLang="sl-SI" sz="2600" b="1" dirty="0">
                <a:solidFill>
                  <a:srgbClr val="CC00FF"/>
                </a:solidFill>
                <a:latin typeface="Comic Sans MS" pitchFamily="66" charset="0"/>
              </a:rPr>
              <a:t>, jim jemljejo svobodo odločanja npr. svet zavoda, </a:t>
            </a:r>
            <a:r>
              <a:rPr lang="sl-SI" altLang="sl-SI" sz="2600" b="1" dirty="0">
                <a:solidFill>
                  <a:srgbClr val="0000FF"/>
                </a:solidFill>
                <a:latin typeface="Comic Sans MS" pitchFamily="66" charset="0"/>
              </a:rPr>
              <a:t>zbor delavcev</a:t>
            </a:r>
            <a:r>
              <a:rPr lang="sl-SI" altLang="sl-SI" sz="2600" b="1" dirty="0">
                <a:solidFill>
                  <a:srgbClr val="9900CC"/>
                </a:solidFill>
                <a:latin typeface="Comic Sans MS" pitchFamily="66" charset="0"/>
              </a:rPr>
              <a:t>, </a:t>
            </a:r>
            <a:r>
              <a:rPr lang="sl-SI" altLang="sl-SI" sz="2600" b="1" dirty="0">
                <a:solidFill>
                  <a:srgbClr val="CC00FF"/>
                </a:solidFill>
                <a:latin typeface="Comic Sans MS" pitchFamily="66" charset="0"/>
              </a:rPr>
              <a:t>vodstvo), </a:t>
            </a:r>
            <a:r>
              <a:rPr lang="sl-SI" altLang="sl-SI" sz="2600" b="1" dirty="0">
                <a:solidFill>
                  <a:srgbClr val="0000FF"/>
                </a:solidFill>
                <a:latin typeface="Comic Sans MS" pitchFamily="66" charset="0"/>
              </a:rPr>
              <a:t>diskriminirajo delavce</a:t>
            </a:r>
            <a:r>
              <a:rPr lang="sl-SI" altLang="sl-SI" sz="2600" b="1" dirty="0">
                <a:solidFill>
                  <a:srgbClr val="9900CC"/>
                </a:solidFill>
                <a:latin typeface="Comic Sans MS" pitchFamily="66" charset="0"/>
              </a:rPr>
              <a:t>, </a:t>
            </a:r>
            <a:r>
              <a:rPr lang="sl-SI" altLang="sl-SI" sz="2600" b="1" dirty="0">
                <a:solidFill>
                  <a:srgbClr val="CC00FF"/>
                </a:solidFill>
                <a:latin typeface="Comic Sans MS" pitchFamily="66" charset="0"/>
              </a:rPr>
              <a:t>spodbujajo nestrpnost (npr. različne veroizpovedi, različne spolne usmeritve).</a:t>
            </a:r>
          </a:p>
        </p:txBody>
      </p:sp>
    </p:spTree>
    <p:extLst>
      <p:ext uri="{BB962C8B-B14F-4D97-AF65-F5344CB8AC3E}">
        <p14:creationId xmlns:p14="http://schemas.microsoft.com/office/powerpoint/2010/main" val="1692225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74675" y="188913"/>
            <a:ext cx="8569325" cy="6480175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sl-SI" sz="3600" b="1" dirty="0">
                <a:solidFill>
                  <a:srgbClr val="CC00FF"/>
                </a:solidFill>
                <a:latin typeface="Comic Sans MS" pitchFamily="66" charset="0"/>
              </a:rPr>
              <a:t>Ženske so pogosteje žrtve, moški pa pogosteje povzročitelji.</a:t>
            </a:r>
            <a:endParaRPr lang="sl-SI" sz="3600" b="1" dirty="0">
              <a:solidFill>
                <a:srgbClr val="CC00FF"/>
              </a:solidFill>
            </a:endParaRPr>
          </a:p>
          <a:p>
            <a:pPr marL="0" indent="0" algn="just">
              <a:buNone/>
            </a:pPr>
            <a:r>
              <a:rPr lang="sl-SI" sz="1200" b="1" dirty="0">
                <a:latin typeface="Comic Sans MS" pitchFamily="66" charset="0"/>
              </a:rPr>
              <a:t> </a:t>
            </a:r>
          </a:p>
          <a:p>
            <a:pPr algn="just">
              <a:buFont typeface="Wingdings" pitchFamily="2" charset="2"/>
              <a:buChar char="Ø"/>
            </a:pPr>
            <a:r>
              <a:rPr lang="sl-SI" sz="3600" b="1" dirty="0">
                <a:solidFill>
                  <a:srgbClr val="0000FF"/>
                </a:solidFill>
                <a:latin typeface="Comic Sans MS" pitchFamily="66" charset="0"/>
              </a:rPr>
              <a:t>Psihično nasilje se pojavlja na vseh organizacijskih ravneh, med povzročitelji so tako nadrejeni kot sodelavci.</a:t>
            </a:r>
            <a:endParaRPr lang="sl-SI" sz="3600" b="1" dirty="0">
              <a:solidFill>
                <a:srgbClr val="0000FF"/>
              </a:solidFill>
            </a:endParaRPr>
          </a:p>
          <a:p>
            <a:pPr algn="just" eaLnBrk="1" hangingPunct="1">
              <a:spcBef>
                <a:spcPct val="50000"/>
              </a:spcBef>
              <a:buClr>
                <a:srgbClr val="008000"/>
              </a:buClr>
              <a:buFont typeface="Wingdings" pitchFamily="2" charset="2"/>
              <a:buChar char="Ø"/>
            </a:pPr>
            <a:r>
              <a:rPr lang="sl-SI" sz="3600" b="1" dirty="0">
                <a:latin typeface="Comic Sans MS" pitchFamily="66" charset="0"/>
              </a:rPr>
              <a:t>Večje raziskave na Švedskem in Norveškem so pokazale, da psihično nasilje v povprečju traja od 15 do 18 mesecev.</a:t>
            </a:r>
            <a:endParaRPr lang="sl-SI" sz="3000" b="1" dirty="0"/>
          </a:p>
        </p:txBody>
      </p:sp>
    </p:spTree>
    <p:extLst>
      <p:ext uri="{BB962C8B-B14F-4D97-AF65-F5344CB8AC3E}">
        <p14:creationId xmlns:p14="http://schemas.microsoft.com/office/powerpoint/2010/main" val="1571521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Pravokotnik 1"/>
          <p:cNvSpPr>
            <a:spLocks noChangeArrowheads="1"/>
          </p:cNvSpPr>
          <p:nvPr/>
        </p:nvSpPr>
        <p:spPr bwMode="auto">
          <a:xfrm>
            <a:off x="107504" y="980728"/>
            <a:ext cx="8856662" cy="45243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3600" b="1" dirty="0">
              <a:solidFill>
                <a:srgbClr val="CC00FF"/>
              </a:solidFill>
              <a:latin typeface="Comic Sans MS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3600" b="1" dirty="0">
                <a:solidFill>
                  <a:srgbClr val="0000FF"/>
                </a:solidFill>
                <a:latin typeface="Comic Sans MS" pitchFamily="66" charset="0"/>
              </a:rPr>
              <a:t>Do zlorab prihaja v vseh organizacijah in podjetjih, na vseh ravneh.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3600" b="1" dirty="0">
              <a:solidFill>
                <a:srgbClr val="CC00FF"/>
              </a:solidFill>
              <a:latin typeface="Comic Sans MS" pitchFamily="66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sl-SI" altLang="sl-SI" sz="3600" b="1" dirty="0">
                <a:solidFill>
                  <a:srgbClr val="CC00FF"/>
                </a:solidFill>
                <a:latin typeface="Comic Sans MS" pitchFamily="66" charset="0"/>
              </a:rPr>
              <a:t>Najbolj nemočne so žrtve, ki so trpinčene s strani nadrejenega, saj je prav ta tisti, ki bi jim moral zagotoviti zaščito.</a:t>
            </a:r>
          </a:p>
        </p:txBody>
      </p:sp>
    </p:spTree>
    <p:extLst>
      <p:ext uri="{BB962C8B-B14F-4D97-AF65-F5344CB8AC3E}">
        <p14:creationId xmlns:p14="http://schemas.microsoft.com/office/powerpoint/2010/main" val="1507287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ChangeArrowheads="1"/>
          </p:cNvSpPr>
          <p:nvPr/>
        </p:nvSpPr>
        <p:spPr bwMode="auto">
          <a:xfrm>
            <a:off x="98425" y="115888"/>
            <a:ext cx="8928100" cy="66802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sl-SI" altLang="sl-SI" sz="3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Preprečevanje trpinčenja poteka na dveh ravneh:</a:t>
            </a:r>
          </a:p>
          <a:p>
            <a:pPr eaLnBrk="1" hangingPunct="1">
              <a:defRPr/>
            </a:pPr>
            <a:r>
              <a:rPr lang="sl-SI" altLang="sl-SI" sz="2800" b="1" dirty="0">
                <a:latin typeface="Comic Sans MS" panose="030F0702030302020204" pitchFamily="66" charset="0"/>
              </a:rPr>
              <a:t> </a:t>
            </a:r>
          </a:p>
          <a:p>
            <a:pPr marL="457200" indent="-457200" algn="just" eaLnBrk="1" hangingPunct="1">
              <a:buFont typeface="Wingdings" panose="05000000000000000000" pitchFamily="2" charset="2"/>
              <a:buChar char="Ø"/>
              <a:defRPr/>
            </a:pPr>
            <a:r>
              <a:rPr lang="sl-SI" altLang="sl-SI" sz="2800" b="1" dirty="0">
                <a:solidFill>
                  <a:srgbClr val="008000"/>
                </a:solidFill>
                <a:latin typeface="Comic Sans MS" panose="030F0702030302020204" pitchFamily="66" charset="0"/>
              </a:rPr>
              <a:t>preprečiti pojav trpinčenja ali ga vsaj zmanjšati, </a:t>
            </a:r>
          </a:p>
          <a:p>
            <a:pPr marL="457200" indent="-457200" algn="just" eaLnBrk="1" hangingPunct="1">
              <a:buFont typeface="Wingdings" panose="05000000000000000000" pitchFamily="2" charset="2"/>
              <a:buChar char="Ø"/>
              <a:defRPr/>
            </a:pPr>
            <a:endParaRPr lang="sl-SI" altLang="sl-SI" sz="2800" b="1" dirty="0">
              <a:solidFill>
                <a:srgbClr val="CC00FF"/>
              </a:solidFill>
              <a:latin typeface="Comic Sans MS" panose="030F0702030302020204" pitchFamily="66" charset="0"/>
            </a:endParaRPr>
          </a:p>
          <a:p>
            <a:pPr marL="457200" indent="-457200" algn="just" eaLnBrk="1" hangingPunct="1">
              <a:buFont typeface="Wingdings" panose="05000000000000000000" pitchFamily="2" charset="2"/>
              <a:buChar char="Ø"/>
              <a:defRPr/>
            </a:pPr>
            <a:r>
              <a:rPr lang="sl-SI" altLang="sl-SI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če pride do nasilnega dejanja, je potrebna pomoč osebi, ki je tak dogodek doživela. </a:t>
            </a:r>
          </a:p>
          <a:p>
            <a:pPr eaLnBrk="1" hangingPunct="1">
              <a:defRPr/>
            </a:pPr>
            <a:endParaRPr lang="sl-SI" altLang="sl-SI" sz="2800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  <a:p>
            <a:pPr eaLnBrk="1" hangingPunct="1">
              <a:defRPr/>
            </a:pPr>
            <a:r>
              <a:rPr lang="sl-SI" altLang="sl-SI" sz="2800" b="1" dirty="0">
                <a:solidFill>
                  <a:srgbClr val="008000"/>
                </a:solidFill>
                <a:latin typeface="Comic Sans MS" panose="030F0702030302020204" pitchFamily="66" charset="0"/>
              </a:rPr>
              <a:t>Politika mora jasno opredeliti glavna načela:</a:t>
            </a:r>
          </a:p>
          <a:p>
            <a:pPr eaLnBrk="1" hangingPunct="1">
              <a:defRPr/>
            </a:pPr>
            <a:endParaRPr lang="sl-SI" altLang="sl-SI" sz="2800" b="1" dirty="0">
              <a:solidFill>
                <a:srgbClr val="CC00FF"/>
              </a:solidFill>
              <a:latin typeface="Comic Sans MS" panose="030F0702030302020204" pitchFamily="66" charset="0"/>
            </a:endParaRPr>
          </a:p>
          <a:p>
            <a:pPr marL="457200" indent="-457200" algn="just" eaLnBrk="1" hangingPunct="1">
              <a:buFont typeface="Wingdings" panose="05000000000000000000" pitchFamily="2" charset="2"/>
              <a:buChar char="Ø"/>
              <a:defRPr/>
            </a:pPr>
            <a:r>
              <a:rPr lang="sl-SI" altLang="sl-SI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organizacija psihičnega nasilja ne bo dopuščala, to je organizacijski problem in ga je mogoče reševati, vsak zaposleni ima pravico do spoštljivega odnosa… </a:t>
            </a:r>
            <a:endParaRPr lang="sl-SI" altLang="sl-SI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241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395288" y="333375"/>
            <a:ext cx="8497887" cy="62785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sl-SI" altLang="sl-SI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vsebovati mora definicijo psihičnega nasilja in po možnosti tudi listo dejanj, ki jih štejemo pod psihično nasilje. 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sl-SI" altLang="sl-SI" b="1" dirty="0">
              <a:solidFill>
                <a:srgbClr val="CC00FF"/>
              </a:solidFill>
              <a:latin typeface="Comic Sans MS" panose="030F0702030302020204" pitchFamily="66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sl-SI" altLang="sl-SI" sz="2400" b="1" dirty="0">
                <a:solidFill>
                  <a:srgbClr val="CC00FF"/>
                </a:solidFill>
                <a:latin typeface="Comic Sans MS" panose="030F0702030302020204" pitchFamily="66" charset="0"/>
              </a:rPr>
              <a:t>opredelitev dolžnosti menedžerjev in predstavnikov sindikatov v zvezi z reševanjem tovrstnih primerov,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sl-SI" altLang="sl-SI" sz="2400" b="1" dirty="0">
              <a:solidFill>
                <a:srgbClr val="CC00FF"/>
              </a:solidFill>
              <a:latin typeface="Comic Sans MS" panose="030F0702030302020204" pitchFamily="66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sl-SI" altLang="sl-SI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treba usposobiti tudi kontaktne osebe, na katere se lahko obrnejo žrtve, če svojega problema ne želijo deliti z vodjem ali sindikalnim zaupnikom. 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sl-SI" altLang="sl-SI" sz="2400" b="1" dirty="0">
              <a:solidFill>
                <a:srgbClr val="CC00FF"/>
              </a:solidFill>
              <a:latin typeface="Comic Sans MS" panose="030F0702030302020204" pitchFamily="66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sl-SI" altLang="sl-SI" sz="2400" b="1" dirty="0">
                <a:solidFill>
                  <a:srgbClr val="CC00FF"/>
                </a:solidFill>
                <a:latin typeface="Comic Sans MS" panose="030F0702030302020204" pitchFamily="66" charset="0"/>
              </a:rPr>
              <a:t>določiti postopek prijave psihičnega nasilja in reševanja ter nudenja pomoči žrtvam. 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sl-SI" altLang="sl-SI" sz="2400" b="1" dirty="0">
              <a:solidFill>
                <a:srgbClr val="CC00FF"/>
              </a:solidFill>
              <a:latin typeface="Comic Sans MS" panose="030F0702030302020204" pitchFamily="66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sl-SI" altLang="sl-SI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o politiki morajo biti dobro obveščeni vsi zaposleni, pomembno pa je tudi nenehno spremljanje učinkov politike, da jo po potrebi lahko sproti izboljšujejo. </a:t>
            </a:r>
          </a:p>
        </p:txBody>
      </p:sp>
    </p:spTree>
    <p:extLst>
      <p:ext uri="{BB962C8B-B14F-4D97-AF65-F5344CB8AC3E}">
        <p14:creationId xmlns:p14="http://schemas.microsoft.com/office/powerpoint/2010/main" val="3461478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3" y="115888"/>
            <a:ext cx="8785225" cy="64023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sl-SI" sz="1600" b="1" dirty="0">
              <a:solidFill>
                <a:srgbClr val="CC00FF"/>
              </a:solidFill>
              <a:latin typeface="Comic Sans MS" panose="030F0702030302020204" pitchFamily="66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sl-SI" sz="2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seznanjanje zaposlenih o psihičnem nasilju in njegovih posledicah. 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endParaRPr lang="sl-SI" sz="14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sl-SI" sz="2600" b="1" dirty="0">
                <a:solidFill>
                  <a:srgbClr val="008000"/>
                </a:solidFill>
                <a:latin typeface="Comic Sans MS" panose="030F0702030302020204" pitchFamily="66" charset="0"/>
              </a:rPr>
              <a:t>pravočasno reševanje konfliktov. 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endParaRPr lang="sl-SI" sz="1400" b="1" dirty="0">
              <a:solidFill>
                <a:srgbClr val="CC00FF"/>
              </a:solidFill>
              <a:latin typeface="Comic Sans MS" panose="030F0702030302020204" pitchFamily="66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sl-SI" sz="2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oblikovanje jasnih zahtev in pričakovanj glede posameznih delovnih mest. 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endParaRPr lang="sl-SI" sz="14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sl-SI" sz="2600" b="1" dirty="0">
                <a:solidFill>
                  <a:srgbClr val="008000"/>
                </a:solidFill>
                <a:latin typeface="Comic Sans MS" panose="030F0702030302020204" pitchFamily="66" charset="0"/>
              </a:rPr>
              <a:t>seznanjanje zaposlenih s temi zahtevami. </a:t>
            </a:r>
          </a:p>
          <a:p>
            <a:pPr marL="171450" indent="-171450" algn="just">
              <a:buFont typeface="Wingdings" panose="05000000000000000000" pitchFamily="2" charset="2"/>
              <a:buChar char="Ø"/>
              <a:defRPr/>
            </a:pPr>
            <a:endParaRPr lang="sl-SI" sz="1200" b="1" dirty="0">
              <a:solidFill>
                <a:srgbClr val="CC00FF"/>
              </a:solidFill>
              <a:latin typeface="Comic Sans MS" panose="030F0702030302020204" pitchFamily="66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sl-SI" sz="2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redno obveščanje zaposlenih o dogajanju v organizaciji. 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endParaRPr lang="sl-SI" sz="14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sl-SI" sz="2600" b="1" dirty="0">
                <a:solidFill>
                  <a:srgbClr val="008000"/>
                </a:solidFill>
                <a:latin typeface="Comic Sans MS" panose="030F0702030302020204" pitchFamily="66" charset="0"/>
              </a:rPr>
              <a:t>ustvarjanje kulture sodelovanje in zaupanja med zaposlenimi.</a:t>
            </a:r>
          </a:p>
          <a:p>
            <a:pPr algn="just">
              <a:defRPr/>
            </a:pPr>
            <a:r>
              <a:rPr lang="sl-SI" sz="1400" b="1" dirty="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sl-SI" sz="2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prijavljanje in reševanje primerov nasilja na delovnem mestu.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393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0825" y="115888"/>
            <a:ext cx="8642350" cy="66484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sl-SI" altLang="sl-SI" sz="4000" b="1" dirty="0">
                <a:solidFill>
                  <a:srgbClr val="CC00FF"/>
                </a:solidFill>
                <a:latin typeface="Comic Sans MS" pitchFamily="66" charset="0"/>
              </a:rPr>
              <a:t>Kaj mora storiti delodajalec?</a:t>
            </a:r>
          </a:p>
          <a:p>
            <a:pPr algn="ctr">
              <a:defRPr/>
            </a:pPr>
            <a:endParaRPr lang="sl-SI" altLang="sl-SI" b="1" dirty="0">
              <a:solidFill>
                <a:srgbClr val="9900CC"/>
              </a:solidFill>
              <a:latin typeface="Comic Sans MS" pitchFamily="66" charset="0"/>
            </a:endParaRPr>
          </a:p>
          <a:p>
            <a:pPr algn="ctr">
              <a:defRPr/>
            </a:pPr>
            <a:endParaRPr lang="sl-SI" altLang="sl-SI" sz="1200" b="1" dirty="0">
              <a:solidFill>
                <a:srgbClr val="9900CC"/>
              </a:solidFill>
              <a:latin typeface="Comic Sans MS" pitchFamily="66" charset="0"/>
            </a:endParaRPr>
          </a:p>
          <a:p>
            <a:pPr algn="just" eaLnBrk="0" hangingPunct="0">
              <a:defRPr/>
            </a:pPr>
            <a:r>
              <a:rPr lang="sl-SI" altLang="zh-CN" sz="3200" b="1" dirty="0">
                <a:solidFill>
                  <a:srgbClr val="0000FF"/>
                </a:solidFill>
                <a:latin typeface="Comic Sans MS" pitchFamily="66" charset="0"/>
                <a:ea typeface="SimSun" pitchFamily="2" charset="-122"/>
                <a:cs typeface="Times New Roman" pitchFamily="18" charset="0"/>
              </a:rPr>
              <a:t>Delodajalec pripravi posebno pisno izjavo, s katero objavi:</a:t>
            </a:r>
          </a:p>
          <a:p>
            <a:pPr algn="just" eaLnBrk="0" hangingPunct="0">
              <a:defRPr/>
            </a:pPr>
            <a:endParaRPr lang="sl-SI" altLang="zh-CN" sz="1200" b="1" dirty="0">
              <a:solidFill>
                <a:srgbClr val="0000FF"/>
              </a:solidFill>
              <a:latin typeface="Comic Sans MS" pitchFamily="66" charset="0"/>
              <a:ea typeface="SimSun" pitchFamily="2" charset="-122"/>
              <a:cs typeface="Times New Roman" pitchFamily="18" charset="0"/>
            </a:endParaRPr>
          </a:p>
          <a:p>
            <a:pPr marL="571500" indent="-571500" algn="just" eaLnBrk="0" hangingPunct="0">
              <a:buClr>
                <a:srgbClr val="0000FF"/>
              </a:buClr>
              <a:buFont typeface="Wingdings" panose="05000000000000000000" pitchFamily="2" charset="2"/>
              <a:buChar char="ü"/>
              <a:defRPr/>
            </a:pPr>
            <a:r>
              <a:rPr lang="sl-SI" altLang="zh-CN" sz="3200" b="1" dirty="0">
                <a:solidFill>
                  <a:srgbClr val="CC00FF"/>
                </a:solidFill>
                <a:latin typeface="Comic Sans MS" pitchFamily="66" charset="0"/>
                <a:ea typeface="SimSun" pitchFamily="2" charset="-122"/>
                <a:cs typeface="Times New Roman" pitchFamily="18" charset="0"/>
              </a:rPr>
              <a:t>zaposlenim,</a:t>
            </a:r>
          </a:p>
          <a:p>
            <a:pPr marL="571500" indent="-571500" algn="just" eaLnBrk="0" hangingPunct="0">
              <a:buClr>
                <a:srgbClr val="0000FF"/>
              </a:buClr>
              <a:buFont typeface="Wingdings" panose="05000000000000000000" pitchFamily="2" charset="2"/>
              <a:buChar char="ü"/>
              <a:defRPr/>
            </a:pPr>
            <a:r>
              <a:rPr lang="sl-SI" altLang="zh-CN" sz="3200" b="1" dirty="0">
                <a:solidFill>
                  <a:srgbClr val="CC00FF"/>
                </a:solidFill>
                <a:latin typeface="Comic Sans MS" pitchFamily="66" charset="0"/>
                <a:ea typeface="SimSun" pitchFamily="2" charset="-122"/>
                <a:cs typeface="Times New Roman" pitchFamily="18" charset="0"/>
              </a:rPr>
              <a:t>poslovnim partnerjem in</a:t>
            </a:r>
          </a:p>
          <a:p>
            <a:pPr marL="571500" indent="-571500" algn="just" eaLnBrk="0" hangingPunct="0">
              <a:buClr>
                <a:srgbClr val="0000FF"/>
              </a:buClr>
              <a:buFont typeface="Wingdings" panose="05000000000000000000" pitchFamily="2" charset="2"/>
              <a:buChar char="ü"/>
              <a:defRPr/>
            </a:pPr>
            <a:r>
              <a:rPr lang="sl-SI" altLang="zh-CN" sz="3200" b="1" dirty="0">
                <a:solidFill>
                  <a:srgbClr val="CC00FF"/>
                </a:solidFill>
                <a:latin typeface="Comic Sans MS" pitchFamily="66" charset="0"/>
                <a:ea typeface="SimSun" pitchFamily="2" charset="-122"/>
                <a:cs typeface="Times New Roman" pitchFamily="18" charset="0"/>
              </a:rPr>
              <a:t>strankam, </a:t>
            </a:r>
          </a:p>
          <a:p>
            <a:pPr algn="just" eaLnBrk="0" hangingPunct="0">
              <a:buClr>
                <a:srgbClr val="0000FF"/>
              </a:buClr>
              <a:defRPr/>
            </a:pPr>
            <a:endParaRPr lang="sl-SI" altLang="zh-CN" sz="1200" b="1" dirty="0">
              <a:solidFill>
                <a:srgbClr val="9900FF"/>
              </a:solidFill>
              <a:latin typeface="Comic Sans MS" pitchFamily="66" charset="0"/>
              <a:ea typeface="SimSun" pitchFamily="2" charset="-122"/>
              <a:cs typeface="Times New Roman" pitchFamily="18" charset="0"/>
            </a:endParaRPr>
          </a:p>
          <a:p>
            <a:pPr algn="just" eaLnBrk="0" hangingPunct="0">
              <a:defRPr/>
            </a:pPr>
            <a:r>
              <a:rPr lang="sl-SI" altLang="zh-CN" sz="3200" b="1" dirty="0">
                <a:solidFill>
                  <a:srgbClr val="0000FF"/>
                </a:solidFill>
                <a:latin typeface="Comic Sans MS" pitchFamily="66" charset="0"/>
                <a:ea typeface="SimSun" pitchFamily="2" charset="-122"/>
                <a:cs typeface="Times New Roman" pitchFamily="18" charset="0"/>
              </a:rPr>
              <a:t>da se zavzema za: </a:t>
            </a:r>
          </a:p>
          <a:p>
            <a:pPr algn="just" eaLnBrk="0" hangingPunct="0">
              <a:defRPr/>
            </a:pPr>
            <a:endParaRPr lang="sl-SI" altLang="zh-CN" sz="1200" b="1" dirty="0">
              <a:solidFill>
                <a:srgbClr val="0000FF"/>
              </a:solidFill>
              <a:latin typeface="Comic Sans MS" pitchFamily="66" charset="0"/>
              <a:ea typeface="SimSun" pitchFamily="2" charset="-122"/>
              <a:cs typeface="Times New Roman" pitchFamily="18" charset="0"/>
            </a:endParaRPr>
          </a:p>
          <a:p>
            <a:pPr marL="571500" indent="-571500" algn="just" eaLnBrk="0" hangingPunct="0">
              <a:buClr>
                <a:srgbClr val="9900FF"/>
              </a:buClr>
              <a:buFont typeface="Wingdings" panose="05000000000000000000" pitchFamily="2" charset="2"/>
              <a:buChar char="Ø"/>
              <a:defRPr/>
            </a:pPr>
            <a:r>
              <a:rPr lang="sl-SI" altLang="zh-CN" sz="3200" b="1" dirty="0">
                <a:solidFill>
                  <a:srgbClr val="0000FF"/>
                </a:solidFill>
                <a:latin typeface="Comic Sans MS" pitchFamily="66" charset="0"/>
                <a:ea typeface="SimSun" pitchFamily="2" charset="-122"/>
                <a:cs typeface="Times New Roman" pitchFamily="18" charset="0"/>
              </a:rPr>
              <a:t>prepoznavanje in preprečevanje nasilja,</a:t>
            </a:r>
          </a:p>
          <a:p>
            <a:pPr marL="571500" indent="-571500" algn="just" eaLnBrk="0" hangingPunct="0">
              <a:buClr>
                <a:srgbClr val="9900FF"/>
              </a:buClr>
              <a:buFont typeface="Wingdings" panose="05000000000000000000" pitchFamily="2" charset="2"/>
              <a:buChar char="Ø"/>
              <a:defRPr/>
            </a:pPr>
            <a:r>
              <a:rPr lang="sl-SI" altLang="zh-CN" sz="3200" b="1" dirty="0">
                <a:solidFill>
                  <a:srgbClr val="0000FF"/>
                </a:solidFill>
                <a:latin typeface="Comic Sans MS" pitchFamily="66" charset="0"/>
                <a:ea typeface="SimSun" pitchFamily="2" charset="-122"/>
                <a:cs typeface="Times New Roman" pitchFamily="18" charset="0"/>
              </a:rPr>
              <a:t>nadlegovanja, </a:t>
            </a:r>
          </a:p>
          <a:p>
            <a:pPr marL="571500" indent="-571500" algn="just" eaLnBrk="0" hangingPunct="0">
              <a:buClr>
                <a:srgbClr val="9900FF"/>
              </a:buClr>
              <a:buFont typeface="Wingdings" panose="05000000000000000000" pitchFamily="2" charset="2"/>
              <a:buChar char="Ø"/>
              <a:defRPr/>
            </a:pPr>
            <a:r>
              <a:rPr lang="sl-SI" altLang="zh-CN" sz="3200" b="1" dirty="0">
                <a:solidFill>
                  <a:srgbClr val="0000FF"/>
                </a:solidFill>
                <a:latin typeface="Comic Sans MS" pitchFamily="66" charset="0"/>
                <a:ea typeface="SimSun" pitchFamily="2" charset="-122"/>
                <a:cs typeface="Times New Roman" pitchFamily="18" charset="0"/>
              </a:rPr>
              <a:t>ustrahovanja ter </a:t>
            </a:r>
          </a:p>
          <a:p>
            <a:pPr marL="571500" indent="-571500" algn="just" eaLnBrk="0" hangingPunct="0">
              <a:buClr>
                <a:srgbClr val="9900FF"/>
              </a:buClr>
              <a:buFont typeface="Wingdings" panose="05000000000000000000" pitchFamily="2" charset="2"/>
              <a:buChar char="Ø"/>
              <a:defRPr/>
            </a:pPr>
            <a:r>
              <a:rPr lang="sl-SI" altLang="zh-CN" sz="3200" b="1" dirty="0">
                <a:solidFill>
                  <a:srgbClr val="0000FF"/>
                </a:solidFill>
                <a:latin typeface="Comic Sans MS" pitchFamily="66" charset="0"/>
                <a:ea typeface="SimSun" pitchFamily="2" charset="-122"/>
                <a:cs typeface="Times New Roman" pitchFamily="18" charset="0"/>
              </a:rPr>
              <a:t>trpinčenja na delovnem mestu.</a:t>
            </a:r>
            <a:endParaRPr lang="sl-SI" altLang="sl-SI" b="1" dirty="0">
              <a:solidFill>
                <a:srgbClr val="9900CC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554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755650" y="333375"/>
            <a:ext cx="7920038" cy="628491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3600" b="1" dirty="0">
                <a:solidFill>
                  <a:srgbClr val="CC00FF"/>
                </a:solidFill>
                <a:latin typeface="Comic Sans MS" pitchFamily="66" charset="0"/>
              </a:rPr>
              <a:t>Vsak človek je avtor svojega zdravja ali svoje bolezni.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3600" b="1" dirty="0">
                <a:solidFill>
                  <a:srgbClr val="CC00FF"/>
                </a:solidFill>
                <a:latin typeface="Comic Sans MS" pitchFamily="66" charset="0"/>
              </a:rPr>
              <a:t>(Buddha)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3600" b="1" dirty="0">
              <a:solidFill>
                <a:srgbClr val="9900FF"/>
              </a:solidFill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r>
              <a:rPr lang="sl-SI" altLang="sl-SI" sz="3600" b="1" dirty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Je psihično nasilje posledica povečane tekmovalnosti v delovnih okoljih?</a:t>
            </a:r>
          </a:p>
          <a:p>
            <a:pPr algn="ctr" eaLnBrk="1" hangingPunct="1">
              <a:buFontTx/>
              <a:buNone/>
            </a:pPr>
            <a:endParaRPr lang="sl-SI" altLang="sl-SI" sz="3600" b="1" dirty="0">
              <a:solidFill>
                <a:srgbClr val="9900FF"/>
              </a:solidFill>
              <a:latin typeface="Comic Sans MS" pitchFamily="66" charset="0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3600" b="1" dirty="0">
                <a:solidFill>
                  <a:srgbClr val="CC00FF"/>
                </a:solidFill>
                <a:latin typeface="Comic Sans MS" pitchFamily="66" charset="0"/>
              </a:rPr>
              <a:t>Zdravje ni vse, vendar je brez zdravja vse drugo nič.</a:t>
            </a:r>
            <a:endParaRPr lang="en-US" altLang="sl-SI" sz="2800" b="1" dirty="0">
              <a:solidFill>
                <a:srgbClr val="CC00FF"/>
              </a:solidFill>
              <a:latin typeface="Comic Sans MS" pitchFamily="66" charset="0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2800" b="1" dirty="0">
              <a:solidFill>
                <a:srgbClr val="9900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685274"/>
      </p:ext>
    </p:extLst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88640"/>
            <a:ext cx="8785225" cy="6624637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pPr algn="ctr">
              <a:lnSpc>
                <a:spcPct val="120000"/>
              </a:lnSpc>
              <a:buFontTx/>
              <a:buNone/>
            </a:pPr>
            <a:r>
              <a:rPr lang="sl-SI" sz="8000" b="1" dirty="0">
                <a:latin typeface="Comic Sans MS" pitchFamily="66" charset="0"/>
              </a:rPr>
              <a:t>Politika mora jasno opredeliti glavna načela:</a:t>
            </a:r>
          </a:p>
          <a:p>
            <a:pPr algn="ctr">
              <a:lnSpc>
                <a:spcPct val="120000"/>
              </a:lnSpc>
              <a:buFontTx/>
              <a:buNone/>
            </a:pPr>
            <a:r>
              <a:rPr lang="sl-SI" sz="4300" b="1" dirty="0">
                <a:latin typeface="Comic Sans MS" pitchFamily="66" charset="0"/>
              </a:rPr>
              <a:t> </a:t>
            </a:r>
          </a:p>
          <a:p>
            <a:pPr algn="just">
              <a:lnSpc>
                <a:spcPct val="120000"/>
              </a:lnSpc>
            </a:pPr>
            <a:r>
              <a:rPr lang="sl-SI" sz="8000" b="1" dirty="0">
                <a:solidFill>
                  <a:srgbClr val="0000FF"/>
                </a:solidFill>
                <a:latin typeface="Comic Sans MS" pitchFamily="66" charset="0"/>
              </a:rPr>
              <a:t>da organizacija psihičnega nasilja ne bo dopuščala,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sl-SI" sz="3100" b="1" dirty="0">
              <a:solidFill>
                <a:srgbClr val="0000FF"/>
              </a:solidFill>
              <a:latin typeface="Comic Sans MS" pitchFamily="66" charset="0"/>
            </a:endParaRPr>
          </a:p>
          <a:p>
            <a:pPr algn="just">
              <a:lnSpc>
                <a:spcPct val="120000"/>
              </a:lnSpc>
            </a:pPr>
            <a:r>
              <a:rPr lang="sl-SI" sz="8000" b="1" dirty="0">
                <a:latin typeface="Comic Sans MS" pitchFamily="66" charset="0"/>
              </a:rPr>
              <a:t>da je psihično nasilje organizacijski problem in ga je mogoče reševati,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sl-SI" sz="4000" b="1" dirty="0">
              <a:latin typeface="Comic Sans MS" pitchFamily="66" charset="0"/>
            </a:endParaRPr>
          </a:p>
          <a:p>
            <a:pPr algn="just">
              <a:lnSpc>
                <a:spcPct val="120000"/>
              </a:lnSpc>
            </a:pPr>
            <a:r>
              <a:rPr lang="sl-SI" sz="8000" b="1" dirty="0">
                <a:solidFill>
                  <a:srgbClr val="009900"/>
                </a:solidFill>
                <a:latin typeface="Comic Sans MS" pitchFamily="66" charset="0"/>
              </a:rPr>
              <a:t>da ima vsak zaposlen pravico do spoštljivega odnosa itd.</a:t>
            </a:r>
            <a:r>
              <a:rPr lang="sl-SI" sz="8000" b="1" dirty="0">
                <a:latin typeface="Comic Sans MS" pitchFamily="66" charset="0"/>
              </a:rPr>
              <a:t> 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sl-SI" sz="5500" b="1" dirty="0">
              <a:solidFill>
                <a:srgbClr val="663300"/>
              </a:solidFill>
              <a:latin typeface="Comic Sans MS" pitchFamily="66" charset="0"/>
            </a:endParaRPr>
          </a:p>
          <a:p>
            <a:pPr algn="ctr">
              <a:lnSpc>
                <a:spcPct val="120000"/>
              </a:lnSpc>
              <a:buFontTx/>
              <a:buNone/>
            </a:pPr>
            <a:r>
              <a:rPr lang="sl-SI" altLang="sl-SI" sz="8000" b="1" dirty="0">
                <a:solidFill>
                  <a:srgbClr val="CC00FF"/>
                </a:solidFill>
                <a:latin typeface="Comic Sans MS" pitchFamily="66" charset="0"/>
              </a:rPr>
              <a:t>Kaj lahko storijo žrtve? </a:t>
            </a:r>
          </a:p>
          <a:p>
            <a:pPr algn="ctr">
              <a:lnSpc>
                <a:spcPct val="120000"/>
              </a:lnSpc>
              <a:buFontTx/>
              <a:buNone/>
            </a:pPr>
            <a:endParaRPr lang="sl-SI" altLang="sl-SI" sz="4300" b="1" dirty="0">
              <a:solidFill>
                <a:srgbClr val="0000FF"/>
              </a:solidFill>
              <a:latin typeface="Comic Sans MS" pitchFamily="66" charset="0"/>
            </a:endParaRPr>
          </a:p>
          <a:p>
            <a:pPr algn="just">
              <a:lnSpc>
                <a:spcPct val="120000"/>
              </a:lnSpc>
              <a:buFontTx/>
              <a:buNone/>
            </a:pPr>
            <a:r>
              <a:rPr lang="sl-SI" altLang="sl-SI" sz="8000" b="1" dirty="0">
                <a:solidFill>
                  <a:srgbClr val="0000FF"/>
                </a:solidFill>
                <a:latin typeface="Comic Sans MS" pitchFamily="66" charset="0"/>
              </a:rPr>
              <a:t>  Čeprav bi žrtve najraje čim prej zbežale psihičnemu nasilju, pa je treba ravnati premišljeno, da ne bi pod težo čustev sprejeli kakšne </a:t>
            </a:r>
            <a:r>
              <a:rPr lang="sl-SI" altLang="sl-SI" sz="8000" b="1" dirty="0" err="1">
                <a:solidFill>
                  <a:srgbClr val="0000FF"/>
                </a:solidFill>
                <a:latin typeface="Comic Sans MS" pitchFamily="66" charset="0"/>
              </a:rPr>
              <a:t>preuranjene</a:t>
            </a:r>
            <a:r>
              <a:rPr lang="sl-SI" altLang="sl-SI" sz="8000" b="1" dirty="0">
                <a:solidFill>
                  <a:srgbClr val="0000FF"/>
                </a:solidFill>
                <a:latin typeface="Comic Sans MS" pitchFamily="66" charset="0"/>
              </a:rPr>
              <a:t> odločitve, na primer dali odpoved.</a:t>
            </a:r>
            <a:r>
              <a:rPr lang="sl-SI" altLang="sl-SI" sz="8000" b="1" dirty="0">
                <a:latin typeface="Comic Sans MS" pitchFamily="66" charset="0"/>
              </a:rPr>
              <a:t> </a:t>
            </a:r>
            <a:endParaRPr lang="sl-SI" altLang="sl-SI" sz="8000" b="1" dirty="0">
              <a:solidFill>
                <a:srgbClr val="800000"/>
              </a:solidFill>
              <a:latin typeface="Comic Sans MS" panose="030F0702030302020204" pitchFamily="66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endParaRPr lang="sl-SI" sz="3600" b="1" dirty="0">
              <a:solidFill>
                <a:srgbClr val="663300"/>
              </a:solidFill>
              <a:latin typeface="Comic Sans MS" pitchFamily="66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sl-SI" sz="33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998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88913"/>
            <a:ext cx="8748712" cy="648017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sl-SI" altLang="sl-SI" sz="3600" b="1" dirty="0">
                <a:latin typeface="Comic Sans MS" pitchFamily="66" charset="0"/>
              </a:rPr>
              <a:t> </a:t>
            </a:r>
            <a:r>
              <a:rPr lang="sl-SI" altLang="sl-SI" sz="4000" b="1" dirty="0">
                <a:solidFill>
                  <a:srgbClr val="0000FF"/>
                </a:solidFill>
                <a:latin typeface="Comic Sans MS" pitchFamily="66" charset="0"/>
              </a:rPr>
              <a:t>Pred tem je namreč mogoče storiti še marsikaj</a:t>
            </a:r>
          </a:p>
          <a:p>
            <a:pPr>
              <a:lnSpc>
                <a:spcPct val="90000"/>
              </a:lnSpc>
              <a:buFontTx/>
              <a:buNone/>
            </a:pPr>
            <a:endParaRPr lang="sl-SI" altLang="sl-SI" sz="1600" b="1" dirty="0">
              <a:solidFill>
                <a:srgbClr val="0000FF"/>
              </a:solidFill>
              <a:latin typeface="Comic Sans MS" pitchFamily="66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sl-SI" altLang="sl-SI" sz="4000" b="1" dirty="0">
                <a:solidFill>
                  <a:srgbClr val="CC00FF"/>
                </a:solidFill>
                <a:latin typeface="Comic Sans MS" pitchFamily="66" charset="0"/>
              </a:rPr>
              <a:t>Poiskati pomoč pri nadrejenih in/ali pri tistih, ki so v podjetju zadolženi: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sl-SI" altLang="sl-SI" sz="4000" b="1" dirty="0">
              <a:solidFill>
                <a:srgbClr val="CC00FF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sl-SI" altLang="sl-SI" sz="4000" b="1" dirty="0">
                <a:solidFill>
                  <a:srgbClr val="0000FF"/>
                </a:solidFill>
                <a:latin typeface="Comic Sans MS" pitchFamily="66" charset="0"/>
              </a:rPr>
              <a:t>za zdravje in varnost pri delu,</a:t>
            </a:r>
          </a:p>
          <a:p>
            <a:pPr>
              <a:lnSpc>
                <a:spcPct val="90000"/>
              </a:lnSpc>
            </a:pPr>
            <a:r>
              <a:rPr lang="sl-SI" altLang="sl-SI" sz="4000" b="1" dirty="0">
                <a:solidFill>
                  <a:srgbClr val="CC00FF"/>
                </a:solidFill>
                <a:latin typeface="Comic Sans MS" pitchFamily="66" charset="0"/>
              </a:rPr>
              <a:t>kadrovske zadeve ali </a:t>
            </a:r>
          </a:p>
          <a:p>
            <a:pPr>
              <a:lnSpc>
                <a:spcPct val="90000"/>
              </a:lnSpc>
            </a:pPr>
            <a:r>
              <a:rPr lang="sl-SI" altLang="sl-SI" sz="4000" b="1" dirty="0">
                <a:solidFill>
                  <a:srgbClr val="0000FF"/>
                </a:solidFill>
                <a:latin typeface="Comic Sans MS" pitchFamily="66" charset="0"/>
              </a:rPr>
              <a:t>delavske pravice;</a:t>
            </a:r>
            <a:endParaRPr lang="sl-SI" altLang="sl-SI" sz="4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595679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88913"/>
            <a:ext cx="8748712" cy="648017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sl-SI" altLang="sl-SI" sz="3600" b="1" dirty="0">
                <a:solidFill>
                  <a:srgbClr val="0000FF"/>
                </a:solidFill>
                <a:latin typeface="Comic Sans MS" pitchFamily="66" charset="0"/>
              </a:rPr>
              <a:t>obrniti se na pooblaščenega zdravnika specialista medicine dela;</a:t>
            </a:r>
          </a:p>
          <a:p>
            <a:pPr algn="just"/>
            <a:r>
              <a:rPr lang="sl-SI" altLang="sl-SI" sz="3600" b="1" dirty="0">
                <a:solidFill>
                  <a:srgbClr val="CC00FF"/>
                </a:solidFill>
                <a:latin typeface="Comic Sans MS" pitchFamily="66" charset="0"/>
              </a:rPr>
              <a:t>prositi za premestitev na drugo delovno mesto;</a:t>
            </a:r>
          </a:p>
          <a:p>
            <a:r>
              <a:rPr lang="sl-SI" altLang="sl-SI" sz="3600" b="1" dirty="0">
                <a:solidFill>
                  <a:srgbClr val="0000FF"/>
                </a:solidFill>
                <a:latin typeface="Comic Sans MS" pitchFamily="66" charset="0"/>
              </a:rPr>
              <a:t>zbirati dokaze o psihičnem nasilju;</a:t>
            </a:r>
          </a:p>
          <a:p>
            <a:pPr algn="just"/>
            <a:r>
              <a:rPr lang="sl-SI" altLang="sl-SI" sz="3600" b="1" dirty="0">
                <a:solidFill>
                  <a:srgbClr val="CC00FF"/>
                </a:solidFill>
                <a:latin typeface="Comic Sans MS" pitchFamily="66" charset="0"/>
              </a:rPr>
              <a:t>poiskati zaveznike (sodelavci, sindikalni zaupnik…);</a:t>
            </a:r>
          </a:p>
          <a:p>
            <a:pPr algn="just"/>
            <a:r>
              <a:rPr lang="sl-SI" altLang="sl-SI" sz="3600" b="1" dirty="0">
                <a:solidFill>
                  <a:srgbClr val="0000FF"/>
                </a:solidFill>
                <a:latin typeface="Comic Sans MS" pitchFamily="66" charset="0"/>
              </a:rPr>
              <a:t>svojo izkušnjo deliti z ljudmi, ki so bili prav tako žrtve psihičnega nasilja.</a:t>
            </a:r>
          </a:p>
        </p:txBody>
      </p:sp>
    </p:spTree>
    <p:extLst>
      <p:ext uri="{BB962C8B-B14F-4D97-AF65-F5344CB8AC3E}">
        <p14:creationId xmlns:p14="http://schemas.microsoft.com/office/powerpoint/2010/main" val="4200685029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95288" y="4292600"/>
            <a:ext cx="3600450" cy="6492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sl-SI" sz="2400" b="1" dirty="0">
                <a:solidFill>
                  <a:schemeClr val="tx1"/>
                </a:solidFill>
                <a:latin typeface="Comic Sans MS" pitchFamily="66" charset="0"/>
              </a:rPr>
              <a:t>Jaz sem </a:t>
            </a:r>
            <a:r>
              <a:rPr lang="sl-SI" sz="2400" b="1" dirty="0" err="1">
                <a:solidFill>
                  <a:schemeClr val="tx1"/>
                </a:solidFill>
                <a:latin typeface="Comic Sans MS" pitchFamily="66" charset="0"/>
              </a:rPr>
              <a:t>ok</a:t>
            </a:r>
            <a:r>
              <a:rPr lang="sl-SI" sz="2400" b="1" dirty="0">
                <a:solidFill>
                  <a:schemeClr val="tx1"/>
                </a:solidFill>
                <a:latin typeface="Comic Sans MS" pitchFamily="66" charset="0"/>
              </a:rPr>
              <a:t> – ti nisi </a:t>
            </a:r>
            <a:r>
              <a:rPr lang="sl-SI" sz="2400" b="1" dirty="0" err="1">
                <a:solidFill>
                  <a:schemeClr val="tx1"/>
                </a:solidFill>
                <a:latin typeface="Comic Sans MS" pitchFamily="66" charset="0"/>
              </a:rPr>
              <a:t>ok</a:t>
            </a:r>
            <a:endParaRPr lang="sl-SI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468313" y="5516563"/>
            <a:ext cx="3527425" cy="720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sl-SI" sz="2400" b="1">
                <a:solidFill>
                  <a:schemeClr val="tx1"/>
                </a:solidFill>
                <a:latin typeface="Comic Sans MS" pitchFamily="66" charset="0"/>
              </a:rPr>
              <a:t>Jaz nisem ok – ti si ok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4500563" y="5516563"/>
            <a:ext cx="3887787" cy="720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sl-SI" sz="2400" b="1">
                <a:solidFill>
                  <a:schemeClr val="tx1"/>
                </a:solidFill>
                <a:latin typeface="Comic Sans MS" pitchFamily="66" charset="0"/>
              </a:rPr>
              <a:t>Jaz nisem ok – ti nisi ok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4572000" y="4292600"/>
            <a:ext cx="3816350" cy="6492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sl-SI" sz="2400" b="1">
                <a:solidFill>
                  <a:schemeClr val="tx1"/>
                </a:solidFill>
                <a:latin typeface="Comic Sans MS" pitchFamily="66" charset="0"/>
              </a:rPr>
              <a:t>Jaz sem ok – ti si ok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819314" y="116632"/>
            <a:ext cx="7675562" cy="762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sl-SI" sz="4400" b="1" dirty="0">
                <a:solidFill>
                  <a:srgbClr val="0000FF"/>
                </a:solidFill>
                <a:latin typeface="Comic Sans MS" pitchFamily="66" charset="0"/>
              </a:rPr>
              <a:t>Vrednotenje sebe in drugih</a:t>
            </a:r>
            <a:r>
              <a:rPr lang="sl-SI" sz="40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468313" y="981075"/>
            <a:ext cx="8208143" cy="30469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l-SI" sz="3200" b="1" dirty="0">
                <a:solidFill>
                  <a:srgbClr val="0000FF"/>
                </a:solidFill>
                <a:latin typeface="Comic Sans MS" pitchFamily="66" charset="0"/>
              </a:rPr>
              <a:t>Odnos do sebe in drugih se zrcali tudi skozi naša prepričanja in sistema vrednot, ki ga imamo. </a:t>
            </a:r>
          </a:p>
          <a:p>
            <a:pPr algn="ctr"/>
            <a:r>
              <a:rPr lang="sl-SI" sz="3200" b="1" dirty="0">
                <a:solidFill>
                  <a:srgbClr val="CC00FF"/>
                </a:solidFill>
                <a:latin typeface="Comic Sans MS" pitchFamily="66" charset="0"/>
              </a:rPr>
              <a:t>Lastna prepričanja o naši vrednosti oz. vrednosti drugih močno vplivajo na medsebojno komunikacijo in interakcijo.</a:t>
            </a:r>
            <a:r>
              <a:rPr lang="sl-SI" sz="2000" b="1" dirty="0">
                <a:solidFill>
                  <a:srgbClr val="CC00FF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31752" name="Rectangle 9"/>
          <p:cNvSpPr>
            <a:spLocks noChangeArrowheads="1"/>
          </p:cNvSpPr>
          <p:nvPr/>
        </p:nvSpPr>
        <p:spPr bwMode="auto">
          <a:xfrm>
            <a:off x="684213" y="4941888"/>
            <a:ext cx="2952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l-SI" sz="1800" dirty="0">
                <a:latin typeface="Comic Sans MS" pitchFamily="66" charset="0"/>
              </a:rPr>
              <a:t>     </a:t>
            </a:r>
            <a:r>
              <a:rPr lang="sl-SI" sz="1800" b="1" dirty="0">
                <a:latin typeface="Comic Sans MS" pitchFamily="66" charset="0"/>
              </a:rPr>
              <a:t>TEKMOVALNOST</a:t>
            </a:r>
            <a:r>
              <a:rPr lang="sl-SI" b="1" dirty="0"/>
              <a:t> </a:t>
            </a:r>
            <a:r>
              <a:rPr lang="sl-SI" dirty="0"/>
              <a:t>	</a:t>
            </a:r>
          </a:p>
        </p:txBody>
      </p:sp>
      <p:sp>
        <p:nvSpPr>
          <p:cNvPr id="31753" name="Rectangle 11"/>
          <p:cNvSpPr>
            <a:spLocks noChangeArrowheads="1"/>
          </p:cNvSpPr>
          <p:nvPr/>
        </p:nvSpPr>
        <p:spPr bwMode="auto">
          <a:xfrm>
            <a:off x="4643438" y="4941888"/>
            <a:ext cx="2952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1800" b="1" dirty="0">
                <a:latin typeface="Comic Sans MS" pitchFamily="66" charset="0"/>
              </a:rPr>
              <a:t>       SODELOVANJE</a:t>
            </a:r>
            <a:r>
              <a:rPr lang="sl-SI" b="1" dirty="0">
                <a:latin typeface="Comic Sans MS" pitchFamily="66" charset="0"/>
              </a:rPr>
              <a:t> </a:t>
            </a:r>
            <a:r>
              <a:rPr lang="sl-SI" dirty="0"/>
              <a:t>	</a:t>
            </a:r>
          </a:p>
        </p:txBody>
      </p:sp>
      <p:sp>
        <p:nvSpPr>
          <p:cNvPr id="31754" name="Rectangle 12"/>
          <p:cNvSpPr>
            <a:spLocks noChangeArrowheads="1"/>
          </p:cNvSpPr>
          <p:nvPr/>
        </p:nvSpPr>
        <p:spPr bwMode="auto">
          <a:xfrm>
            <a:off x="755650" y="6324231"/>
            <a:ext cx="29546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800" b="1" dirty="0">
                <a:latin typeface="Comic Sans MS" pitchFamily="66" charset="0"/>
              </a:rPr>
              <a:t>       PODREDITEV </a:t>
            </a:r>
            <a:r>
              <a:rPr lang="sl-SI" dirty="0"/>
              <a:t>	</a:t>
            </a:r>
          </a:p>
        </p:txBody>
      </p:sp>
      <p:sp>
        <p:nvSpPr>
          <p:cNvPr id="31755" name="Rectangle 13"/>
          <p:cNvSpPr>
            <a:spLocks noChangeArrowheads="1"/>
          </p:cNvSpPr>
          <p:nvPr/>
        </p:nvSpPr>
        <p:spPr bwMode="auto">
          <a:xfrm>
            <a:off x="4788024" y="6338887"/>
            <a:ext cx="30241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1800" dirty="0">
                <a:latin typeface="Comic Sans MS" pitchFamily="66" charset="0"/>
              </a:rPr>
              <a:t>             </a:t>
            </a:r>
            <a:r>
              <a:rPr lang="sl-SI" sz="1800" b="1" dirty="0">
                <a:latin typeface="Comic Sans MS" pitchFamily="66" charset="0"/>
              </a:rPr>
              <a:t>KONFLIKT</a:t>
            </a:r>
            <a:r>
              <a:rPr lang="sl-SI" sz="1800" dirty="0">
                <a:latin typeface="Comic Sans MS" pitchFamily="66" charset="0"/>
              </a:rPr>
              <a:t> </a:t>
            </a:r>
            <a:r>
              <a:rPr lang="sl-SI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8970372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418058"/>
          </a:xfrm>
        </p:spPr>
        <p:txBody>
          <a:bodyPr>
            <a:noAutofit/>
          </a:bodyPr>
          <a:lstStyle/>
          <a:p>
            <a:r>
              <a:rPr sz="2800" b="1" dirty="0" err="1">
                <a:solidFill>
                  <a:srgbClr val="CC00FF"/>
                </a:solidFill>
                <a:latin typeface="Comic Sans MS" panose="030F0702030302020204" pitchFamily="66" charset="0"/>
              </a:rPr>
              <a:t>Posodobljeni</a:t>
            </a:r>
            <a:r>
              <a:rPr sz="2800" b="1" dirty="0">
                <a:solidFill>
                  <a:srgbClr val="CC00FF"/>
                </a:solidFill>
                <a:latin typeface="Comic Sans MS" panose="030F0702030302020204" pitchFamily="66" charset="0"/>
              </a:rPr>
              <a:t> </a:t>
            </a:r>
            <a:r>
              <a:rPr sz="2800" b="1" dirty="0" err="1">
                <a:solidFill>
                  <a:srgbClr val="CC00FF"/>
                </a:solidFill>
                <a:latin typeface="Comic Sans MS" panose="030F0702030302020204" pitchFamily="66" charset="0"/>
              </a:rPr>
              <a:t>podatki</a:t>
            </a:r>
            <a:r>
              <a:rPr sz="2800" b="1" dirty="0">
                <a:solidFill>
                  <a:srgbClr val="CC00FF"/>
                </a:solidFill>
                <a:latin typeface="Comic Sans MS" panose="030F0702030302020204" pitchFamily="66" charset="0"/>
              </a:rPr>
              <a:t> EU (2021–2024)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92696"/>
            <a:ext cx="8712968" cy="6048672"/>
          </a:xfrm>
        </p:spPr>
        <p:txBody>
          <a:bodyPr>
            <a:noAutofit/>
          </a:bodyPr>
          <a:lstStyle/>
          <a:p>
            <a:pPr algn="just"/>
            <a:r>
              <a:rPr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14 % </a:t>
            </a:r>
            <a:r>
              <a:rPr sz="28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zaposlenih</a:t>
            </a:r>
            <a:r>
              <a:rPr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sz="28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doživi</a:t>
            </a:r>
            <a:r>
              <a:rPr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sz="28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psihično</a:t>
            </a:r>
            <a:r>
              <a:rPr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sz="28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nasilje</a:t>
            </a:r>
            <a:r>
              <a:rPr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.</a:t>
            </a:r>
          </a:p>
          <a:p>
            <a:pPr algn="just"/>
            <a:r>
              <a:rPr sz="2800"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Pogost</a:t>
            </a:r>
            <a:r>
              <a:rPr sz="2800" b="1" dirty="0">
                <a:solidFill>
                  <a:srgbClr val="008000"/>
                </a:solidFill>
                <a:latin typeface="Comic Sans MS" panose="030F0702030302020204" pitchFamily="66" charset="0"/>
              </a:rPr>
              <a:t> v </a:t>
            </a:r>
            <a:r>
              <a:rPr sz="2800"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zdravstvu</a:t>
            </a:r>
            <a:r>
              <a:rPr sz="2800" b="1" dirty="0">
                <a:solidFill>
                  <a:srgbClr val="008000"/>
                </a:solidFill>
                <a:latin typeface="Comic Sans MS" panose="030F0702030302020204" pitchFamily="66" charset="0"/>
              </a:rPr>
              <a:t>, </a:t>
            </a:r>
            <a:r>
              <a:rPr sz="2800"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šolstvu</a:t>
            </a:r>
            <a:r>
              <a:rPr sz="2800" b="1" dirty="0">
                <a:solidFill>
                  <a:srgbClr val="008000"/>
                </a:solidFill>
                <a:latin typeface="Comic Sans MS" panose="030F0702030302020204" pitchFamily="66" charset="0"/>
              </a:rPr>
              <a:t>, </a:t>
            </a:r>
            <a:r>
              <a:rPr sz="2800"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javnem</a:t>
            </a:r>
            <a:r>
              <a:rPr sz="2800" b="1" dirty="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sz="2800"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sektorju</a:t>
            </a:r>
            <a:r>
              <a:rPr sz="2800" b="1" dirty="0">
                <a:solidFill>
                  <a:srgbClr val="008000"/>
                </a:solidFill>
                <a:latin typeface="Comic Sans MS" panose="030F0702030302020204" pitchFamily="66" charset="0"/>
              </a:rPr>
              <a:t>.</a:t>
            </a:r>
          </a:p>
          <a:p>
            <a:pPr algn="just"/>
            <a:r>
              <a:rPr sz="28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Žrtve</a:t>
            </a:r>
            <a:r>
              <a:rPr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: </a:t>
            </a:r>
            <a:r>
              <a:rPr sz="28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ženske</a:t>
            </a:r>
            <a:r>
              <a:rPr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sz="28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mladi</a:t>
            </a:r>
            <a:r>
              <a:rPr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sz="28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nestandardne</a:t>
            </a:r>
            <a:r>
              <a:rPr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sz="28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oblike</a:t>
            </a:r>
            <a:r>
              <a:rPr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sz="28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dela</a:t>
            </a:r>
            <a:r>
              <a:rPr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</a:p>
          <a:p>
            <a:pPr algn="just"/>
            <a:r>
              <a:rPr sz="28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Slaba</a:t>
            </a:r>
            <a:r>
              <a:rPr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sz="28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varnostna</a:t>
            </a:r>
            <a:r>
              <a:rPr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sz="28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kultura</a:t>
            </a:r>
            <a:r>
              <a:rPr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= 3× </a:t>
            </a:r>
            <a:r>
              <a:rPr sz="28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več</a:t>
            </a:r>
            <a:r>
              <a:rPr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sl-SI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trpinčenja</a:t>
            </a:r>
            <a:r>
              <a:rPr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.</a:t>
            </a:r>
            <a:endParaRPr lang="sl-SI" sz="28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sl-SI" sz="1200" b="1" dirty="0">
              <a:latin typeface="Comic Sans MS" panose="030F0702030302020204" pitchFamily="66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sl-SI" sz="2800" b="1" dirty="0">
                <a:solidFill>
                  <a:srgbClr val="CC00FF"/>
                </a:solidFill>
                <a:latin typeface="Comic Sans MS" panose="030F0702030302020204" pitchFamily="66" charset="0"/>
              </a:rPr>
              <a:t>Stanje v Sloveniji (NIJZ/SURS/IRSD 2023)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sl-SI" sz="1400" b="1" dirty="0">
              <a:solidFill>
                <a:srgbClr val="CC00FF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sl-SI" sz="2600" b="1" dirty="0">
                <a:solidFill>
                  <a:srgbClr val="008000"/>
                </a:solidFill>
                <a:latin typeface="Comic Sans MS" panose="030F0702030302020204" pitchFamily="66" charset="0"/>
              </a:rPr>
              <a:t>15 % zaposlenih poroča o trpinčenju.</a:t>
            </a:r>
          </a:p>
          <a:p>
            <a:pPr algn="just"/>
            <a:r>
              <a:rPr lang="sl-SI" sz="2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Vzroki: slabo vodenje, preobremenjenost, konflikti.</a:t>
            </a:r>
          </a:p>
          <a:p>
            <a:pPr algn="just"/>
            <a:r>
              <a:rPr lang="sl-SI" sz="2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Oblike: ignoriranje, poniževanje, kritike.</a:t>
            </a:r>
          </a:p>
          <a:p>
            <a:pPr algn="just"/>
            <a:r>
              <a:rPr lang="sl-SI" sz="2600" b="1" dirty="0">
                <a:solidFill>
                  <a:srgbClr val="CC00FF"/>
                </a:solidFill>
                <a:latin typeface="Comic Sans MS" panose="030F0702030302020204" pitchFamily="66" charset="0"/>
              </a:rPr>
              <a:t>Pogosto težko dokazljivo.</a:t>
            </a:r>
          </a:p>
          <a:p>
            <a:pPr marL="0" indent="0" algn="just">
              <a:buNone/>
            </a:pPr>
            <a:endParaRPr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256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62074"/>
          </a:xfrm>
        </p:spPr>
        <p:txBody>
          <a:bodyPr>
            <a:noAutofit/>
          </a:bodyPr>
          <a:lstStyle/>
          <a:p>
            <a:r>
              <a:rPr sz="3200" b="1" dirty="0" err="1">
                <a:solidFill>
                  <a:srgbClr val="CC00FF"/>
                </a:solidFill>
                <a:latin typeface="Comic Sans MS" panose="030F0702030302020204" pitchFamily="66" charset="0"/>
              </a:rPr>
              <a:t>Posledice</a:t>
            </a:r>
            <a:r>
              <a:rPr sz="3200" b="1" dirty="0">
                <a:solidFill>
                  <a:srgbClr val="CC00FF"/>
                </a:solidFill>
                <a:latin typeface="Comic Sans MS" panose="030F0702030302020204" pitchFamily="66" charset="0"/>
              </a:rPr>
              <a:t> </a:t>
            </a:r>
            <a:r>
              <a:rPr lang="sl-SI" sz="3200" b="1" dirty="0">
                <a:solidFill>
                  <a:srgbClr val="CC00FF"/>
                </a:solidFill>
                <a:latin typeface="Comic Sans MS" panose="030F0702030302020204" pitchFamily="66" charset="0"/>
              </a:rPr>
              <a:t>trpinčenja</a:t>
            </a:r>
            <a:endParaRPr sz="3200" b="1" dirty="0">
              <a:solidFill>
                <a:srgbClr val="CC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83264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sz="3300"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Zdravstvene</a:t>
            </a:r>
            <a:r>
              <a:rPr sz="3300" b="1" dirty="0">
                <a:solidFill>
                  <a:srgbClr val="008000"/>
                </a:solidFill>
                <a:latin typeface="Comic Sans MS" panose="030F0702030302020204" pitchFamily="66" charset="0"/>
              </a:rPr>
              <a:t>: </a:t>
            </a:r>
            <a:r>
              <a:rPr sz="3300"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nespečnost</a:t>
            </a:r>
            <a:r>
              <a:rPr sz="3300" b="1" dirty="0">
                <a:solidFill>
                  <a:srgbClr val="008000"/>
                </a:solidFill>
                <a:latin typeface="Comic Sans MS" panose="030F0702030302020204" pitchFamily="66" charset="0"/>
              </a:rPr>
              <a:t>, </a:t>
            </a:r>
            <a:r>
              <a:rPr sz="3300"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tesnoba</a:t>
            </a:r>
            <a:r>
              <a:rPr sz="3300" b="1" dirty="0">
                <a:solidFill>
                  <a:srgbClr val="008000"/>
                </a:solidFill>
                <a:latin typeface="Comic Sans MS" panose="030F0702030302020204" pitchFamily="66" charset="0"/>
              </a:rPr>
              <a:t>, </a:t>
            </a:r>
            <a:r>
              <a:rPr sz="3300"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depresija</a:t>
            </a:r>
            <a:r>
              <a:rPr sz="3300" b="1" dirty="0">
                <a:solidFill>
                  <a:srgbClr val="008000"/>
                </a:solidFill>
                <a:latin typeface="Comic Sans MS" panose="030F0702030302020204" pitchFamily="66" charset="0"/>
              </a:rPr>
              <a:t>, </a:t>
            </a:r>
            <a:r>
              <a:rPr sz="3300"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izgorelost</a:t>
            </a:r>
            <a:r>
              <a:rPr sz="3300" b="1" dirty="0">
                <a:solidFill>
                  <a:srgbClr val="008000"/>
                </a:solidFill>
                <a:latin typeface="Comic Sans MS" panose="030F0702030302020204" pitchFamily="66" charset="0"/>
              </a:rPr>
              <a:t>.</a:t>
            </a:r>
          </a:p>
          <a:p>
            <a:pPr algn="just"/>
            <a:r>
              <a:rPr sz="3300" b="1" dirty="0" err="1">
                <a:solidFill>
                  <a:srgbClr val="CC00FF"/>
                </a:solidFill>
                <a:latin typeface="Comic Sans MS" panose="030F0702030302020204" pitchFamily="66" charset="0"/>
              </a:rPr>
              <a:t>Poslovne</a:t>
            </a:r>
            <a:r>
              <a:rPr sz="3300" b="1" dirty="0">
                <a:solidFill>
                  <a:srgbClr val="CC00FF"/>
                </a:solidFill>
                <a:latin typeface="Comic Sans MS" panose="030F0702030302020204" pitchFamily="66" charset="0"/>
              </a:rPr>
              <a:t>: </a:t>
            </a:r>
            <a:r>
              <a:rPr sz="3300" b="1" dirty="0" err="1">
                <a:solidFill>
                  <a:srgbClr val="CC00FF"/>
                </a:solidFill>
                <a:latin typeface="Comic Sans MS" panose="030F0702030302020204" pitchFamily="66" charset="0"/>
              </a:rPr>
              <a:t>napake</a:t>
            </a:r>
            <a:r>
              <a:rPr sz="3300" b="1" dirty="0">
                <a:solidFill>
                  <a:srgbClr val="CC00FF"/>
                </a:solidFill>
                <a:latin typeface="Comic Sans MS" panose="030F0702030302020204" pitchFamily="66" charset="0"/>
              </a:rPr>
              <a:t>, </a:t>
            </a:r>
            <a:r>
              <a:rPr sz="3300" b="1" dirty="0" err="1">
                <a:solidFill>
                  <a:srgbClr val="CC00FF"/>
                </a:solidFill>
                <a:latin typeface="Comic Sans MS" panose="030F0702030302020204" pitchFamily="66" charset="0"/>
              </a:rPr>
              <a:t>slaba</a:t>
            </a:r>
            <a:r>
              <a:rPr sz="3300" b="1" dirty="0">
                <a:solidFill>
                  <a:srgbClr val="CC00FF"/>
                </a:solidFill>
                <a:latin typeface="Comic Sans MS" panose="030F0702030302020204" pitchFamily="66" charset="0"/>
              </a:rPr>
              <a:t> </a:t>
            </a:r>
            <a:r>
              <a:rPr sz="3300" b="1" dirty="0" err="1">
                <a:solidFill>
                  <a:srgbClr val="CC00FF"/>
                </a:solidFill>
                <a:latin typeface="Comic Sans MS" panose="030F0702030302020204" pitchFamily="66" charset="0"/>
              </a:rPr>
              <a:t>motivacija</a:t>
            </a:r>
            <a:r>
              <a:rPr sz="3300" b="1" dirty="0">
                <a:solidFill>
                  <a:srgbClr val="CC00FF"/>
                </a:solidFill>
                <a:latin typeface="Comic Sans MS" panose="030F0702030302020204" pitchFamily="66" charset="0"/>
              </a:rPr>
              <a:t>, </a:t>
            </a:r>
            <a:r>
              <a:rPr sz="3300" b="1" dirty="0" err="1">
                <a:solidFill>
                  <a:srgbClr val="CC00FF"/>
                </a:solidFill>
                <a:latin typeface="Comic Sans MS" panose="030F0702030302020204" pitchFamily="66" charset="0"/>
              </a:rPr>
              <a:t>absentizem</a:t>
            </a:r>
            <a:r>
              <a:rPr sz="3300" b="1" dirty="0">
                <a:solidFill>
                  <a:srgbClr val="CC00FF"/>
                </a:solidFill>
                <a:latin typeface="Comic Sans MS" panose="030F0702030302020204" pitchFamily="66" charset="0"/>
              </a:rPr>
              <a:t>.</a:t>
            </a:r>
          </a:p>
          <a:p>
            <a:pPr algn="just"/>
            <a:r>
              <a:rPr sz="33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Organizacijske</a:t>
            </a:r>
            <a:r>
              <a:rPr sz="3300" b="1" dirty="0">
                <a:solidFill>
                  <a:srgbClr val="0000FF"/>
                </a:solidFill>
                <a:latin typeface="Comic Sans MS" panose="030F0702030302020204" pitchFamily="66" charset="0"/>
              </a:rPr>
              <a:t>: </a:t>
            </a:r>
            <a:r>
              <a:rPr sz="33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slaba</a:t>
            </a:r>
            <a:r>
              <a:rPr sz="33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sz="33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klima</a:t>
            </a:r>
            <a:r>
              <a:rPr sz="3300" b="1" dirty="0">
                <a:solidFill>
                  <a:srgbClr val="0000FF"/>
                </a:solidFill>
                <a:latin typeface="Comic Sans MS" panose="030F0702030302020204" pitchFamily="66" charset="0"/>
              </a:rPr>
              <a:t>, </a:t>
            </a:r>
            <a:r>
              <a:rPr sz="33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konflikti</a:t>
            </a:r>
            <a:r>
              <a:rPr sz="3300" b="1" dirty="0">
                <a:solidFill>
                  <a:srgbClr val="0000FF"/>
                </a:solidFill>
                <a:latin typeface="Comic Sans MS" panose="030F0702030302020204" pitchFamily="66" charset="0"/>
              </a:rPr>
              <a:t>, </a:t>
            </a:r>
            <a:r>
              <a:rPr sz="33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nizko</a:t>
            </a:r>
            <a:r>
              <a:rPr sz="33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sz="33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zaupanje</a:t>
            </a:r>
            <a:r>
              <a:rPr sz="3300" b="1" dirty="0">
                <a:solidFill>
                  <a:srgbClr val="0000FF"/>
                </a:solidFill>
                <a:latin typeface="Comic Sans MS" panose="030F0702030302020204" pitchFamily="66" charset="0"/>
              </a:rPr>
              <a:t>.</a:t>
            </a:r>
            <a:endParaRPr lang="sl-SI" sz="33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sl-SI" sz="28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sl-SI" sz="3800" b="1" dirty="0">
                <a:solidFill>
                  <a:srgbClr val="CC00FF"/>
                </a:solidFill>
                <a:latin typeface="Comic Sans MS" panose="030F0702030302020204" pitchFamily="66" charset="0"/>
              </a:rPr>
              <a:t>Kako prepoznamo trpinčenje?</a:t>
            </a:r>
          </a:p>
          <a:p>
            <a:pPr marL="0" indent="0">
              <a:buNone/>
            </a:pPr>
            <a:endParaRPr lang="sl-SI" sz="2800" b="1" dirty="0">
              <a:latin typeface="Comic Sans MS" panose="030F0702030302020204" pitchFamily="66" charset="0"/>
            </a:endParaRPr>
          </a:p>
          <a:p>
            <a:r>
              <a:rPr lang="sl-SI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Izolacija, ignoriranje.</a:t>
            </a:r>
          </a:p>
          <a:p>
            <a:r>
              <a:rPr lang="sl-SI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Neutemeljene kritike, odvzem pristojnosti.</a:t>
            </a:r>
          </a:p>
          <a:p>
            <a:r>
              <a:rPr lang="sl-SI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Poniževanje, govorice.</a:t>
            </a:r>
          </a:p>
          <a:p>
            <a:r>
              <a:rPr lang="sl-SI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Nemogoče naloge, prikrivanje informacij.</a:t>
            </a:r>
          </a:p>
          <a:p>
            <a:pPr marL="0" indent="0">
              <a:buNone/>
            </a:pPr>
            <a:endParaRPr lang="sl-SI" sz="28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sl-SI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Pogoj: več kot 1× tedensko, vsaj 6 mesecev.</a:t>
            </a:r>
          </a:p>
          <a:p>
            <a:pPr marL="0" indent="0">
              <a:buNone/>
            </a:pPr>
            <a:endParaRPr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3295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90066"/>
          </a:xfrm>
        </p:spPr>
        <p:txBody>
          <a:bodyPr>
            <a:noAutofit/>
          </a:bodyPr>
          <a:lstStyle/>
          <a:p>
            <a:r>
              <a:rPr sz="36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Ukrepi</a:t>
            </a:r>
            <a:r>
              <a:rPr sz="3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sz="36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proti</a:t>
            </a:r>
            <a:r>
              <a:rPr sz="3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sl-SI" sz="3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trpinčenju</a:t>
            </a:r>
            <a:endParaRPr sz="36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590465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sz="41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Organizacija</a:t>
            </a:r>
            <a:r>
              <a:rPr lang="sl-SI" sz="4100" b="1" dirty="0">
                <a:solidFill>
                  <a:srgbClr val="C00000"/>
                </a:solidFill>
                <a:latin typeface="Comic Sans MS" panose="030F0702030302020204" pitchFamily="66" charset="0"/>
              </a:rPr>
              <a:t>:</a:t>
            </a:r>
            <a:r>
              <a:rPr sz="4100"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ničelna</a:t>
            </a:r>
            <a:r>
              <a:rPr sz="4100" b="1" dirty="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sz="4100"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toleranca</a:t>
            </a:r>
            <a:r>
              <a:rPr sz="4100" b="1" dirty="0">
                <a:solidFill>
                  <a:srgbClr val="008000"/>
                </a:solidFill>
                <a:latin typeface="Comic Sans MS" panose="030F0702030302020204" pitchFamily="66" charset="0"/>
              </a:rPr>
              <a:t>, </a:t>
            </a:r>
            <a:r>
              <a:rPr sz="4100"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postopki</a:t>
            </a:r>
            <a:r>
              <a:rPr lang="sl-SI" sz="4100" b="1" dirty="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sz="4100"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prijave</a:t>
            </a:r>
            <a:r>
              <a:rPr sz="4100" b="1" dirty="0">
                <a:solidFill>
                  <a:srgbClr val="008000"/>
                </a:solidFill>
                <a:latin typeface="Comic Sans MS" panose="030F0702030302020204" pitchFamily="66" charset="0"/>
              </a:rPr>
              <a:t>.</a:t>
            </a:r>
          </a:p>
          <a:p>
            <a:pPr algn="just"/>
            <a:r>
              <a:rPr sz="41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Posameznik:</a:t>
            </a:r>
            <a:r>
              <a:rPr sz="41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psihološka</a:t>
            </a:r>
            <a:r>
              <a:rPr sz="41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sz="41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pomoč</a:t>
            </a:r>
            <a:r>
              <a:rPr sz="4100" b="1" dirty="0">
                <a:solidFill>
                  <a:srgbClr val="0000FF"/>
                </a:solidFill>
                <a:latin typeface="Comic Sans MS" panose="030F0702030302020204" pitchFamily="66" charset="0"/>
              </a:rPr>
              <a:t>, </a:t>
            </a:r>
            <a:r>
              <a:rPr sz="41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zbiranje</a:t>
            </a:r>
            <a:r>
              <a:rPr sz="41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sz="41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dokazov</a:t>
            </a:r>
            <a:r>
              <a:rPr sz="4100" b="1" dirty="0">
                <a:solidFill>
                  <a:srgbClr val="0000FF"/>
                </a:solidFill>
                <a:latin typeface="Comic Sans MS" panose="030F0702030302020204" pitchFamily="66" charset="0"/>
              </a:rPr>
              <a:t>.</a:t>
            </a:r>
          </a:p>
          <a:p>
            <a:pPr algn="just"/>
            <a:r>
              <a:rPr sz="41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Vodstvo:</a:t>
            </a:r>
            <a:r>
              <a:rPr sz="4100"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hitra</a:t>
            </a:r>
            <a:r>
              <a:rPr sz="4100" b="1" dirty="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sz="4100"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reakcija</a:t>
            </a:r>
            <a:r>
              <a:rPr sz="4100" b="1" dirty="0">
                <a:solidFill>
                  <a:srgbClr val="008000"/>
                </a:solidFill>
                <a:latin typeface="Comic Sans MS" panose="030F0702030302020204" pitchFamily="66" charset="0"/>
              </a:rPr>
              <a:t>, </a:t>
            </a:r>
            <a:r>
              <a:rPr sz="4100"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nepristranska</a:t>
            </a:r>
            <a:r>
              <a:rPr sz="4100" b="1" dirty="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sz="4100"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preiskava</a:t>
            </a:r>
            <a:r>
              <a:rPr sz="4100" b="1" dirty="0">
                <a:solidFill>
                  <a:srgbClr val="008000"/>
                </a:solidFill>
                <a:latin typeface="Comic Sans MS" panose="030F0702030302020204" pitchFamily="66" charset="0"/>
              </a:rPr>
              <a:t>.</a:t>
            </a:r>
          </a:p>
          <a:p>
            <a:pPr algn="just"/>
            <a:r>
              <a:rPr sz="41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Pravna</a:t>
            </a:r>
            <a:r>
              <a:rPr sz="41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sz="41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podlaga</a:t>
            </a:r>
            <a:r>
              <a:rPr sz="4100" b="1" dirty="0">
                <a:solidFill>
                  <a:srgbClr val="C00000"/>
                </a:solidFill>
                <a:latin typeface="Comic Sans MS" panose="030F0702030302020204" pitchFamily="66" charset="0"/>
              </a:rPr>
              <a:t>: </a:t>
            </a:r>
            <a:r>
              <a:rPr sz="4100" b="1" dirty="0">
                <a:solidFill>
                  <a:srgbClr val="0000FF"/>
                </a:solidFill>
                <a:latin typeface="Comic Sans MS" panose="030F0702030302020204" pitchFamily="66" charset="0"/>
              </a:rPr>
              <a:t>ZDR-1 – </a:t>
            </a:r>
            <a:r>
              <a:rPr sz="41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prepoved</a:t>
            </a:r>
            <a:r>
              <a:rPr sz="41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sz="41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trpinčenja</a:t>
            </a:r>
            <a:r>
              <a:rPr sz="4100" b="1" dirty="0">
                <a:solidFill>
                  <a:srgbClr val="0000FF"/>
                </a:solidFill>
                <a:latin typeface="Comic Sans MS" panose="030F0702030302020204" pitchFamily="66" charset="0"/>
              </a:rPr>
              <a:t>.</a:t>
            </a:r>
            <a:endParaRPr lang="sl-SI" sz="41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just"/>
            <a:endParaRPr lang="sl-SI" sz="28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sl-SI" sz="4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Kako ustavimo trpinčenje?</a:t>
            </a:r>
          </a:p>
          <a:p>
            <a:pPr marL="0" indent="0">
              <a:buNone/>
            </a:pPr>
            <a:endParaRPr lang="sl-SI" sz="3900" dirty="0">
              <a:solidFill>
                <a:srgbClr val="CC00FF"/>
              </a:solidFill>
              <a:latin typeface="Comic Sans MS" panose="030F0702030302020204" pitchFamily="66" charset="0"/>
            </a:endParaRPr>
          </a:p>
          <a:p>
            <a:r>
              <a:rPr lang="sl-SI" sz="4100" b="1" dirty="0">
                <a:solidFill>
                  <a:srgbClr val="CC00FF"/>
                </a:solidFill>
                <a:latin typeface="Comic Sans MS" panose="030F0702030302020204" pitchFamily="66" charset="0"/>
              </a:rPr>
              <a:t>Varna organizacijska kultura.</a:t>
            </a:r>
          </a:p>
          <a:p>
            <a:r>
              <a:rPr lang="sl-SI" sz="4100" b="1" dirty="0">
                <a:solidFill>
                  <a:srgbClr val="0000FF"/>
                </a:solidFill>
                <a:latin typeface="Comic Sans MS" panose="030F0702030302020204" pitchFamily="66" charset="0"/>
              </a:rPr>
              <a:t>Odprta komunikacija.</a:t>
            </a:r>
          </a:p>
          <a:p>
            <a:r>
              <a:rPr lang="sl-SI" sz="4100" b="1" dirty="0">
                <a:solidFill>
                  <a:srgbClr val="008000"/>
                </a:solidFill>
                <a:latin typeface="Comic Sans MS" panose="030F0702030302020204" pitchFamily="66" charset="0"/>
              </a:rPr>
              <a:t>Jasni postopki reševanja konfliktov.</a:t>
            </a:r>
          </a:p>
          <a:p>
            <a:r>
              <a:rPr lang="sl-SI" sz="4100" b="1" dirty="0">
                <a:solidFill>
                  <a:srgbClr val="C00000"/>
                </a:solidFill>
                <a:latin typeface="Comic Sans MS" panose="030F0702030302020204" pitchFamily="66" charset="0"/>
              </a:rPr>
              <a:t>Vloga vodij – hiter in pošten odziv.</a:t>
            </a:r>
          </a:p>
          <a:p>
            <a:pPr algn="just"/>
            <a:endParaRPr sz="28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6584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50825" y="5084763"/>
            <a:ext cx="8497888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 algn="ctr"/>
            <a:endParaRPr lang="sl-SI" sz="2000" b="1">
              <a:solidFill>
                <a:srgbClr val="4D4D4D"/>
              </a:solidFill>
              <a:latin typeface="Times New Roman" pitchFamily="18" charset="0"/>
            </a:endParaRPr>
          </a:p>
          <a:p>
            <a:pPr algn="ctr"/>
            <a:endParaRPr lang="sl-SI" sz="2000" b="1">
              <a:solidFill>
                <a:srgbClr val="4D4D4D"/>
              </a:solidFill>
              <a:latin typeface="Times New Roman" pitchFamily="18" charset="0"/>
            </a:endParaRPr>
          </a:p>
          <a:p>
            <a:pPr algn="ctr"/>
            <a:r>
              <a:rPr lang="sl-SI" sz="24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sl-SI" sz="2400" b="1" i="1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produktivnost.si/wp-content/uploads/2012/07/Odnos-med-stresom-in-zmogljivostjo-zaposlenih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73" y="836712"/>
            <a:ext cx="8423791" cy="55446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CFFCC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6824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7602" y="116632"/>
            <a:ext cx="8856984" cy="65556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l-SI" sz="2400" b="1" dirty="0">
                <a:solidFill>
                  <a:srgbClr val="008000"/>
                </a:solidFill>
                <a:latin typeface="Comic Sans MS" panose="030F0702030302020204" pitchFamily="66" charset="0"/>
                <a:hlinkClick r:id="rId2"/>
              </a:rPr>
              <a:t>Ko te strese stres</a:t>
            </a:r>
            <a:endParaRPr lang="sl-SI" sz="2400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  <a:p>
            <a:pPr algn="just"/>
            <a:endParaRPr lang="sl-SI" sz="2200" b="1" dirty="0">
              <a:latin typeface="Comic Sans MS" panose="030F0702030302020204" pitchFamily="66" charset="0"/>
            </a:endParaRPr>
          </a:p>
          <a:p>
            <a:pPr algn="just"/>
            <a:r>
              <a:rPr lang="sl-SI" sz="2200" b="1" dirty="0">
                <a:solidFill>
                  <a:srgbClr val="008000"/>
                </a:solidFill>
                <a:latin typeface="Comic Sans MS" panose="030F0702030302020204" pitchFamily="66" charset="0"/>
              </a:rPr>
              <a:t>Stres na delovnem mestu botruje visokemu odstotku izgubljenih delovnih dni, število oseb, ki trpijo zaradi njega, pa narašča.</a:t>
            </a:r>
          </a:p>
          <a:p>
            <a:pPr algn="just"/>
            <a:endParaRPr lang="sl-SI" sz="2200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sl-SI" sz="2200" b="1" dirty="0">
                <a:solidFill>
                  <a:srgbClr val="008000"/>
                </a:solidFill>
                <a:latin typeface="Comic Sans MS" panose="030F0702030302020204" pitchFamily="66" charset="0"/>
              </a:rPr>
              <a:t>Nekateri razlogi za stres na delovnem mestu so: pretirane zahteve, slab nadzor, neprestan pritisk, nesprejemljivo obnašanje, nespoštljivost, spremembe, slabo načrtovanje in nasprotujoča si navodila, ki povzročajo napake, utrujenost, </a:t>
            </a:r>
            <a:r>
              <a:rPr lang="sl-SI" sz="2200"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pregorelost</a:t>
            </a:r>
            <a:r>
              <a:rPr lang="sl-SI" sz="2200" b="1" dirty="0">
                <a:solidFill>
                  <a:srgbClr val="008000"/>
                </a:solidFill>
                <a:latin typeface="Comic Sans MS" panose="030F0702030302020204" pitchFamily="66" charset="0"/>
              </a:rPr>
              <a:t>, izčrpanost in neučinkovitost ipd.</a:t>
            </a:r>
          </a:p>
          <a:p>
            <a:pPr algn="just"/>
            <a:endParaRPr lang="sl-SI" sz="2200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sl-SI" sz="2200" b="1" dirty="0">
                <a:solidFill>
                  <a:srgbClr val="008000"/>
                </a:solidFill>
                <a:latin typeface="Comic Sans MS" panose="030F0702030302020204" pitchFamily="66" charset="0"/>
              </a:rPr>
              <a:t>Psihosocialna tveganja na delovnem mestu je mogoče uspešno obvladovati, kar lahko ugodno vpliva na dobro počutje delavcev in učinkovitost podjetij. </a:t>
            </a:r>
          </a:p>
          <a:p>
            <a:pPr algn="just"/>
            <a:endParaRPr lang="sl-SI" sz="2200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sl-SI" sz="2200" b="1" dirty="0">
                <a:solidFill>
                  <a:srgbClr val="008000"/>
                </a:solidFill>
                <a:latin typeface="Comic Sans MS" panose="030F0702030302020204" pitchFamily="66" charset="0"/>
              </a:rPr>
              <a:t>Bistvo je preprečevanje!!! </a:t>
            </a:r>
          </a:p>
          <a:p>
            <a:pPr algn="just"/>
            <a:endParaRPr lang="sl-SI" sz="2200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sl-SI" sz="2200" b="1" dirty="0">
                <a:solidFill>
                  <a:srgbClr val="008000"/>
                </a:solidFill>
                <a:latin typeface="Comic Sans MS" panose="030F0702030302020204" pitchFamily="66" charset="0"/>
              </a:rPr>
              <a:t>Film naj bi spodbudil razpravo o nekaterih najtežjih izzivih, s katerimi se soočajo zaposleni, vodstvo in nadzorniki.</a:t>
            </a:r>
          </a:p>
        </p:txBody>
      </p:sp>
    </p:spTree>
    <p:extLst>
      <p:ext uri="{BB962C8B-B14F-4D97-AF65-F5344CB8AC3E}">
        <p14:creationId xmlns:p14="http://schemas.microsoft.com/office/powerpoint/2010/main" val="3336974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sl-SI" sz="3200" b="1" dirty="0">
                <a:solidFill>
                  <a:schemeClr val="bg1"/>
                </a:solidFill>
                <a:latin typeface="Comic Sans MS" pitchFamily="66" charset="0"/>
              </a:rPr>
              <a:t>NOVOSTI ZAKONA O VARNOSTI IN ZDRAVJU PRI DELU (ZVZD-1) ŠT. 43/11.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323528" y="1535112"/>
            <a:ext cx="4032448" cy="1245816"/>
          </a:xfr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sl-SI" dirty="0">
                <a:latin typeface="Comic Sans MS" pitchFamily="66" charset="0"/>
              </a:rPr>
              <a:t>PROMOCIJA ZDRAVJA </a:t>
            </a:r>
          </a:p>
          <a:p>
            <a:pPr algn="ctr"/>
            <a:r>
              <a:rPr lang="sl-SI" dirty="0">
                <a:latin typeface="Comic Sans MS" pitchFamily="66" charset="0"/>
              </a:rPr>
              <a:t>NA DELOVNEM </a:t>
            </a:r>
          </a:p>
          <a:p>
            <a:pPr algn="ctr"/>
            <a:r>
              <a:rPr lang="sl-SI" dirty="0">
                <a:latin typeface="Comic Sans MS" pitchFamily="66" charset="0"/>
              </a:rPr>
              <a:t>MESTU</a:t>
            </a:r>
          </a:p>
        </p:txBody>
      </p:sp>
      <p:sp>
        <p:nvSpPr>
          <p:cNvPr id="8" name="Ograda besedila 2"/>
          <p:cNvSpPr>
            <a:spLocks noGrp="1"/>
          </p:cNvSpPr>
          <p:nvPr>
            <p:ph type="body" sz="quarter" idx="3"/>
          </p:nvPr>
        </p:nvSpPr>
        <p:spPr>
          <a:xfrm>
            <a:off x="4572000" y="1535113"/>
            <a:ext cx="4321175" cy="1246187"/>
          </a:xfr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l-SI" dirty="0">
                <a:latin typeface="Comic Sans MS" pitchFamily="66" charset="0"/>
              </a:rPr>
              <a:t>OBVLADOVANJE </a:t>
            </a:r>
          </a:p>
          <a:p>
            <a:pPr marL="0" indent="0" algn="ctr">
              <a:buNone/>
            </a:pPr>
            <a:r>
              <a:rPr lang="pt-BR" dirty="0">
                <a:latin typeface="Comic Sans MS" pitchFamily="66" charset="0"/>
              </a:rPr>
              <a:t>PSIHO</a:t>
            </a:r>
            <a:r>
              <a:rPr lang="sl-SI" dirty="0">
                <a:latin typeface="Comic Sans MS" pitchFamily="66" charset="0"/>
              </a:rPr>
              <a:t>SOCIALNIH </a:t>
            </a:r>
          </a:p>
          <a:p>
            <a:pPr marL="0" indent="0" algn="ctr">
              <a:buNone/>
            </a:pPr>
            <a:r>
              <a:rPr lang="sl-SI" dirty="0">
                <a:latin typeface="Comic Sans MS" pitchFamily="66" charset="0"/>
              </a:rPr>
              <a:t>TVEGANJ NA DELOVNEM MESTU</a:t>
            </a:r>
            <a:endParaRPr lang="sl-SI" dirty="0"/>
          </a:p>
        </p:txBody>
      </p:sp>
      <p:sp>
        <p:nvSpPr>
          <p:cNvPr id="14" name="AutoShape 4" descr="http://www.google.si/url?sa=i&amp;source=images&amp;cd=&amp;docid=tIbqovC29-9YfM&amp;tbnid=IB4pGwwqZu5iwM:&amp;ved=0CAUQjBwwAA&amp;url=http%3A%2F%2Fwww.aktivni.si%2Fmedia%2Fcache%2Fupload%2FPhoto%2F2013%2F04%2F21%2Fstres-sluzba-izgorelost_article_image.jpg&amp;ei=tFyiUcjwD-6p7Aa8rIDoCw&amp;psig=AFQjCNGukGdXg-Rp8A17ofkp0sdPM2ZZfg&amp;ust=136968146030855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5" name="AutoShape 6" descr="http://www.google.si/url?sa=i&amp;source=images&amp;cd=&amp;docid=tIbqovC29-9YfM&amp;tbnid=IB4pGwwqZu5iwM:&amp;ved=0CAUQjBwwAA&amp;url=http%3A%2F%2Fwww.aktivni.si%2Fmedia%2Fcache%2Fupload%2FPhoto%2F2013%2F04%2F21%2Fstres-sluzba-izgorelost_article_image.jpg&amp;ei=tFyiUcjwD-6p7Aa8rIDoCw&amp;psig=AFQjCNGukGdXg-Rp8A17ofkp0sdPM2ZZfg&amp;ust=1369681460308552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6" name="AutoShape 8" descr="http://www.google.si/url?sa=i&amp;source=images&amp;cd=&amp;docid=tIbqovC29-9YfM&amp;tbnid=IB4pGwwqZu5iwM:&amp;ved=0CAUQjBwwAA&amp;url=http%3A%2F%2Fwww.aktivni.si%2Fmedia%2Fcache%2Fupload%2FPhoto%2F2013%2F04%2F21%2Fstres-sluzba-izgorelost_article_image.jpg&amp;ei=tFyiUcjwD-6p7Aa8rIDoCw&amp;psig=AFQjCNGukGdXg-Rp8A17ofkp0sdPM2ZZfg&amp;ust=1369681460308552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7" name="AutoShape 14" descr="http://www.google.si/url?sa=i&amp;source=images&amp;cd=&amp;docid=tIbqovC29-9YfM&amp;tbnid=IB4pGwwqZu5iwM:&amp;ved=0CAUQjBwwAA&amp;url=http%3A%2F%2Fwww.rts.si%2Fvideo_images%2Fs5_270_big%2F2.jpg%3F1347041641&amp;ei=tFyiUcjwD-6p7Aa8rIDoCw&amp;psig=AFQjCNGukGdXg-Rp8A17ofkp0sdPM2ZZfg&amp;ust=1369681460308552"/>
          <p:cNvSpPr>
            <a:spLocks noChangeAspect="1" noChangeArrowheads="1"/>
          </p:cNvSpPr>
          <p:nvPr/>
        </p:nvSpPr>
        <p:spPr bwMode="auto">
          <a:xfrm>
            <a:off x="5207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8" name="AutoShape 16" descr="http://www.google.si/url?sa=i&amp;source=images&amp;cd=&amp;docid=tIbqovC29-9YfM&amp;tbnid=IB4pGwwqZu5iwM:&amp;ved=0CAUQjBwwAA&amp;url=http%3A%2F%2Fwww.rts.si%2Fvideo_images%2Fs5_270_big%2F2.jpg%3F1347041641&amp;ei=tFyiUcjwD-6p7Aa8rIDoCw&amp;psig=AFQjCNGukGdXg-Rp8A17ofkp0sdPM2ZZfg&amp;ust=1369681460308552"/>
          <p:cNvSpPr>
            <a:spLocks noChangeAspect="1" noChangeArrowheads="1"/>
          </p:cNvSpPr>
          <p:nvPr/>
        </p:nvSpPr>
        <p:spPr bwMode="auto">
          <a:xfrm>
            <a:off x="67310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9" name="AutoShape 18" descr="http://www.google.si/url?sa=i&amp;source=images&amp;cd=&amp;docid=tIbqovC29-9YfM&amp;tbnid=IB4pGwwqZu5iwM:&amp;ved=0CAUQjBwwAA&amp;url=http%3A%2F%2Fwww.rts.si%2Fvideo_images%2Fs5_270_big%2F2.jpg%3F1347041641&amp;ei=tFyiUcjwD-6p7Aa8rIDoCw&amp;psig=AFQjCNGukGdXg-Rp8A17ofkp0sdPM2ZZfg&amp;ust=1369681460308552"/>
          <p:cNvSpPr>
            <a:spLocks noChangeAspect="1" noChangeArrowheads="1"/>
          </p:cNvSpPr>
          <p:nvPr/>
        </p:nvSpPr>
        <p:spPr bwMode="auto">
          <a:xfrm>
            <a:off x="825500" y="625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20" name="AutoShape 20" descr="http://www.google.si/url?sa=i&amp;source=images&amp;cd=&amp;docid=tIbqovC29-9YfM&amp;tbnid=IB4pGwwqZu5iwM:&amp;ved=0CAUQjBwwAA&amp;url=http%3A%2F%2Fwww.rts.si%2Fvideo_images%2Fs5_270_big%2F2.jpg%3F1347041641&amp;ei=tFyiUcjwD-6p7Aa8rIDoCw&amp;psig=AFQjCNGukGdXg-Rp8A17ofkp0sdPM2ZZfg&amp;ust=1369681460308552"/>
          <p:cNvSpPr>
            <a:spLocks noChangeAspect="1" noChangeArrowheads="1"/>
          </p:cNvSpPr>
          <p:nvPr/>
        </p:nvSpPr>
        <p:spPr bwMode="auto">
          <a:xfrm>
            <a:off x="977900" y="777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2070" name="Picture 22" descr="http://www.delo.si/assets/media/picture/20110331/stres.jpg?rev=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2976"/>
            <a:ext cx="4383596" cy="27629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8" name="Picture 24" descr="http://www.skrivnost-zdravja.si/blog/wp-content/uploads/2009/09/kol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80" y="3212976"/>
            <a:ext cx="4073292" cy="30930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181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2715483"/>
            <a:ext cx="7535019" cy="3922130"/>
          </a:xfrm>
          <a:prstGeom prst="rect">
            <a:avLst/>
          </a:prstGeom>
          <a:ln w="1270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188640"/>
            <a:ext cx="8784976" cy="95410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l-SI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"Trpinčenje na delovnem mestu je ena najbolj dramatičnih izkušenj v življenju"</a:t>
            </a:r>
          </a:p>
        </p:txBody>
      </p:sp>
      <p:sp>
        <p:nvSpPr>
          <p:cNvPr id="3" name="Rectangle 2"/>
          <p:cNvSpPr/>
          <p:nvPr/>
        </p:nvSpPr>
        <p:spPr>
          <a:xfrm>
            <a:off x="215380" y="1145823"/>
            <a:ext cx="8784976" cy="15696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l-SI" sz="2400" b="1" dirty="0">
                <a:solidFill>
                  <a:srgbClr val="008000"/>
                </a:solidFill>
                <a:latin typeface="Comic Sans MS" panose="030F0702030302020204" pitchFamily="66" charset="0"/>
              </a:rPr>
              <a:t>Doživljanje krivice je izjemno boleče in praktično nerazrešljivo, še posebej ker sodišča le redko presodijo v prid žrtvi, če gre "le" za teptanje človekovega dostojanstva ( Metoda Dodič Fikfak). </a:t>
            </a:r>
          </a:p>
        </p:txBody>
      </p:sp>
    </p:spTree>
    <p:extLst>
      <p:ext uri="{BB962C8B-B14F-4D97-AF65-F5344CB8AC3E}">
        <p14:creationId xmlns:p14="http://schemas.microsoft.com/office/powerpoint/2010/main" val="23633494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0"/>
            <a:ext cx="12858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8411" y="655637"/>
            <a:ext cx="8586822" cy="5262979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l-SI" sz="4800" b="1" dirty="0">
                <a:solidFill>
                  <a:schemeClr val="bg1"/>
                </a:solidFill>
                <a:latin typeface="Comic Sans MS" pitchFamily="66" charset="0"/>
              </a:rPr>
              <a:t>6. člen - delodajalec mora načrtovati in izvajati PZD.</a:t>
            </a:r>
          </a:p>
          <a:p>
            <a:pPr>
              <a:defRPr/>
            </a:pPr>
            <a:endParaRPr lang="sl-SI" sz="4800" b="1" dirty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sl-SI" sz="4800" b="1" dirty="0">
                <a:solidFill>
                  <a:srgbClr val="FFFF00"/>
                </a:solidFill>
                <a:latin typeface="Comic Sans MS" pitchFamily="66" charset="0"/>
              </a:rPr>
              <a:t>32. Člen - delodajalec mora za PZD zagotoviti potrebna sredstva in spremljati njeno izvajanje.</a:t>
            </a:r>
          </a:p>
        </p:txBody>
      </p:sp>
    </p:spTree>
    <p:extLst>
      <p:ext uri="{BB962C8B-B14F-4D97-AF65-F5344CB8AC3E}">
        <p14:creationId xmlns:p14="http://schemas.microsoft.com/office/powerpoint/2010/main" val="680668828"/>
      </p:ext>
    </p:extLst>
  </p:cSld>
  <p:clrMapOvr>
    <a:masterClrMapping/>
  </p:clrMapOvr>
  <p:transition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r>
              <a:rPr lang="sl-SI" sz="900" dirty="0"/>
              <a:t> </a:t>
            </a:r>
          </a:p>
        </p:txBody>
      </p:sp>
      <p:sp>
        <p:nvSpPr>
          <p:cNvPr id="2" name="Pravokotnik 1"/>
          <p:cNvSpPr/>
          <p:nvPr/>
        </p:nvSpPr>
        <p:spPr>
          <a:xfrm>
            <a:off x="238121" y="116632"/>
            <a:ext cx="864096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Najnovejši podatki za Slovenijo</a:t>
            </a:r>
          </a:p>
          <a:p>
            <a:pPr algn="ctr"/>
            <a:endParaRPr lang="sl-SI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l-SI" sz="2800" b="1" dirty="0">
                <a:solidFill>
                  <a:srgbClr val="008000"/>
                </a:solidFill>
                <a:latin typeface="Comic Sans MS" panose="030F0702030302020204" pitchFamily="66" charset="0"/>
              </a:rPr>
              <a:t>Leta 2023 je bilo zabeleženih </a:t>
            </a:r>
            <a:r>
              <a:rPr lang="sl-SI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20.058.912</a:t>
            </a:r>
            <a:r>
              <a:rPr lang="sl-SI" sz="2800" b="1" dirty="0"/>
              <a:t> </a:t>
            </a:r>
            <a:r>
              <a:rPr lang="sl-SI" sz="2800" b="1" dirty="0">
                <a:solidFill>
                  <a:srgbClr val="008000"/>
                </a:solidFill>
                <a:latin typeface="Comic Sans MS" panose="030F0702030302020204" pitchFamily="66" charset="0"/>
              </a:rPr>
              <a:t>dni bolniške odsotnosti.</a:t>
            </a:r>
            <a:endParaRPr lang="sl-SI" sz="2800" b="1" dirty="0">
              <a:latin typeface="Comic Sans MS" panose="030F0702030302020204" pitchFamily="66" charset="0"/>
            </a:endParaRPr>
          </a:p>
          <a:p>
            <a:pPr>
              <a:buFont typeface="Arial"/>
              <a:buChar char="•"/>
            </a:pPr>
            <a:endParaRPr lang="sl-SI" sz="1400" b="1" dirty="0">
              <a:latin typeface="Comic Sans MS" panose="030F0702030302020204" pitchFamily="66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l-SI" sz="2800" b="1" dirty="0">
                <a:solidFill>
                  <a:srgbClr val="CC00FF"/>
                </a:solidFill>
                <a:latin typeface="Comic Sans MS" panose="030F0702030302020204" pitchFamily="66" charset="0"/>
              </a:rPr>
              <a:t>Povprečna odsotnost je znašala </a:t>
            </a:r>
            <a:r>
              <a:rPr lang="sl-SI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20,1 </a:t>
            </a:r>
            <a:r>
              <a:rPr lang="sl-SI" sz="2800" b="1" dirty="0">
                <a:solidFill>
                  <a:srgbClr val="CC00FF"/>
                </a:solidFill>
                <a:latin typeface="Comic Sans MS" panose="030F0702030302020204" pitchFamily="66" charset="0"/>
              </a:rPr>
              <a:t>dni/leto </a:t>
            </a:r>
            <a:r>
              <a:rPr lang="sl-SI" sz="2800" b="1" dirty="0">
                <a:solidFill>
                  <a:srgbClr val="008000"/>
                </a:solidFill>
                <a:latin typeface="Comic Sans MS" panose="030F0702030302020204" pitchFamily="66" charset="0"/>
              </a:rPr>
              <a:t>(ženske ~24 dni,</a:t>
            </a:r>
            <a:r>
              <a:rPr lang="sl-SI" sz="2800" b="1" dirty="0">
                <a:solidFill>
                  <a:srgbClr val="CC00FF"/>
                </a:solidFill>
                <a:latin typeface="Comic Sans MS" panose="030F0702030302020204" pitchFamily="66" charset="0"/>
              </a:rPr>
              <a:t> </a:t>
            </a:r>
            <a:r>
              <a:rPr lang="sl-SI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moški ~16 dni) </a:t>
            </a:r>
            <a:r>
              <a:rPr lang="sl-SI" sz="2800" b="1" dirty="0">
                <a:solidFill>
                  <a:srgbClr val="CC00FF"/>
                </a:solidFill>
                <a:latin typeface="Comic Sans MS" panose="030F0702030302020204" pitchFamily="66" charset="0"/>
              </a:rPr>
              <a:t>zaradi bolezni in poškodb.</a:t>
            </a:r>
            <a:r>
              <a:rPr lang="sl-SI" sz="2800" b="1" dirty="0">
                <a:latin typeface="Comic Sans MS" panose="030F0702030302020204" pitchFamily="66" charset="0"/>
              </a:rPr>
              <a:t> </a:t>
            </a:r>
          </a:p>
          <a:p>
            <a:pPr algn="just"/>
            <a:endParaRPr lang="sl-SI" sz="1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l-SI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Od vseh odsotnih dni približno: </a:t>
            </a:r>
          </a:p>
          <a:p>
            <a:endParaRPr lang="sl-SI" sz="2800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  <a:p>
            <a:pPr algn="just">
              <a:buFont typeface="Arial"/>
              <a:buChar char="•"/>
            </a:pPr>
            <a:r>
              <a:rPr lang="sl-SI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63 % je zaradi bolezni, </a:t>
            </a:r>
          </a:p>
          <a:p>
            <a:pPr algn="just">
              <a:buFont typeface="Arial"/>
              <a:buChar char="•"/>
            </a:pPr>
            <a:r>
              <a:rPr lang="sl-SI" sz="2800" b="1" dirty="0">
                <a:solidFill>
                  <a:srgbClr val="CC00FF"/>
                </a:solidFill>
                <a:latin typeface="Comic Sans MS" panose="030F0702030302020204" pitchFamily="66" charset="0"/>
              </a:rPr>
              <a:t> 18 % zaradi poškodb izven dela,</a:t>
            </a:r>
          </a:p>
          <a:p>
            <a:pPr algn="just">
              <a:buFont typeface="Arial"/>
              <a:buChar char="•"/>
            </a:pPr>
            <a:r>
              <a:rPr lang="sl-SI" sz="2800" b="1" dirty="0">
                <a:solidFill>
                  <a:srgbClr val="CC00FF"/>
                </a:solidFill>
                <a:latin typeface="Comic Sans MS" panose="030F0702030302020204" pitchFamily="66" charset="0"/>
              </a:rPr>
              <a:t> 6 % zaradi poškodb pri delu). </a:t>
            </a:r>
          </a:p>
          <a:p>
            <a:pPr algn="just">
              <a:buFont typeface="Arial"/>
              <a:buChar char="•"/>
            </a:pPr>
            <a:endParaRPr lang="sl-SI" sz="2400" b="1" dirty="0">
              <a:solidFill>
                <a:srgbClr val="CC00FF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sl-SI" sz="1400" b="1" dirty="0">
                <a:latin typeface="Comic Sans MS" panose="030F0702030302020204" pitchFamily="66" charset="0"/>
              </a:rPr>
              <a:t>(Viri: ZZZS 2023; NIJZ 2023; OECD </a:t>
            </a:r>
            <a:r>
              <a:rPr lang="sl-SI" sz="1400" b="1" dirty="0" err="1">
                <a:latin typeface="Comic Sans MS" panose="030F0702030302020204" pitchFamily="66" charset="0"/>
              </a:rPr>
              <a:t>Health</a:t>
            </a:r>
            <a:r>
              <a:rPr lang="sl-SI" sz="1400" b="1" dirty="0">
                <a:latin typeface="Comic Sans MS" panose="030F0702030302020204" pitchFamily="66" charset="0"/>
              </a:rPr>
              <a:t> </a:t>
            </a:r>
            <a:r>
              <a:rPr lang="sl-SI" sz="1400" b="1" dirty="0" err="1">
                <a:latin typeface="Comic Sans MS" panose="030F0702030302020204" pitchFamily="66" charset="0"/>
              </a:rPr>
              <a:t>Statistics</a:t>
            </a:r>
            <a:r>
              <a:rPr lang="sl-SI" sz="1400" b="1" dirty="0">
                <a:latin typeface="Comic Sans MS" panose="030F0702030302020204" pitchFamily="66" charset="0"/>
              </a:rPr>
              <a:t> 2024)</a:t>
            </a:r>
            <a:endParaRPr lang="sl-SI" sz="2400" b="1" dirty="0">
              <a:latin typeface="Comic Sans MS" panose="030F0702030302020204" pitchFamily="66" charset="0"/>
            </a:endParaRPr>
          </a:p>
          <a:p>
            <a:pPr algn="just"/>
            <a:endParaRPr lang="sl-SI" sz="1400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5843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07504" y="188640"/>
            <a:ext cx="8856984" cy="6408712"/>
          </a:xfrm>
        </p:spPr>
        <p:txBody>
          <a:bodyPr>
            <a:noAutofit/>
          </a:bodyPr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sl-SI" b="1" kern="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Evropske unije je imela leta 2023 približno 2,82 milijona ne­sm­rtnih nezgod pri delu, ki so povzročile vsaj 4 dni odsotnosti. </a:t>
            </a:r>
            <a:r>
              <a:rPr lang="sl-SI" b="1" kern="0" dirty="0" err="1">
                <a:solidFill>
                  <a:sysClr val="windowText" lastClr="000000"/>
                </a:solidFill>
                <a:latin typeface="Comic Sans MS" panose="030F0702030302020204" pitchFamily="66" charset="0"/>
                <a:hlinkClick r:id="rId3"/>
              </a:rPr>
              <a:t>European</a:t>
            </a:r>
            <a:r>
              <a:rPr lang="sl-SI" b="1" kern="0" dirty="0">
                <a:solidFill>
                  <a:sysClr val="windowText" lastClr="000000"/>
                </a:solidFill>
                <a:latin typeface="Comic Sans MS" panose="030F0702030302020204" pitchFamily="66" charset="0"/>
                <a:hlinkClick r:id="rId3"/>
              </a:rPr>
              <a:t> Commission+1</a:t>
            </a:r>
            <a:r>
              <a:rPr lang="sl-SI" b="1" kern="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 </a:t>
            </a:r>
            <a:r>
              <a:rPr lang="sl-SI" b="1" kern="0" dirty="0">
                <a:solidFill>
                  <a:srgbClr val="0000FF"/>
                </a:solidFill>
                <a:latin typeface="Comic Sans MS" panose="030F0702030302020204" pitchFamily="66" charset="0"/>
              </a:rPr>
              <a:t>za vse podrobnosti in primerjave med Evropskimi državami.</a:t>
            </a:r>
          </a:p>
          <a:p>
            <a:pPr marL="0" lvl="0" indent="0" algn="just">
              <a:buNone/>
            </a:pPr>
            <a:endParaRPr lang="sl-SI" sz="1400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  <a:p>
            <a:pPr marL="0" lvl="0" indent="0" algn="just">
              <a:buNone/>
            </a:pPr>
            <a:r>
              <a:rPr lang="sl-SI" b="1" dirty="0">
                <a:solidFill>
                  <a:srgbClr val="008000"/>
                </a:solidFill>
                <a:latin typeface="Comic Sans MS" panose="030F0702030302020204" pitchFamily="66" charset="0"/>
              </a:rPr>
              <a:t>Sistem priznavanja poklicnih bolezni v Sloveniji ni robusten — poklicne bolezni so redke in večina na­ših podatkov zajema splošne bolezni in poškodbe, ne nujno identificirane kot »poklicne«. </a:t>
            </a:r>
            <a:r>
              <a:rPr lang="sl-SI" b="1" dirty="0">
                <a:solidFill>
                  <a:srgbClr val="0000FF"/>
                </a:solidFill>
                <a:latin typeface="Comic Sans MS" panose="030F0702030302020204" pitchFamily="66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OECD</a:t>
            </a:r>
            <a:r>
              <a:rPr lang="sl-SI" b="1" dirty="0">
                <a:solidFill>
                  <a:srgbClr val="0000FF"/>
                </a:solidFill>
                <a:latin typeface="Comic Sans MS" panose="030F0702030302020204" pitchFamily="66" charset="0"/>
              </a:rPr>
              <a:t>-podrobni podatki.</a:t>
            </a:r>
          </a:p>
          <a:p>
            <a:pPr marL="0" indent="0">
              <a:buNone/>
            </a:pPr>
            <a:endParaRPr lang="sl-SI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1482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844" y="116632"/>
            <a:ext cx="8786874" cy="70788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sl-SI" sz="4000" b="1" dirty="0">
                <a:solidFill>
                  <a:srgbClr val="FFFF00"/>
                </a:solidFill>
                <a:latin typeface="Comic Sans MS" pitchFamily="66" charset="0"/>
              </a:rPr>
              <a:t>PROMOCIJA ZDRAVJA PRI DELU</a:t>
            </a:r>
            <a:endParaRPr lang="sl-SI" sz="4000" dirty="0">
              <a:solidFill>
                <a:srgbClr val="FFFF00"/>
              </a:solidFill>
            </a:endParaRPr>
          </a:p>
        </p:txBody>
      </p:sp>
      <p:pic>
        <p:nvPicPr>
          <p:cNvPr id="6" name="Slika 5" descr="http://www.zfm.si/shared_images/variations/600x600/ostali-produkti/vzorci-obvezne-dokumentacij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80728"/>
            <a:ext cx="5715000" cy="5715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9991908"/>
      </p:ext>
    </p:extLst>
  </p:cSld>
  <p:clrMapOvr>
    <a:masterClrMapping/>
  </p:clrMapOvr>
  <p:transition>
    <p:dissolv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204788" y="115888"/>
            <a:ext cx="8856662" cy="57861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sl-SI" sz="2600" b="1" dirty="0">
                <a:solidFill>
                  <a:srgbClr val="CC00FF"/>
                </a:solidFill>
                <a:latin typeface="Comic Sans MS" panose="030F0702030302020204" pitchFamily="66" charset="0"/>
              </a:rPr>
              <a:t>Delodajalci večinoma sicer izdelajo izjavo o varnosti z oceno tveganja, vendar pogosto ne poznajo dovolj njene vsebine in pomena.  </a:t>
            </a:r>
          </a:p>
          <a:p>
            <a:pPr algn="just">
              <a:defRPr/>
            </a:pPr>
            <a:endParaRPr lang="sl-SI" sz="16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  <a:defRPr/>
            </a:pPr>
            <a:r>
              <a:rPr lang="sl-SI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kaj naj ocena tveganja predstavljala, </a:t>
            </a:r>
          </a:p>
          <a:p>
            <a:pPr marL="457200" indent="-457200" algn="just">
              <a:buFont typeface="Wingdings" panose="05000000000000000000" pitchFamily="2" charset="2"/>
              <a:buChar char="ü"/>
              <a:defRPr/>
            </a:pPr>
            <a:r>
              <a:rPr lang="sl-SI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čemu je namenjena, </a:t>
            </a:r>
          </a:p>
          <a:p>
            <a:pPr marL="457200" indent="-457200" algn="just">
              <a:buFont typeface="Wingdings" panose="05000000000000000000" pitchFamily="2" charset="2"/>
              <a:buChar char="ü"/>
              <a:defRPr/>
            </a:pPr>
            <a:r>
              <a:rPr lang="sl-SI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zakaj jo morajo imeti in </a:t>
            </a:r>
          </a:p>
          <a:p>
            <a:pPr marL="457200" indent="-457200" algn="just">
              <a:buFont typeface="Wingdings" panose="05000000000000000000" pitchFamily="2" charset="2"/>
              <a:buChar char="ü"/>
              <a:defRPr/>
            </a:pPr>
            <a:r>
              <a:rPr lang="sl-SI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kako jo lahko dejansko uporabijo. </a:t>
            </a:r>
          </a:p>
          <a:p>
            <a:pPr algn="just">
              <a:defRPr/>
            </a:pPr>
            <a:r>
              <a:rPr lang="sl-SI" sz="1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 </a:t>
            </a:r>
          </a:p>
          <a:p>
            <a:pPr algn="just">
              <a:defRPr/>
            </a:pPr>
            <a:r>
              <a:rPr lang="sl-SI" sz="2600" b="1" dirty="0">
                <a:solidFill>
                  <a:srgbClr val="CC00FF"/>
                </a:solidFill>
                <a:latin typeface="Comic Sans MS" panose="030F0702030302020204" pitchFamily="66" charset="0"/>
              </a:rPr>
              <a:t>Zato je treba v delovnih okoljih graditi visoko raven varnostne kulture, v kateri se tako vodstva kot zaposleni zavedajo pomena ocene tveganja za:</a:t>
            </a:r>
          </a:p>
          <a:p>
            <a:pPr algn="just">
              <a:defRPr/>
            </a:pPr>
            <a:endParaRPr lang="sl-SI" sz="14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  <a:defRPr/>
            </a:pPr>
            <a:r>
              <a:rPr lang="sl-SI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varnost in zdravje pri delu, </a:t>
            </a:r>
          </a:p>
          <a:p>
            <a:pPr marL="457200" indent="-457200" algn="just">
              <a:buFont typeface="Wingdings" panose="05000000000000000000" pitchFamily="2" charset="2"/>
              <a:buChar char="ü"/>
              <a:defRPr/>
            </a:pPr>
            <a:r>
              <a:rPr lang="sl-SI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pripadnost organizaciji ter </a:t>
            </a:r>
          </a:p>
          <a:p>
            <a:pPr marL="457200" indent="-457200" algn="just">
              <a:buFont typeface="Wingdings" panose="05000000000000000000" pitchFamily="2" charset="2"/>
              <a:buChar char="ü"/>
              <a:defRPr/>
            </a:pPr>
            <a:r>
              <a:rPr lang="sl-SI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uspešnost podjetja na trgu.</a:t>
            </a:r>
          </a:p>
        </p:txBody>
      </p:sp>
    </p:spTree>
    <p:extLst>
      <p:ext uri="{BB962C8B-B14F-4D97-AF65-F5344CB8AC3E}">
        <p14:creationId xmlns:p14="http://schemas.microsoft.com/office/powerpoint/2010/main" val="3593904590"/>
      </p:ext>
    </p:extLst>
  </p:cSld>
  <p:clrMapOvr>
    <a:masterClrMapping/>
  </p:clrMapOvr>
  <p:transition>
    <p:dissolv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2910" y="357166"/>
            <a:ext cx="7995591" cy="1171624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29977" tIns="55880" rIns="55880" bIns="55880" spcCol="1270" anchor="ctr"/>
          <a:lstStyle/>
          <a:p>
            <a:pPr defTabSz="977900">
              <a:lnSpc>
                <a:spcPct val="90000"/>
              </a:lnSpc>
              <a:spcAft>
                <a:spcPct val="35000"/>
              </a:spcAft>
              <a:defRPr/>
            </a:pPr>
            <a:r>
              <a:rPr lang="sl-SI" sz="2200" b="1" dirty="0">
                <a:latin typeface="Comic Sans MS" pitchFamily="66" charset="0"/>
              </a:rPr>
              <a:t> </a:t>
            </a:r>
            <a:endParaRPr lang="sl-SI" sz="2200" dirty="0">
              <a:latin typeface="Comic Sans MS" pitchFamily="66" charset="0"/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179388" y="115888"/>
            <a:ext cx="8785225" cy="6370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sl-SI" sz="3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Po dostopnih podatkih duševne motnje vse bolj vplivajo na našo delovno zmožnost in ustvarjalnost. </a:t>
            </a:r>
          </a:p>
          <a:p>
            <a:pPr algn="just">
              <a:defRPr/>
            </a:pPr>
            <a:endParaRPr lang="sl-SI" b="1" dirty="0">
              <a:solidFill>
                <a:srgbClr val="9900CC"/>
              </a:solidFill>
              <a:latin typeface="Comic Sans MS" panose="030F0702030302020204" pitchFamily="66" charset="0"/>
            </a:endParaRPr>
          </a:p>
          <a:p>
            <a:pPr algn="just">
              <a:defRPr/>
            </a:pPr>
            <a:r>
              <a:rPr lang="sl-SI" sz="3200" b="1" dirty="0">
                <a:solidFill>
                  <a:srgbClr val="CC00FF"/>
                </a:solidFill>
                <a:latin typeface="Comic Sans MS" panose="030F0702030302020204" pitchFamily="66" charset="0"/>
              </a:rPr>
              <a:t>Na področju javnega zdravja si prizadevajo za oblikovanje programov:</a:t>
            </a:r>
          </a:p>
          <a:p>
            <a:pPr algn="just">
              <a:defRPr/>
            </a:pPr>
            <a:endParaRPr lang="sl-SI" b="1" dirty="0">
              <a:solidFill>
                <a:srgbClr val="9900CC"/>
              </a:solidFill>
              <a:latin typeface="Comic Sans MS" panose="030F0702030302020204" pitchFamily="66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  <a:defRPr/>
            </a:pPr>
            <a:r>
              <a:rPr lang="sl-SI" sz="3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za izboljševanje duševno zdravja prebivalstva, </a:t>
            </a:r>
          </a:p>
          <a:p>
            <a:pPr algn="just">
              <a:defRPr/>
            </a:pPr>
            <a:endParaRPr lang="sl-SI" sz="16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  <a:defRPr/>
            </a:pPr>
            <a:r>
              <a:rPr lang="sl-SI" sz="3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za preprečevanje duševne motnje ter</a:t>
            </a:r>
          </a:p>
          <a:p>
            <a:pPr algn="just">
              <a:defRPr/>
            </a:pPr>
            <a:r>
              <a:rPr lang="sl-SI" sz="1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</a:p>
          <a:p>
            <a:pPr marL="457200" lvl="0" indent="-457200" algn="just">
              <a:buFont typeface="Wingdings" panose="05000000000000000000" pitchFamily="2" charset="2"/>
              <a:buChar char="ü"/>
              <a:defRPr/>
            </a:pPr>
            <a:r>
              <a:rPr lang="sl-SI" sz="3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za čim hitrejše okrevanje in ponovno vključevanje obolelih v vsakdanje življenje ter delovno okolje.</a:t>
            </a:r>
          </a:p>
        </p:txBody>
      </p:sp>
    </p:spTree>
    <p:extLst>
      <p:ext uri="{BB962C8B-B14F-4D97-AF65-F5344CB8AC3E}">
        <p14:creationId xmlns:p14="http://schemas.microsoft.com/office/powerpoint/2010/main" val="1709578889"/>
      </p:ext>
    </p:extLst>
  </p:cSld>
  <p:clrMapOvr>
    <a:masterClrMapping/>
  </p:clrMapOvr>
  <p:transition>
    <p:dissolv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0"/>
            <a:ext cx="12858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7505" y="712311"/>
            <a:ext cx="8856983" cy="606319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sl-SI" sz="4000" b="1" dirty="0">
                <a:solidFill>
                  <a:srgbClr val="FFFF00"/>
                </a:solidFill>
                <a:latin typeface="Comic Sans MS" pitchFamily="66" charset="0"/>
              </a:rPr>
              <a:t>Promocija zdravja na delovnem mestu zajema:</a:t>
            </a:r>
          </a:p>
          <a:p>
            <a:pPr lvl="0" algn="ctr">
              <a:defRPr/>
            </a:pPr>
            <a:endParaRPr lang="sl-SI" sz="20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571500" lvl="0" indent="-571500">
              <a:buFont typeface="Wingdings" pitchFamily="2" charset="2"/>
              <a:buChar char="Ø"/>
              <a:defRPr/>
            </a:pPr>
            <a:r>
              <a:rPr lang="sl-SI" sz="3200" b="1" dirty="0">
                <a:solidFill>
                  <a:schemeClr val="bg1"/>
                </a:solidFill>
                <a:latin typeface="Comic Sans MS" pitchFamily="66" charset="0"/>
              </a:rPr>
              <a:t>skupna prizadevanja delodajalcev,</a:t>
            </a:r>
          </a:p>
          <a:p>
            <a:pPr marL="571500" lvl="0" indent="-571500">
              <a:buFont typeface="Wingdings" pitchFamily="2" charset="2"/>
              <a:buChar char="Ø"/>
              <a:defRPr/>
            </a:pPr>
            <a:r>
              <a:rPr lang="sl-SI" sz="3200" b="1" dirty="0">
                <a:solidFill>
                  <a:schemeClr val="bg1"/>
                </a:solidFill>
                <a:latin typeface="Comic Sans MS" pitchFamily="66" charset="0"/>
              </a:rPr>
              <a:t>delavcev in </a:t>
            </a:r>
          </a:p>
          <a:p>
            <a:pPr marL="571500" lvl="0" indent="-571500">
              <a:buFont typeface="Wingdings" pitchFamily="2" charset="2"/>
              <a:buChar char="Ø"/>
              <a:defRPr/>
            </a:pPr>
            <a:r>
              <a:rPr lang="sl-SI" sz="3200" b="1" dirty="0">
                <a:solidFill>
                  <a:schemeClr val="bg1"/>
                </a:solidFill>
                <a:latin typeface="Comic Sans MS" pitchFamily="66" charset="0"/>
              </a:rPr>
              <a:t>širše družbe za izboljšanje zdravja, dobrega počutja in varnega delovnega okolja.</a:t>
            </a:r>
          </a:p>
          <a:p>
            <a:pPr algn="ctr">
              <a:defRPr/>
            </a:pPr>
            <a:endParaRPr lang="sl-SI" altLang="zh-CN" sz="3200" b="1" dirty="0">
              <a:solidFill>
                <a:srgbClr val="FFFF00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algn="just">
              <a:defRPr/>
            </a:pPr>
            <a:r>
              <a:rPr lang="sl-SI" altLang="zh-CN" sz="3200" b="1" dirty="0">
                <a:solidFill>
                  <a:srgbClr val="FFFF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Obvezno je vključevanje delavce ter upoštevanje njihovih potrebe, izkušenj in stališč.</a:t>
            </a:r>
            <a:endParaRPr lang="sl-SI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2389522" y="11708"/>
            <a:ext cx="39068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sl-SI" altLang="zh-CN" sz="3200" b="1" dirty="0">
                <a:solidFill>
                  <a:srgbClr val="CC00FF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Kaj zajema (PZD)?</a:t>
            </a:r>
          </a:p>
        </p:txBody>
      </p:sp>
    </p:spTree>
    <p:extLst>
      <p:ext uri="{BB962C8B-B14F-4D97-AF65-F5344CB8AC3E}">
        <p14:creationId xmlns:p14="http://schemas.microsoft.com/office/powerpoint/2010/main" val="1321831351"/>
      </p:ext>
    </p:extLst>
  </p:cSld>
  <p:clrMapOvr>
    <a:masterClrMapping/>
  </p:clrMapOvr>
  <p:transition>
    <p:dissolv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0"/>
            <a:ext cx="12858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8563" y="188640"/>
            <a:ext cx="8786874" cy="646330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sl-SI" sz="3200" b="1" dirty="0">
                <a:solidFill>
                  <a:schemeClr val="bg1"/>
                </a:solidFill>
                <a:latin typeface="Comic Sans MS" pitchFamily="66" charset="0"/>
              </a:rPr>
              <a:t>Zdravje ni vse, vendar je brez zdravja vse drugo nič. </a:t>
            </a:r>
          </a:p>
          <a:p>
            <a:pPr algn="just">
              <a:spcAft>
                <a:spcPts val="0"/>
              </a:spcAft>
              <a:buClr>
                <a:schemeClr val="bg1"/>
              </a:buClr>
              <a:defRPr/>
            </a:pPr>
            <a:endParaRPr lang="sl-SI" sz="3200" b="1" dirty="0">
              <a:solidFill>
                <a:schemeClr val="bg1"/>
              </a:solidFill>
              <a:latin typeface="Comic Sans MS" pitchFamily="66" charset="0"/>
            </a:endParaRPr>
          </a:p>
          <a:p>
            <a:pPr marL="457200" indent="-457200" algn="just"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sl-SI" sz="3200" b="1" dirty="0">
                <a:solidFill>
                  <a:srgbClr val="FFFF00"/>
                </a:solidFill>
                <a:latin typeface="Comic Sans MS" pitchFamily="66" charset="0"/>
              </a:rPr>
              <a:t>4 od 5 Evropejcev meni, da je dobro zdravje najpomembnejši dejavnik kakovost življenja.</a:t>
            </a:r>
          </a:p>
          <a:p>
            <a:pPr algn="just">
              <a:spcAft>
                <a:spcPts val="0"/>
              </a:spcAft>
              <a:buClr>
                <a:schemeClr val="bg1"/>
              </a:buClr>
              <a:defRPr/>
            </a:pPr>
            <a:endParaRPr lang="sl-SI" sz="14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457200" indent="-457200" algn="just"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sl-SI" sz="3200" b="1" dirty="0">
                <a:solidFill>
                  <a:schemeClr val="bg1"/>
                </a:solidFill>
                <a:latin typeface="Comic Sans MS" pitchFamily="66" charset="0"/>
              </a:rPr>
              <a:t>vsak </a:t>
            </a:r>
            <a:r>
              <a:rPr lang="sl-SI" sz="3200" b="1" spc="-5" dirty="0">
                <a:solidFill>
                  <a:schemeClr val="bg1"/>
                </a:solidFill>
                <a:latin typeface="Comic Sans MS" pitchFamily="66" charset="0"/>
              </a:rPr>
              <a:t>e</a:t>
            </a:r>
            <a:r>
              <a:rPr lang="sl-SI" sz="3200" b="1" dirty="0">
                <a:solidFill>
                  <a:schemeClr val="bg1"/>
                </a:solidFill>
                <a:latin typeface="Comic Sans MS" pitchFamily="66" charset="0"/>
              </a:rPr>
              <a:t>v</a:t>
            </a:r>
            <a:r>
              <a:rPr lang="sl-SI" sz="3200" b="1" spc="-5" dirty="0">
                <a:solidFill>
                  <a:schemeClr val="bg1"/>
                </a:solidFill>
                <a:latin typeface="Comic Sans MS" pitchFamily="66" charset="0"/>
              </a:rPr>
              <a:t>r</a:t>
            </a:r>
            <a:r>
              <a:rPr lang="sl-SI" sz="3200" b="1" dirty="0">
                <a:solidFill>
                  <a:schemeClr val="bg1"/>
                </a:solidFill>
                <a:latin typeface="Comic Sans MS" pitchFamily="66" charset="0"/>
              </a:rPr>
              <a:t>o,</a:t>
            </a:r>
            <a:r>
              <a:rPr lang="sl-SI" sz="3200" b="1" spc="5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sl-SI" sz="3200" b="1" dirty="0">
                <a:solidFill>
                  <a:schemeClr val="bg1"/>
                </a:solidFill>
                <a:latin typeface="Comic Sans MS" pitchFamily="66" charset="0"/>
              </a:rPr>
              <a:t>vloženo</a:t>
            </a:r>
            <a:r>
              <a:rPr lang="sl-SI" sz="3200" b="1" spc="5" dirty="0">
                <a:solidFill>
                  <a:schemeClr val="bg1"/>
                </a:solidFill>
                <a:latin typeface="Comic Sans MS" pitchFamily="66" charset="0"/>
              </a:rPr>
              <a:t> v </a:t>
            </a:r>
            <a:r>
              <a:rPr lang="sl-SI" sz="3200" b="1" dirty="0">
                <a:solidFill>
                  <a:schemeClr val="bg1"/>
                </a:solidFill>
                <a:latin typeface="Comic Sans MS" pitchFamily="66" charset="0"/>
              </a:rPr>
              <a:t>PZD, p</a:t>
            </a:r>
            <a:r>
              <a:rPr lang="sl-SI" sz="3200" b="1" spc="-5" dirty="0">
                <a:solidFill>
                  <a:schemeClr val="bg1"/>
                </a:solidFill>
                <a:latin typeface="Comic Sans MS" pitchFamily="66" charset="0"/>
              </a:rPr>
              <a:t>r</a:t>
            </a:r>
            <a:r>
              <a:rPr lang="sl-SI" sz="3200" b="1" dirty="0">
                <a:solidFill>
                  <a:schemeClr val="bg1"/>
                </a:solidFill>
                <a:latin typeface="Comic Sans MS" pitchFamily="66" charset="0"/>
              </a:rPr>
              <a:t>inaša</a:t>
            </a:r>
            <a:r>
              <a:rPr lang="sl-SI" sz="3200" b="1" spc="75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sl-SI" sz="3200" b="1" dirty="0">
                <a:solidFill>
                  <a:srgbClr val="FFFF00"/>
                </a:solidFill>
                <a:latin typeface="Comic Sans MS" pitchFamily="66" charset="0"/>
              </a:rPr>
              <a:t>2,5</a:t>
            </a:r>
            <a:r>
              <a:rPr lang="sl-SI" sz="3200" b="1" spc="85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sl-SI" sz="3200" b="1" dirty="0">
                <a:solidFill>
                  <a:schemeClr val="bg1"/>
                </a:solidFill>
                <a:latin typeface="Comic Sans MS" pitchFamily="66" charset="0"/>
              </a:rPr>
              <a:t>do</a:t>
            </a:r>
            <a:r>
              <a:rPr lang="sl-SI" sz="3200" b="1" spc="95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sl-SI" sz="3200" b="1" dirty="0">
                <a:solidFill>
                  <a:srgbClr val="FFFF00"/>
                </a:solidFill>
                <a:latin typeface="Comic Sans MS" pitchFamily="66" charset="0"/>
              </a:rPr>
              <a:t>4,8</a:t>
            </a:r>
            <a:r>
              <a:rPr lang="sl-SI" sz="3200" b="1" spc="85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sl-SI" sz="3200" b="1" spc="10" dirty="0">
                <a:solidFill>
                  <a:schemeClr val="bg1"/>
                </a:solidFill>
                <a:latin typeface="Comic Sans MS" pitchFamily="66" charset="0"/>
              </a:rPr>
              <a:t>E</a:t>
            </a:r>
            <a:r>
              <a:rPr lang="sl-SI" sz="3200" b="1" dirty="0">
                <a:solidFill>
                  <a:schemeClr val="bg1"/>
                </a:solidFill>
                <a:latin typeface="Comic Sans MS" pitchFamily="66" charset="0"/>
              </a:rPr>
              <a:t>UR</a:t>
            </a:r>
            <a:r>
              <a:rPr lang="sl-SI" sz="3200" b="1" spc="85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sl-SI" sz="3200" b="1" spc="5" dirty="0">
                <a:solidFill>
                  <a:schemeClr val="bg1"/>
                </a:solidFill>
                <a:latin typeface="Comic Sans MS" pitchFamily="66" charset="0"/>
              </a:rPr>
              <a:t>z</a:t>
            </a:r>
            <a:r>
              <a:rPr lang="sl-SI" sz="3200" b="1" spc="-5" dirty="0">
                <a:solidFill>
                  <a:schemeClr val="bg1"/>
                </a:solidFill>
                <a:latin typeface="Comic Sans MS" pitchFamily="66" charset="0"/>
              </a:rPr>
              <a:t>a</a:t>
            </a:r>
            <a:r>
              <a:rPr lang="sl-SI" sz="3200" b="1" dirty="0">
                <a:solidFill>
                  <a:schemeClr val="bg1"/>
                </a:solidFill>
                <a:latin typeface="Comic Sans MS" pitchFamily="66" charset="0"/>
              </a:rPr>
              <a:t>r</a:t>
            </a:r>
            <a:r>
              <a:rPr lang="sl-SI" sz="3200" b="1" spc="-10" dirty="0">
                <a:solidFill>
                  <a:schemeClr val="bg1"/>
                </a:solidFill>
                <a:latin typeface="Comic Sans MS" pitchFamily="66" charset="0"/>
              </a:rPr>
              <a:t>a</a:t>
            </a:r>
            <a:r>
              <a:rPr lang="sl-SI" sz="3200" b="1" dirty="0">
                <a:solidFill>
                  <a:schemeClr val="bg1"/>
                </a:solidFill>
                <a:latin typeface="Comic Sans MS" pitchFamily="66" charset="0"/>
              </a:rPr>
              <a:t>di</a:t>
            </a:r>
            <a:r>
              <a:rPr lang="sl-SI" sz="3200" b="1" spc="95" dirty="0">
                <a:solidFill>
                  <a:schemeClr val="bg1"/>
                </a:solidFill>
                <a:latin typeface="Comic Sans MS" pitchFamily="66" charset="0"/>
              </a:rPr>
              <a:t> manj izostajanj z dela in </a:t>
            </a:r>
            <a:r>
              <a:rPr lang="sl-SI" sz="3200" b="1" dirty="0">
                <a:solidFill>
                  <a:schemeClr val="bg1"/>
                </a:solidFill>
                <a:latin typeface="Comic Sans MS" pitchFamily="66" charset="0"/>
              </a:rPr>
              <a:t>večje produktivnosti.</a:t>
            </a:r>
          </a:p>
          <a:p>
            <a:pPr algn="just">
              <a:spcAft>
                <a:spcPts val="0"/>
              </a:spcAft>
              <a:buClr>
                <a:srgbClr val="FFFF00"/>
              </a:buClr>
              <a:defRPr/>
            </a:pPr>
            <a:endParaRPr lang="sl-SI" sz="1400" b="1" spc="85" dirty="0">
              <a:solidFill>
                <a:schemeClr val="bg1"/>
              </a:solidFill>
              <a:latin typeface="Comic Sans MS" pitchFamily="66" charset="0"/>
            </a:endParaRPr>
          </a:p>
          <a:p>
            <a:pPr algn="just">
              <a:spcAft>
                <a:spcPts val="0"/>
              </a:spcAft>
              <a:buClr>
                <a:srgbClr val="FFFF00"/>
              </a:buClr>
              <a:defRPr/>
            </a:pPr>
            <a:r>
              <a:rPr lang="sl-SI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Vir: </a:t>
            </a:r>
            <a:r>
              <a:rPr lang="sl-SI" sz="1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Eurobarometer</a:t>
            </a:r>
            <a:r>
              <a:rPr lang="sl-SI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– </a:t>
            </a:r>
            <a:r>
              <a:rPr lang="sl-SI" sz="1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Quality</a:t>
            </a:r>
            <a:r>
              <a:rPr lang="sl-SI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of </a:t>
            </a:r>
            <a:r>
              <a:rPr lang="sl-SI" sz="1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Life</a:t>
            </a:r>
            <a:r>
              <a:rPr lang="sl-SI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in </a:t>
            </a:r>
            <a:r>
              <a:rPr lang="sl-SI" sz="1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Europe</a:t>
            </a:r>
            <a:r>
              <a:rPr lang="sl-SI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(EU, več ciklov raziskav)</a:t>
            </a:r>
            <a:br>
              <a:rPr lang="sl-SI" sz="1400" b="1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sl-SI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Ti podatki redno kažejo, da Evropejci zdravje uvrščajo na 1. mesto med dejavniki kakovosti življenja, običajno okoli 80 % ali več.</a:t>
            </a:r>
            <a:r>
              <a:rPr lang="sl-SI" sz="1400" b="1" spc="85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 algn="just">
              <a:spcAft>
                <a:spcPts val="0"/>
              </a:spcAft>
              <a:buClr>
                <a:srgbClr val="FFFF00"/>
              </a:buClr>
              <a:defRPr/>
            </a:pPr>
            <a:endParaRPr lang="sl-SI" sz="1400" b="1" spc="85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just">
              <a:spcAft>
                <a:spcPts val="0"/>
              </a:spcAft>
              <a:buClr>
                <a:srgbClr val="FFFF00"/>
              </a:buClr>
              <a:defRPr/>
            </a:pPr>
            <a:r>
              <a:rPr lang="sl-SI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EU-OSHA (</a:t>
            </a:r>
            <a:r>
              <a:rPr lang="sl-SI" sz="1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Return</a:t>
            </a:r>
            <a:r>
              <a:rPr lang="sl-SI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on </a:t>
            </a:r>
            <a:r>
              <a:rPr lang="sl-SI" sz="1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Prevention</a:t>
            </a:r>
            <a:r>
              <a:rPr lang="sl-SI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, ISSA </a:t>
            </a:r>
            <a:r>
              <a:rPr lang="sl-SI" sz="1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Study</a:t>
            </a:r>
            <a:r>
              <a:rPr lang="sl-SI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) – mednarodna analiza, ki navaja, da je vsak 1 EUR naložbe v varnost in zdravje pri delu povezan s približno 2,2–4,8 EUR koristi (manj bolniških odsotnosti, manj nesreč, višja produktivnost).</a:t>
            </a:r>
          </a:p>
        </p:txBody>
      </p:sp>
    </p:spTree>
    <p:extLst>
      <p:ext uri="{BB962C8B-B14F-4D97-AF65-F5344CB8AC3E}">
        <p14:creationId xmlns:p14="http://schemas.microsoft.com/office/powerpoint/2010/main" val="3080514442"/>
      </p:ext>
    </p:extLst>
  </p:cSld>
  <p:clrMapOvr>
    <a:masterClrMapping/>
  </p:clrMapOvr>
  <p:transition>
    <p:dissolv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0"/>
            <a:ext cx="12858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9792" y="203498"/>
            <a:ext cx="8896703" cy="621708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/>
            <a:r>
              <a:rPr lang="sl-SI" sz="4000" b="1" dirty="0">
                <a:solidFill>
                  <a:srgbClr val="FFFF00"/>
                </a:solidFill>
                <a:latin typeface="Comic Sans MS" panose="030F0702030302020204" pitchFamily="66" charset="0"/>
              </a:rPr>
              <a:t>Po ocenah EU-OSHA bi lahko država in podjetja prihranili </a:t>
            </a:r>
            <a:r>
              <a:rPr lang="sl-SI" sz="4000" b="1" dirty="0">
                <a:solidFill>
                  <a:schemeClr val="bg1"/>
                </a:solidFill>
                <a:latin typeface="Comic Sans MS" panose="030F0702030302020204" pitchFamily="66" charset="0"/>
              </a:rPr>
              <a:t>3–5 % BDP, </a:t>
            </a:r>
            <a:r>
              <a:rPr lang="sl-SI" sz="4000" b="1" dirty="0">
                <a:solidFill>
                  <a:srgbClr val="FFFF00"/>
                </a:solidFill>
                <a:latin typeface="Comic Sans MS" panose="030F0702030302020204" pitchFamily="66" charset="0"/>
              </a:rPr>
              <a:t>če bi zmanjšala:</a:t>
            </a:r>
          </a:p>
          <a:p>
            <a:pPr algn="just"/>
            <a:endParaRPr lang="sl-SI" sz="1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sl-SI" sz="4000" b="1" dirty="0">
                <a:solidFill>
                  <a:schemeClr val="bg1"/>
                </a:solidFill>
                <a:latin typeface="Comic Sans MS" panose="030F0702030302020204" pitchFamily="66" charset="0"/>
              </a:rPr>
              <a:t>poklicne bolezni,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sl-SI" sz="4000" b="1" dirty="0">
                <a:solidFill>
                  <a:schemeClr val="bg1"/>
                </a:solidFill>
                <a:latin typeface="Comic Sans MS" panose="030F0702030302020204" pitchFamily="66" charset="0"/>
              </a:rPr>
              <a:t>ozaveščanje, 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sl-SI" sz="4000" b="1" dirty="0">
                <a:solidFill>
                  <a:schemeClr val="bg1"/>
                </a:solidFill>
                <a:latin typeface="Comic Sans MS" panose="030F0702030302020204" pitchFamily="66" charset="0"/>
              </a:rPr>
              <a:t>bolniške odsotnosti s preventivo.</a:t>
            </a:r>
          </a:p>
          <a:p>
            <a:pPr lvl="0" algn="just"/>
            <a:endParaRPr lang="sl-SI" sz="1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lvl="0" algn="just"/>
            <a:r>
              <a:rPr lang="sl-SI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Nezdravo delovno okolje vsako leto povzroči visoke stroške zaradi bolniških odsotnosti, prezgodnjih upokojitev, fluktuacije in </a:t>
            </a:r>
            <a:r>
              <a:rPr lang="sl-SI" sz="32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produktivnostnih</a:t>
            </a:r>
            <a:r>
              <a:rPr lang="sl-SI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 izgub.</a:t>
            </a:r>
            <a:endParaRPr lang="sl-SI" sz="4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468806"/>
      </p:ext>
    </p:extLst>
  </p:cSld>
  <p:clrMapOvr>
    <a:masterClrMapping/>
  </p:clrMapOvr>
  <p:transition>
    <p:dissolv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0"/>
            <a:ext cx="12858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107504" y="30188"/>
            <a:ext cx="8928992" cy="6863417"/>
          </a:xfrm>
          <a:prstGeom prst="rect">
            <a:avLst/>
          </a:prstGeom>
          <a:solidFill>
            <a:srgbClr val="0070C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sl-SI" altLang="zh-CN" sz="3600" b="1" dirty="0">
                <a:solidFill>
                  <a:srgbClr val="FFFF00"/>
                </a:solidFill>
                <a:latin typeface="Comic Sans MS" pitchFamily="66" charset="0"/>
                <a:ea typeface="SimSun" pitchFamily="2" charset="-122"/>
                <a:cs typeface="Times New Roman" pitchFamily="18" charset="0"/>
              </a:rPr>
              <a:t>Kako dosežemo boljše stanje?</a:t>
            </a:r>
          </a:p>
          <a:p>
            <a:pPr algn="just" eaLnBrk="0" hangingPunct="0">
              <a:defRPr/>
            </a:pPr>
            <a:endParaRPr lang="sl-SI" sz="1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just" eaLnBrk="0" hangingPunct="0">
              <a:defRPr/>
            </a:pPr>
            <a:r>
              <a:rPr lang="sl-SI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Organizacijski ukrepi</a:t>
            </a:r>
            <a:endParaRPr lang="sl-SI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just" eaLnBrk="0" hangingPunct="0">
              <a:defRPr/>
            </a:pPr>
            <a:endParaRPr lang="sl-SI" altLang="zh-CN" sz="1400" b="1" dirty="0">
              <a:solidFill>
                <a:schemeClr val="bg1"/>
              </a:solidFill>
              <a:latin typeface="Comic Sans MS" pitchFamily="66" charset="0"/>
              <a:ea typeface="SimSun" pitchFamily="2" charset="-122"/>
              <a:cs typeface="Times New Roman" pitchFamily="18" charset="0"/>
            </a:endParaRPr>
          </a:p>
          <a:p>
            <a:pPr algn="just" eaLnBrk="0" hangingPunct="0">
              <a:buClr>
                <a:schemeClr val="bg1"/>
              </a:buClr>
              <a:buFont typeface="Wingdings" pitchFamily="2" charset="2"/>
              <a:buChar char="ü"/>
              <a:defRPr/>
            </a:pPr>
            <a:r>
              <a:rPr lang="sl-SI" altLang="zh-CN" sz="2800" b="1" dirty="0">
                <a:solidFill>
                  <a:srgbClr val="FFFF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izboljšanjem organizacije dela in delovnega okolja,</a:t>
            </a:r>
          </a:p>
          <a:p>
            <a:pPr marL="571500" lvl="0" indent="-571500" algn="just">
              <a:buFont typeface="Wingdings" panose="05000000000000000000" pitchFamily="2" charset="2"/>
              <a:buChar char="ü"/>
            </a:pPr>
            <a:r>
              <a:rPr lang="sl-SI" sz="2800" b="1" dirty="0">
                <a:latin typeface="Comic Sans MS" panose="030F0702030302020204" pitchFamily="66" charset="0"/>
              </a:rPr>
              <a:t>uvedba gibljivega delovnega časa,</a:t>
            </a:r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sl-SI" sz="2800" b="1" dirty="0">
                <a:solidFill>
                  <a:srgbClr val="FFFF00"/>
                </a:solidFill>
                <a:latin typeface="Comic Sans MS" panose="030F0702030302020204" pitchFamily="66" charset="0"/>
              </a:rPr>
              <a:t>možnost dela od doma,</a:t>
            </a:r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sl-SI" sz="2800" b="1" dirty="0">
                <a:latin typeface="Comic Sans MS" panose="030F0702030302020204" pitchFamily="66" charset="0"/>
              </a:rPr>
              <a:t>rotacija zaposlenih na podobnih delih,</a:t>
            </a:r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sl-SI" sz="2800" b="1" dirty="0">
                <a:solidFill>
                  <a:srgbClr val="FFFF00"/>
                </a:solidFill>
                <a:latin typeface="Comic Sans MS" panose="030F0702030302020204" pitchFamily="66" charset="0"/>
              </a:rPr>
              <a:t>kombiniranje različnih delovnih operacij,</a:t>
            </a:r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sl-SI" sz="2800" b="1" dirty="0">
                <a:latin typeface="Comic Sans MS" panose="030F0702030302020204" pitchFamily="66" charset="0"/>
              </a:rPr>
              <a:t>spreminjanje ritma dela,</a:t>
            </a:r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sl-SI" sz="2800" b="1" dirty="0">
                <a:solidFill>
                  <a:srgbClr val="FFFF00"/>
                </a:solidFill>
                <a:latin typeface="Comic Sans MS" panose="030F0702030302020204" pitchFamily="66" charset="0"/>
              </a:rPr>
              <a:t>večji vpliv delavca na razporeditev dela,</a:t>
            </a:r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sl-SI" sz="2800" b="1" dirty="0">
                <a:latin typeface="Comic Sans MS" panose="030F0702030302020204" pitchFamily="66" charset="0"/>
              </a:rPr>
              <a:t>izogibanje izplačilom, vezanim izključno na učinek (ker povečujejo stres),</a:t>
            </a:r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sl-SI" sz="2800" b="1" dirty="0">
                <a:solidFill>
                  <a:srgbClr val="FFFF00"/>
                </a:solidFill>
                <a:latin typeface="Comic Sans MS" panose="030F0702030302020204" pitchFamily="66" charset="0"/>
              </a:rPr>
              <a:t>uvedba kratkih aktivnih odmorov in vaj za krepitev mišic.</a:t>
            </a:r>
          </a:p>
        </p:txBody>
      </p:sp>
    </p:spTree>
    <p:extLst>
      <p:ext uri="{BB962C8B-B14F-4D97-AF65-F5344CB8AC3E}">
        <p14:creationId xmlns:p14="http://schemas.microsoft.com/office/powerpoint/2010/main" val="131220837"/>
      </p:ext>
    </p:extLst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719"/>
            <a:ext cx="8229600" cy="706090"/>
          </a:xfrm>
        </p:spPr>
        <p:txBody>
          <a:bodyPr>
            <a:normAutofit fontScale="90000"/>
          </a:bodyPr>
          <a:lstStyle/>
          <a:p>
            <a:r>
              <a:rPr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Kaj</a:t>
            </a:r>
            <a:r>
              <a:rPr b="1" dirty="0">
                <a:solidFill>
                  <a:srgbClr val="0000FF"/>
                </a:solidFill>
                <a:latin typeface="Comic Sans MS" panose="030F0702030302020204" pitchFamily="66" charset="0"/>
              </a:rPr>
              <a:t> je </a:t>
            </a:r>
            <a:r>
              <a:rPr lang="sl-SI" b="1" dirty="0">
                <a:solidFill>
                  <a:srgbClr val="0000FF"/>
                </a:solidFill>
                <a:latin typeface="Comic Sans MS" panose="030F0702030302020204" pitchFamily="66" charset="0"/>
              </a:rPr>
              <a:t>trpinčenje</a:t>
            </a:r>
            <a:r>
              <a:rPr b="1" dirty="0">
                <a:solidFill>
                  <a:srgbClr val="0000FF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20688"/>
            <a:ext cx="8856984" cy="60486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sl-SI" b="1" dirty="0">
                <a:solidFill>
                  <a:srgbClr val="008000"/>
                </a:solidFill>
                <a:latin typeface="Comic Sans MS" panose="030F0702030302020204" pitchFamily="66" charset="0"/>
              </a:rPr>
              <a:t>Trpinčenje je:</a:t>
            </a:r>
          </a:p>
          <a:p>
            <a:pPr marL="0" indent="0" algn="just">
              <a:buNone/>
            </a:pPr>
            <a:endParaRPr lang="sl-SI" sz="1000" b="1" dirty="0">
              <a:latin typeface="Comic Sans MS" panose="030F0702030302020204" pitchFamily="66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sl-SI" b="1" dirty="0">
                <a:solidFill>
                  <a:srgbClr val="0000FF"/>
                </a:solidFill>
                <a:latin typeface="Comic Sans MS" panose="030F0702030302020204" pitchFamily="66" charset="0"/>
              </a:rPr>
              <a:t>p</a:t>
            </a:r>
            <a:r>
              <a:rPr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onavljajoče</a:t>
            </a:r>
            <a:r>
              <a:rPr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psihično</a:t>
            </a:r>
            <a:r>
              <a:rPr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nasilje</a:t>
            </a:r>
            <a:r>
              <a:rPr lang="sl-SI" b="1" dirty="0">
                <a:solidFill>
                  <a:srgbClr val="0000FF"/>
                </a:solidFill>
                <a:latin typeface="Comic Sans MS" panose="030F0702030302020204" pitchFamily="66" charset="0"/>
              </a:rPr>
              <a:t> z namenom: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b="1" dirty="0" err="1">
                <a:solidFill>
                  <a:srgbClr val="CC00FF"/>
                </a:solidFill>
                <a:latin typeface="Comic Sans MS" panose="030F0702030302020204" pitchFamily="66" charset="0"/>
              </a:rPr>
              <a:t>poniževanje</a:t>
            </a:r>
            <a:r>
              <a:rPr b="1" dirty="0">
                <a:solidFill>
                  <a:srgbClr val="CC00FF"/>
                </a:solidFill>
                <a:latin typeface="Comic Sans MS" panose="030F0702030302020204" pitchFamily="66" charset="0"/>
              </a:rPr>
              <a:t>, </a:t>
            </a:r>
            <a:endParaRPr lang="sl-SI" b="1" dirty="0">
              <a:solidFill>
                <a:srgbClr val="CC00FF"/>
              </a:solidFill>
              <a:latin typeface="Comic Sans MS" panose="030F0702030302020204" pitchFamily="66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b="1" dirty="0" err="1">
                <a:solidFill>
                  <a:srgbClr val="CC00FF"/>
                </a:solidFill>
                <a:latin typeface="Comic Sans MS" panose="030F0702030302020204" pitchFamily="66" charset="0"/>
              </a:rPr>
              <a:t>izoliranje</a:t>
            </a:r>
            <a:r>
              <a:rPr b="1" dirty="0">
                <a:solidFill>
                  <a:srgbClr val="CC00FF"/>
                </a:solidFill>
                <a:latin typeface="Comic Sans MS" panose="030F0702030302020204" pitchFamily="66" charset="0"/>
              </a:rPr>
              <a:t>, </a:t>
            </a:r>
            <a:endParaRPr lang="sl-SI" b="1" dirty="0">
              <a:solidFill>
                <a:srgbClr val="CC00FF"/>
              </a:solidFill>
              <a:latin typeface="Comic Sans MS" panose="030F0702030302020204" pitchFamily="66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b="1" dirty="0" err="1">
                <a:solidFill>
                  <a:srgbClr val="CC00FF"/>
                </a:solidFill>
                <a:latin typeface="Comic Sans MS" panose="030F0702030302020204" pitchFamily="66" charset="0"/>
              </a:rPr>
              <a:t>izčrpavanje</a:t>
            </a:r>
            <a:r>
              <a:rPr b="1" dirty="0">
                <a:solidFill>
                  <a:srgbClr val="CC00FF"/>
                </a:solidFill>
                <a:latin typeface="Comic Sans MS" panose="030F0702030302020204" pitchFamily="66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l-SI" b="1" dirty="0">
                <a:solidFill>
                  <a:srgbClr val="008000"/>
                </a:solidFill>
                <a:latin typeface="Comic Sans MS" panose="030F0702030302020204" pitchFamily="66" charset="0"/>
              </a:rPr>
              <a:t>n</a:t>
            </a:r>
            <a:r>
              <a:rPr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i</a:t>
            </a:r>
            <a:r>
              <a:rPr b="1" dirty="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enkraten</a:t>
            </a:r>
            <a:r>
              <a:rPr b="1" dirty="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konflikt</a:t>
            </a:r>
            <a:r>
              <a:rPr b="1" dirty="0">
                <a:solidFill>
                  <a:srgbClr val="008000"/>
                </a:solidFill>
                <a:latin typeface="Comic Sans MS" panose="030F0702030302020204" pitchFamily="66" charset="0"/>
              </a:rPr>
              <a:t>–</a:t>
            </a:r>
            <a:r>
              <a:rPr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sistematično</a:t>
            </a:r>
            <a:r>
              <a:rPr lang="sl-SI" b="1" dirty="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vedenje</a:t>
            </a:r>
            <a:r>
              <a:rPr b="1" dirty="0">
                <a:solidFill>
                  <a:srgbClr val="008000"/>
                </a:solidFill>
                <a:latin typeface="Comic Sans MS" panose="030F0702030302020204" pitchFamily="66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l-SI" b="1" dirty="0">
                <a:solidFill>
                  <a:srgbClr val="0000FF"/>
                </a:solidFill>
                <a:latin typeface="Comic Sans MS" panose="030F0702030302020204" pitchFamily="66" charset="0"/>
              </a:rPr>
              <a:t>v</a:t>
            </a:r>
            <a:r>
              <a:rPr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rste</a:t>
            </a:r>
            <a:r>
              <a:rPr lang="sl-SI" b="1" dirty="0">
                <a:solidFill>
                  <a:srgbClr val="0000FF"/>
                </a:solidFill>
                <a:latin typeface="Comic Sans MS" panose="030F0702030302020204" pitchFamily="66" charset="0"/>
              </a:rPr>
              <a:t> trpinčenja so</a:t>
            </a:r>
            <a:r>
              <a:rPr b="1" dirty="0">
                <a:solidFill>
                  <a:srgbClr val="0000FF"/>
                </a:solidFill>
                <a:latin typeface="Comic Sans MS" panose="030F0702030302020204" pitchFamily="66" charset="0"/>
              </a:rPr>
              <a:t>: </a:t>
            </a:r>
            <a:endParaRPr lang="sl-SI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just"/>
            <a:r>
              <a:rPr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vertikalni</a:t>
            </a:r>
            <a:r>
              <a:rPr b="1" dirty="0">
                <a:solidFill>
                  <a:srgbClr val="0000FF"/>
                </a:solidFill>
                <a:latin typeface="Comic Sans MS" panose="030F0702030302020204" pitchFamily="66" charset="0"/>
              </a:rPr>
              <a:t>, </a:t>
            </a:r>
            <a:endParaRPr lang="sl-SI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just"/>
            <a:r>
              <a:rPr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horizontalni</a:t>
            </a:r>
            <a:r>
              <a:rPr b="1" dirty="0">
                <a:solidFill>
                  <a:srgbClr val="0000FF"/>
                </a:solidFill>
                <a:latin typeface="Comic Sans MS" panose="030F0702030302020204" pitchFamily="66" charset="0"/>
              </a:rPr>
              <a:t>, </a:t>
            </a:r>
            <a:endParaRPr lang="sl-SI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just"/>
            <a:r>
              <a:rPr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strateški</a:t>
            </a:r>
            <a:r>
              <a:rPr b="1" dirty="0">
                <a:solidFill>
                  <a:srgbClr val="0000FF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45812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0"/>
            <a:ext cx="12858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170432" y="655637"/>
            <a:ext cx="8858312" cy="6093976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sl-SI" altLang="zh-CN" sz="3200" b="1" dirty="0">
                <a:solidFill>
                  <a:srgbClr val="FFFF00"/>
                </a:solidFill>
                <a:latin typeface="Comic Sans MS" pitchFamily="66" charset="0"/>
                <a:ea typeface="Calibri" pitchFamily="34" charset="0"/>
                <a:cs typeface="Calibri" pitchFamily="34" charset="0"/>
              </a:rPr>
              <a:t>Okoljski ukrepi za izboljšanje </a:t>
            </a:r>
          </a:p>
          <a:p>
            <a:pPr algn="ctr"/>
            <a:r>
              <a:rPr lang="sl-SI" altLang="zh-CN" sz="3200" b="1" dirty="0">
                <a:solidFill>
                  <a:srgbClr val="FFFF00"/>
                </a:solidFill>
                <a:latin typeface="Comic Sans MS" pitchFamily="66" charset="0"/>
                <a:ea typeface="Calibri" pitchFamily="34" charset="0"/>
                <a:cs typeface="Calibri" pitchFamily="34" charset="0"/>
              </a:rPr>
              <a:t>delovnega okolja</a:t>
            </a:r>
          </a:p>
          <a:p>
            <a:pPr algn="ctr"/>
            <a:endParaRPr lang="sl-SI" altLang="zh-CN" sz="1600" b="1" dirty="0">
              <a:solidFill>
                <a:srgbClr val="FFFFFF"/>
              </a:solidFill>
              <a:latin typeface="Comic Sans MS" pitchFamily="66" charset="0"/>
            </a:endParaRPr>
          </a:p>
          <a:p>
            <a:pPr algn="just">
              <a:buClr>
                <a:srgbClr val="FFFF00"/>
              </a:buClr>
              <a:buFont typeface="Wingdings" pitchFamily="2" charset="2"/>
              <a:buChar char="ü"/>
            </a:pPr>
            <a:r>
              <a:rPr lang="sl-SI" altLang="zh-CN" sz="2400" b="1" dirty="0">
                <a:solidFill>
                  <a:srgbClr val="FFFFFF"/>
                </a:solidFill>
                <a:latin typeface="Comic Sans MS" pitchFamily="66" charset="0"/>
                <a:ea typeface="Calibri" pitchFamily="34" charset="0"/>
                <a:cs typeface="Calibri" pitchFamily="34" charset="0"/>
              </a:rPr>
              <a:t> spodbujanje podpore med sodelavci,</a:t>
            </a:r>
            <a:endParaRPr lang="sl-SI" altLang="zh-CN" sz="1400" b="1" dirty="0">
              <a:solidFill>
                <a:srgbClr val="FFFFFF"/>
              </a:solidFill>
              <a:latin typeface="Comic Sans MS" pitchFamily="66" charset="0"/>
            </a:endParaRPr>
          </a:p>
          <a:p>
            <a:pPr lvl="0" algn="just">
              <a:buClr>
                <a:srgbClr val="FFFF00"/>
              </a:buClr>
              <a:buFont typeface="Wingdings" pitchFamily="2" charset="2"/>
              <a:buChar char="ü"/>
            </a:pPr>
            <a:r>
              <a:rPr lang="sl-SI" altLang="zh-CN" sz="2400" b="1" dirty="0">
                <a:solidFill>
                  <a:srgbClr val="FFFFFF"/>
                </a:solidFill>
                <a:latin typeface="Comic Sans MS" pitchFamily="66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vključevanje zaposlenih v izboljšave delovnega okolja,</a:t>
            </a:r>
            <a:r>
              <a:rPr lang="sl-SI" altLang="zh-CN" sz="2400" b="1" dirty="0">
                <a:solidFill>
                  <a:srgbClr val="FFFFFF"/>
                </a:solidFill>
                <a:latin typeface="Comic Sans MS" pitchFamily="66" charset="0"/>
                <a:ea typeface="Calibri" pitchFamily="34" charset="0"/>
                <a:cs typeface="Calibri" pitchFamily="34" charset="0"/>
              </a:rPr>
              <a:t> </a:t>
            </a:r>
            <a:endParaRPr lang="sl-SI" altLang="zh-CN" sz="2400" b="1" dirty="0">
              <a:solidFill>
                <a:srgbClr val="FFFFFF"/>
              </a:solidFill>
              <a:latin typeface="Comic Sans MS" pitchFamily="66" charset="0"/>
            </a:endParaRPr>
          </a:p>
          <a:p>
            <a:pPr algn="just">
              <a:buClr>
                <a:srgbClr val="FFFF00"/>
              </a:buClr>
              <a:buFont typeface="Wingdings" pitchFamily="2" charset="2"/>
              <a:buChar char="ü"/>
            </a:pPr>
            <a:r>
              <a:rPr lang="sl-SI" altLang="zh-CN" sz="2400" b="1" dirty="0">
                <a:solidFill>
                  <a:srgbClr val="FFFFFF"/>
                </a:solidFill>
                <a:latin typeface="Comic Sans MS" pitchFamily="66" charset="0"/>
                <a:ea typeface="Calibri" pitchFamily="34" charset="0"/>
                <a:cs typeface="Calibri" pitchFamily="34" charset="0"/>
              </a:rPr>
              <a:t> popolna prepoved kajenja v zaprtih prostorih podjetja,</a:t>
            </a:r>
          </a:p>
          <a:p>
            <a:endParaRPr lang="sl-SI" altLang="zh-CN" sz="2400" b="1" dirty="0">
              <a:solidFill>
                <a:srgbClr val="FFFFFF"/>
              </a:solidFill>
              <a:latin typeface="Comic Sans MS" pitchFamily="66" charset="0"/>
            </a:endParaRPr>
          </a:p>
          <a:p>
            <a:pPr algn="ctr"/>
            <a:r>
              <a:rPr lang="sl-SI" altLang="zh-CN" sz="3200" b="1" dirty="0">
                <a:solidFill>
                  <a:srgbClr val="FFFF00"/>
                </a:solidFill>
                <a:latin typeface="Comic Sans MS" pitchFamily="66" charset="0"/>
                <a:ea typeface="SimSun" pitchFamily="2" charset="-122"/>
                <a:cs typeface="Times New Roman" pitchFamily="18" charset="0"/>
              </a:rPr>
              <a:t>Individualni ukrepi</a:t>
            </a:r>
            <a:endParaRPr lang="sl-SI" altLang="zh-CN" sz="3200" b="1" dirty="0">
              <a:solidFill>
                <a:srgbClr val="FFFF00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endParaRPr lang="sl-SI" altLang="zh-CN" sz="3200" b="1" dirty="0">
              <a:solidFill>
                <a:srgbClr val="FFFFFF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sl-SI" altLang="zh-CN" sz="2400" b="1" dirty="0">
                <a:solidFill>
                  <a:srgbClr val="FFFFFF"/>
                </a:solidFill>
                <a:latin typeface="Comic Sans MS" pitchFamily="66" charset="0"/>
                <a:ea typeface="Calibri" pitchFamily="34" charset="0"/>
                <a:cs typeface="Calibri" pitchFamily="34" charset="0"/>
              </a:rPr>
              <a:t>programi telesne vadbe, </a:t>
            </a:r>
            <a:endParaRPr lang="sl-SI" altLang="zh-CN" sz="2400" b="1" dirty="0">
              <a:solidFill>
                <a:srgbClr val="FFFFFF"/>
              </a:solidFill>
              <a:latin typeface="Comic Sans MS" pitchFamily="66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sl-SI" altLang="zh-CN" sz="2400" b="1" dirty="0">
                <a:solidFill>
                  <a:srgbClr val="FFFFFF"/>
                </a:solidFill>
                <a:latin typeface="Comic Sans MS" pitchFamily="66" charset="0"/>
                <a:ea typeface="Calibri" pitchFamily="34" charset="0"/>
                <a:cs typeface="Calibri" pitchFamily="34" charset="0"/>
              </a:rPr>
              <a:t>koles za gibanje po velik. del. območjih, </a:t>
            </a:r>
            <a:endParaRPr lang="sl-SI" altLang="zh-CN" sz="2400" b="1" dirty="0">
              <a:solidFill>
                <a:srgbClr val="FFFFFF"/>
              </a:solidFill>
              <a:latin typeface="Comic Sans MS" pitchFamily="66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sl-SI" altLang="zh-CN" sz="2400" b="1" dirty="0">
                <a:solidFill>
                  <a:srgbClr val="FFFFFF"/>
                </a:solidFill>
                <a:latin typeface="Comic Sans MS" pitchFamily="66" charset="0"/>
                <a:ea typeface="Calibri" pitchFamily="34" charset="0"/>
                <a:cs typeface="Calibri" pitchFamily="34" charset="0"/>
              </a:rPr>
              <a:t>tečaji za obvladovanje stresa,</a:t>
            </a:r>
            <a:endParaRPr lang="sl-SI" altLang="zh-CN" sz="2400" b="1" dirty="0">
              <a:solidFill>
                <a:srgbClr val="FFFFFF"/>
              </a:solidFill>
              <a:latin typeface="Comic Sans MS" pitchFamily="66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sl-SI" altLang="zh-CN" sz="2400" b="1" dirty="0" err="1">
                <a:solidFill>
                  <a:srgbClr val="FFFFFF"/>
                </a:solidFill>
                <a:latin typeface="Comic Sans MS" pitchFamily="66" charset="0"/>
                <a:ea typeface="Calibri" pitchFamily="34" charset="0"/>
                <a:cs typeface="Calibri" pitchFamily="34" charset="0"/>
              </a:rPr>
              <a:t>zagot</a:t>
            </a:r>
            <a:r>
              <a:rPr lang="sl-SI" altLang="zh-CN" sz="2400" b="1" dirty="0">
                <a:solidFill>
                  <a:srgbClr val="FFFFFF"/>
                </a:solidFill>
                <a:latin typeface="Comic Sans MS" pitchFamily="66" charset="0"/>
                <a:ea typeface="Calibri" pitchFamily="34" charset="0"/>
                <a:cs typeface="Calibri" pitchFamily="34" charset="0"/>
              </a:rPr>
              <a:t>. zunanje </a:t>
            </a:r>
            <a:r>
              <a:rPr lang="sl-SI" altLang="zh-CN" sz="2400" b="1" dirty="0" err="1">
                <a:solidFill>
                  <a:srgbClr val="FFFFFF"/>
                </a:solidFill>
                <a:latin typeface="Comic Sans MS" pitchFamily="66" charset="0"/>
                <a:ea typeface="Calibri" pitchFamily="34" charset="0"/>
                <a:cs typeface="Calibri" pitchFamily="34" charset="0"/>
              </a:rPr>
              <a:t>anon</a:t>
            </a:r>
            <a:r>
              <a:rPr lang="sl-SI" altLang="zh-CN" sz="2400" b="1" dirty="0">
                <a:solidFill>
                  <a:srgbClr val="FFFFFF"/>
                </a:solidFill>
                <a:latin typeface="Comic Sans MS" pitchFamily="66" charset="0"/>
                <a:ea typeface="Calibri" pitchFamily="34" charset="0"/>
                <a:cs typeface="Calibri" pitchFamily="34" charset="0"/>
              </a:rPr>
              <a:t>. psihosocialne pomoči, </a:t>
            </a:r>
            <a:endParaRPr lang="sl-SI" altLang="zh-CN" sz="2400" b="1" dirty="0">
              <a:solidFill>
                <a:srgbClr val="FFFFFF"/>
              </a:solidFill>
              <a:latin typeface="Comic Sans MS" pitchFamily="66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sl-SI" altLang="zh-CN" sz="2400" b="1" dirty="0">
                <a:solidFill>
                  <a:srgbClr val="FFFFFF"/>
                </a:solidFill>
                <a:latin typeface="Comic Sans MS" pitchFamily="66" charset="0"/>
                <a:ea typeface="Calibri" pitchFamily="34" charset="0"/>
                <a:cs typeface="Calibri" pitchFamily="34" charset="0"/>
              </a:rPr>
              <a:t>pomoč zaposlenim pri opuščanju kajenja,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sl-SI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spodbujanje rednega zajtrkovanja in zdrave prehrane.</a:t>
            </a:r>
            <a:endParaRPr lang="sl-SI" altLang="zh-CN" sz="3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374" y="3212976"/>
            <a:ext cx="1940217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644" y="92667"/>
            <a:ext cx="4026048" cy="5058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644532"/>
      </p:ext>
    </p:extLst>
  </p:cSld>
  <p:clrMapOvr>
    <a:masterClrMapping/>
  </p:clrMapOvr>
  <p:transition>
    <p:dissolv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0"/>
            <a:ext cx="12858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avokotnik 1"/>
          <p:cNvSpPr/>
          <p:nvPr/>
        </p:nvSpPr>
        <p:spPr>
          <a:xfrm>
            <a:off x="107504" y="116632"/>
            <a:ext cx="8928991" cy="6617196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algn="just"/>
            <a:r>
              <a:rPr lang="sl-SI" sz="2800" b="1" dirty="0">
                <a:solidFill>
                  <a:srgbClr val="FFFF00"/>
                </a:solidFill>
                <a:latin typeface="Comic Sans MS" panose="030F0702030302020204" pitchFamily="66" charset="0"/>
              </a:rPr>
              <a:t>Splošna priporočila za varno delo</a:t>
            </a:r>
          </a:p>
          <a:p>
            <a:pPr lvl="0" algn="just"/>
            <a:endParaRPr lang="sl-SI" sz="1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lvl="0" algn="just"/>
            <a:r>
              <a:rPr lang="sl-SI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Za vsako delo potrebuješ energijo – tako kot stroji, ki jih uporabljaš. </a:t>
            </a:r>
          </a:p>
          <a:p>
            <a:pPr lvl="0" algn="just"/>
            <a:endParaRPr lang="sl-SI" sz="1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lvl="0" algn="just"/>
            <a:r>
              <a:rPr lang="sl-SI" sz="2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Poskrbi zanjo že v jutranjih urah.</a:t>
            </a:r>
          </a:p>
          <a:p>
            <a:pPr lvl="0" algn="just"/>
            <a:endParaRPr lang="sl-SI" sz="1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lvl="0" algn="just"/>
            <a:r>
              <a:rPr lang="sl-SI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Med delom ne smeš uživati alkohola, drog ali zdravil, ki vplivajo na zbranost in gibljivost.</a:t>
            </a:r>
          </a:p>
          <a:p>
            <a:pPr lvl="0" algn="just"/>
            <a:endParaRPr lang="sl-SI" sz="1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lvl="0" algn="just"/>
            <a:r>
              <a:rPr lang="sl-SI" sz="2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Delo je podobno vožnji avtomobila: poznati moraš pravila, razviti spretnosti in biti pripravljen na nepredvidene situacije.</a:t>
            </a:r>
          </a:p>
          <a:p>
            <a:pPr lvl="0" algn="just"/>
            <a:endParaRPr lang="sl-SI" sz="1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lvl="0" algn="just"/>
            <a:r>
              <a:rPr lang="sl-SI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Kajenje na delovnem mestu je prepovedano; dovoljeno je le v posebej določenih prostorih med odmori.</a:t>
            </a:r>
          </a:p>
          <a:p>
            <a:pPr lvl="0" algn="just"/>
            <a:endParaRPr lang="sl-SI" sz="1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lvl="0" algn="just"/>
            <a:r>
              <a:rPr lang="sl-SI" sz="2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Zmanjšuje tudi zbranost in povečuje tveganje za nezgode. </a:t>
            </a:r>
          </a:p>
          <a:p>
            <a:pPr lvl="0" algn="just"/>
            <a:endParaRPr lang="sl-SI" sz="1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lvl="0" algn="just"/>
            <a:r>
              <a:rPr lang="sl-SI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Pri delu z vnetljivimi snovmi lahko povzroči celo eksplozijo ali požar.</a:t>
            </a:r>
          </a:p>
        </p:txBody>
      </p:sp>
    </p:spTree>
    <p:extLst>
      <p:ext uri="{BB962C8B-B14F-4D97-AF65-F5344CB8AC3E}">
        <p14:creationId xmlns:p14="http://schemas.microsoft.com/office/powerpoint/2010/main" val="3752616717"/>
      </p:ext>
    </p:extLst>
  </p:cSld>
  <p:clrMapOvr>
    <a:masterClrMapping/>
  </p:clrMapOvr>
  <p:transition>
    <p:dissolv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0"/>
            <a:ext cx="12858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1"/>
          <p:cNvSpPr>
            <a:spLocks noChangeArrowheads="1"/>
          </p:cNvSpPr>
          <p:nvPr/>
        </p:nvSpPr>
        <p:spPr bwMode="auto">
          <a:xfrm>
            <a:off x="236414" y="44624"/>
            <a:ext cx="8786812" cy="1938992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sl-SI" altLang="zh-CN" sz="4000" b="1" dirty="0">
                <a:solidFill>
                  <a:schemeClr val="bg1"/>
                </a:solidFill>
                <a:latin typeface="Comic Sans MS" pitchFamily="66" charset="0"/>
                <a:ea typeface="SimSun" pitchFamily="2" charset="-122"/>
              </a:rPr>
              <a:t>Za doseganje navedenih ciljev potrebno je sprejeti in izvajati določene a</a:t>
            </a:r>
            <a:r>
              <a:rPr lang="sl-SI" altLang="zh-CN" sz="4000" b="1" dirty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Calibri" pitchFamily="34" charset="0"/>
              </a:rPr>
              <a:t>ktivnosti</a:t>
            </a:r>
            <a:r>
              <a:rPr lang="sl-SI" altLang="zh-CN" sz="4000" b="1" dirty="0">
                <a:solidFill>
                  <a:schemeClr val="bg1"/>
                </a:solidFill>
                <a:latin typeface="Comic Sans MS" pitchFamily="66" charset="0"/>
                <a:ea typeface="SimSun" pitchFamily="2" charset="-122"/>
              </a:rPr>
              <a:t> kot so</a:t>
            </a:r>
            <a:r>
              <a:rPr lang="sl-SI" altLang="zh-CN" sz="4000" b="1" dirty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Calibri" pitchFamily="34" charset="0"/>
              </a:rPr>
              <a:t>:</a:t>
            </a:r>
            <a:endParaRPr lang="sl-SI" altLang="zh-CN" sz="1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Slika 3" descr="http://www.eurodesk.si/fileadmin/user_upload/doc/NOVICE_dokumenti/mesecne_novice_2011/naslovka_marec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69" y="2492896"/>
            <a:ext cx="3384376" cy="36782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Pravokotnik 1"/>
          <p:cNvSpPr/>
          <p:nvPr/>
        </p:nvSpPr>
        <p:spPr>
          <a:xfrm>
            <a:off x="3779912" y="2370071"/>
            <a:ext cx="5243314" cy="437042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0"/>
              </a:spcBef>
              <a:buClr>
                <a:srgbClr val="9900CC"/>
              </a:buClr>
              <a:buFont typeface="Wingdings" pitchFamily="2" charset="2"/>
              <a:buChar char="ü"/>
            </a:pPr>
            <a:r>
              <a:rPr lang="sl-SI" altLang="zh-CN" sz="2400" b="1" dirty="0">
                <a:solidFill>
                  <a:schemeClr val="tx1"/>
                </a:solidFill>
                <a:latin typeface="Comic Sans MS" pitchFamily="66" charset="0"/>
                <a:ea typeface="Calibri" pitchFamily="34" charset="0"/>
                <a:cs typeface="Calibri" pitchFamily="34" charset="0"/>
              </a:rPr>
              <a:t>usklajevanje dela in  zasebnega življenja,</a:t>
            </a:r>
          </a:p>
          <a:p>
            <a:pPr>
              <a:spcBef>
                <a:spcPct val="0"/>
              </a:spcBef>
              <a:buClr>
                <a:srgbClr val="9900CC"/>
              </a:buClr>
            </a:pPr>
            <a:endParaRPr lang="sl-SI" altLang="zh-CN" sz="1400" b="1" dirty="0">
              <a:solidFill>
                <a:srgbClr val="0000FF"/>
              </a:solidFill>
              <a:latin typeface="Comic Sans MS" pitchFamily="66" charset="0"/>
              <a:ea typeface="Calibri" pitchFamily="34" charset="0"/>
              <a:cs typeface="Calibri" pitchFamily="34" charset="0"/>
            </a:endParaRPr>
          </a:p>
          <a:p>
            <a:pPr algn="just">
              <a:spcBef>
                <a:spcPct val="0"/>
              </a:spcBef>
              <a:buClr>
                <a:srgbClr val="9900CC"/>
              </a:buClr>
              <a:buFont typeface="Wingdings" pitchFamily="2" charset="2"/>
              <a:buChar char="ü"/>
            </a:pPr>
            <a:r>
              <a:rPr lang="sl-SI" altLang="zh-CN" sz="2400" b="1" dirty="0">
                <a:solidFill>
                  <a:srgbClr val="0000FF"/>
                </a:solidFill>
                <a:latin typeface="Comic Sans MS" pitchFamily="66" charset="0"/>
                <a:ea typeface="Calibri" pitchFamily="34" charset="0"/>
                <a:cs typeface="Calibri" pitchFamily="34" charset="0"/>
              </a:rPr>
              <a:t>izboljšanje ter ohranjanje</a:t>
            </a:r>
          </a:p>
          <a:p>
            <a:pPr algn="just">
              <a:spcBef>
                <a:spcPct val="0"/>
              </a:spcBef>
              <a:buClr>
                <a:srgbClr val="9900CC"/>
              </a:buClr>
            </a:pPr>
            <a:r>
              <a:rPr lang="sl-SI" altLang="zh-CN" sz="2400" b="1" dirty="0">
                <a:solidFill>
                  <a:srgbClr val="0000FF"/>
                </a:solidFill>
                <a:latin typeface="Comic Sans MS" pitchFamily="66" charset="0"/>
                <a:ea typeface="Calibri" pitchFamily="34" charset="0"/>
                <a:cs typeface="Calibri" pitchFamily="34" charset="0"/>
              </a:rPr>
              <a:t>  duševnega zdravja,</a:t>
            </a:r>
          </a:p>
          <a:p>
            <a:pPr algn="just">
              <a:spcBef>
                <a:spcPct val="0"/>
              </a:spcBef>
              <a:buClr>
                <a:srgbClr val="9900CC"/>
              </a:buClr>
            </a:pPr>
            <a:endParaRPr lang="sl-SI" altLang="zh-CN" sz="1400" b="1" dirty="0">
              <a:solidFill>
                <a:srgbClr val="0000FF"/>
              </a:solidFill>
              <a:latin typeface="Comic Sans MS" pitchFamily="66" charset="0"/>
              <a:ea typeface="Calibri" pitchFamily="34" charset="0"/>
              <a:cs typeface="Calibri" pitchFamily="34" charset="0"/>
            </a:endParaRPr>
          </a:p>
          <a:p>
            <a:pPr algn="just">
              <a:spcBef>
                <a:spcPct val="0"/>
              </a:spcBef>
              <a:buClr>
                <a:srgbClr val="9900CC"/>
              </a:buClr>
              <a:buFont typeface="Wingdings" pitchFamily="2" charset="2"/>
              <a:buChar char="ü"/>
            </a:pPr>
            <a:r>
              <a:rPr lang="sl-SI" altLang="zh-CN" sz="2400" b="1" dirty="0">
                <a:solidFill>
                  <a:srgbClr val="008000"/>
                </a:solidFill>
                <a:latin typeface="Comic Sans MS" pitchFamily="66" charset="0"/>
                <a:ea typeface="Calibri" pitchFamily="34" charset="0"/>
                <a:cs typeface="Calibri" pitchFamily="34" charset="0"/>
              </a:rPr>
              <a:t>skrb za zdravje in </a:t>
            </a:r>
            <a:r>
              <a:rPr lang="sl-SI" altLang="zh-CN" sz="2400" b="1" dirty="0" err="1">
                <a:solidFill>
                  <a:srgbClr val="008000"/>
                </a:solidFill>
                <a:latin typeface="Comic Sans MS" pitchFamily="66" charset="0"/>
                <a:ea typeface="Calibri" pitchFamily="34" charset="0"/>
                <a:cs typeface="Calibri" pitchFamily="34" charset="0"/>
              </a:rPr>
              <a:t>in</a:t>
            </a:r>
            <a:r>
              <a:rPr lang="sl-SI" altLang="zh-CN" sz="2400" b="1" dirty="0">
                <a:solidFill>
                  <a:srgbClr val="008000"/>
                </a:solidFill>
                <a:latin typeface="Comic Sans MS" pitchFamily="66" charset="0"/>
                <a:ea typeface="Calibri" pitchFamily="34" charset="0"/>
                <a:cs typeface="Calibri" pitchFamily="34" charset="0"/>
              </a:rPr>
              <a:t> redna telesna </a:t>
            </a:r>
            <a:r>
              <a:rPr lang="sl-SI" altLang="zh-CN" sz="2400" b="1" dirty="0" err="1">
                <a:solidFill>
                  <a:srgbClr val="008000"/>
                </a:solidFill>
                <a:latin typeface="Comic Sans MS" pitchFamily="66" charset="0"/>
                <a:ea typeface="Calibri" pitchFamily="34" charset="0"/>
                <a:cs typeface="Calibri" pitchFamily="34" charset="0"/>
              </a:rPr>
              <a:t>akrivnost</a:t>
            </a:r>
            <a:r>
              <a:rPr lang="sl-SI" altLang="zh-CN" sz="2400" b="1" dirty="0">
                <a:solidFill>
                  <a:srgbClr val="008000"/>
                </a:solidFill>
                <a:latin typeface="Comic Sans MS" pitchFamily="66" charset="0"/>
                <a:ea typeface="Calibri" pitchFamily="34" charset="0"/>
                <a:cs typeface="Calibri" pitchFamily="34" charset="0"/>
              </a:rPr>
              <a:t> so ključni dejavniki za dobro počutje, </a:t>
            </a:r>
            <a:r>
              <a:rPr lang="sl-SI" sz="2400" b="1" dirty="0">
                <a:solidFill>
                  <a:srgbClr val="008000"/>
                </a:solidFill>
                <a:latin typeface="Comic Sans MS" panose="030F0702030302020204" pitchFamily="66" charset="0"/>
              </a:rPr>
              <a:t>večjo produktivnost in kakovost življenja.</a:t>
            </a:r>
            <a:endParaRPr lang="sl-SI" altLang="zh-CN" sz="2400" b="1" dirty="0">
              <a:solidFill>
                <a:srgbClr val="008000"/>
              </a:solidFill>
              <a:latin typeface="Comic Sans MS" pitchFamily="66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endParaRPr lang="sl-SI" altLang="zh-CN" sz="24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810868"/>
      </p:ext>
    </p:extLst>
  </p:cSld>
  <p:clrMapOvr>
    <a:masterClrMapping/>
  </p:clrMapOvr>
  <p:transition>
    <p:dissolv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0"/>
            <a:ext cx="12858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214313" y="142875"/>
            <a:ext cx="8715375" cy="646331"/>
          </a:xfrm>
          <a:prstGeom prst="rect">
            <a:avLst/>
          </a:prstGeom>
          <a:solidFill>
            <a:srgbClr val="0070C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sl-SI" sz="3600" b="1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ANALIZA ZDRAVJA ZAPOSLENIH</a:t>
            </a:r>
          </a:p>
        </p:txBody>
      </p:sp>
      <p:sp>
        <p:nvSpPr>
          <p:cNvPr id="30724" name="Rectangle 1"/>
          <p:cNvSpPr>
            <a:spLocks noChangeArrowheads="1"/>
          </p:cNvSpPr>
          <p:nvPr/>
        </p:nvSpPr>
        <p:spPr bwMode="auto">
          <a:xfrm>
            <a:off x="214313" y="1052736"/>
            <a:ext cx="8715405" cy="5509200"/>
          </a:xfrm>
          <a:prstGeom prst="rect">
            <a:avLst/>
          </a:prstGeom>
          <a:solidFill>
            <a:srgbClr val="6600CC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sl-SI" sz="4400" b="1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Analiza zdravja zaposlenih predstavlja izhodišče za prepoznavanje tveganja ter začetno stopnjo pri ugotavljanju težav, povezanih z zdravjem, </a:t>
            </a:r>
            <a:r>
              <a:rPr lang="sl-SI" sz="4400" b="1" dirty="0">
                <a:latin typeface="Comic Sans MS" panose="030F0702030302020204" pitchFamily="66" charset="0"/>
              </a:rPr>
              <a:t>počutjem, razpoloženjem ter</a:t>
            </a:r>
            <a:r>
              <a:rPr lang="sl-SI" sz="4400" dirty="0"/>
              <a:t> </a:t>
            </a:r>
            <a:r>
              <a:rPr lang="sl-SI" sz="4400" b="1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varnostjo in zdravjem pri delu.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87544861"/>
      </p:ext>
    </p:extLst>
  </p:cSld>
  <p:clrMapOvr>
    <a:masterClrMapping/>
  </p:clrMapOvr>
  <p:transition>
    <p:dissolv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0"/>
            <a:ext cx="12858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214313" y="214313"/>
            <a:ext cx="864393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sl-SI" altLang="zh-CN" sz="3200">
              <a:latin typeface="Comic Sans MS" pitchFamily="66" charset="0"/>
              <a:ea typeface="SimSun" pitchFamily="2" charset="-122"/>
              <a:cs typeface="Times New Roman" pitchFamily="18" charset="0"/>
            </a:endParaRPr>
          </a:p>
          <a:p>
            <a:pPr eaLnBrk="0" hangingPunct="0"/>
            <a:endParaRPr lang="sl-SI" altLang="zh-CN" sz="3200">
              <a:latin typeface="Comic Sans MS" pitchFamily="66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313" y="168748"/>
            <a:ext cx="8858312" cy="646330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sl-SI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Za določanje teh problemov je treba analizirati dosegljive podatke ter jih prikazati s kazalniki zdravja.</a:t>
            </a:r>
          </a:p>
          <a:p>
            <a:pPr algn="just"/>
            <a:endParaRPr lang="sl-SI" sz="1400" b="1" dirty="0">
              <a:latin typeface="Comic Sans MS" panose="030F0702030302020204" pitchFamily="66" charset="0"/>
            </a:endParaRPr>
          </a:p>
          <a:p>
            <a:pPr algn="just"/>
            <a:r>
              <a:rPr lang="sl-SI" sz="3200" b="1" dirty="0">
                <a:latin typeface="Comic Sans MS" panose="030F0702030302020204" pitchFamily="66" charset="0"/>
              </a:rPr>
              <a:t>Ker podatkov o celostnem zdravju zaposlenih običajno ne zbiramo, uporabljamo naslednje posredne kazalnike:</a:t>
            </a:r>
          </a:p>
          <a:p>
            <a:pPr algn="just"/>
            <a:endParaRPr lang="sl-SI" sz="1400" b="1" dirty="0">
              <a:latin typeface="Comic Sans MS" panose="030F0702030302020204" pitchFamily="66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l-SI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bolezni,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l-SI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poškodbe pri delu in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l-SI" sz="3200" b="1" dirty="0" err="1">
                <a:solidFill>
                  <a:srgbClr val="FFFF00"/>
                </a:solidFill>
                <a:latin typeface="Comic Sans MS" panose="030F0702030302020204" pitchFamily="66" charset="0"/>
              </a:rPr>
              <a:t>fluktuacijo</a:t>
            </a:r>
            <a:r>
              <a:rPr lang="sl-SI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zaposlenih.</a:t>
            </a:r>
          </a:p>
          <a:p>
            <a:pPr algn="just"/>
            <a:endParaRPr lang="sl-SI" sz="1400" b="1" dirty="0">
              <a:latin typeface="Comic Sans MS" panose="030F0702030302020204" pitchFamily="66" charset="0"/>
            </a:endParaRPr>
          </a:p>
          <a:p>
            <a:pPr algn="just"/>
            <a:r>
              <a:rPr lang="sl-SI" sz="2800" b="1" dirty="0">
                <a:latin typeface="Comic Sans MS" panose="030F0702030302020204" pitchFamily="66" charset="0"/>
              </a:rPr>
              <a:t>Ti kazalniki negativnega zdravja omogočajo oceno potrebnih ukrepov za izboljšanje zdravja zaposlenih.</a:t>
            </a:r>
            <a:endParaRPr lang="sl-SI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953028"/>
      </p:ext>
    </p:extLst>
  </p:cSld>
  <p:clrMapOvr>
    <a:masterClrMapping/>
  </p:clrMapOvr>
  <p:transition>
    <p:dissolv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0"/>
            <a:ext cx="12858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Diagram 11"/>
          <p:cNvGraphicFramePr/>
          <p:nvPr/>
        </p:nvGraphicFramePr>
        <p:xfrm>
          <a:off x="142844" y="0"/>
          <a:ext cx="9144000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79597027"/>
      </p:ext>
    </p:extLst>
  </p:cSld>
  <p:clrMapOvr>
    <a:masterClrMapping/>
  </p:clrMapOvr>
  <p:transition>
    <p:dissolv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sl-SI" sz="2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/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r>
              <a:rPr lang="sl-SI" sz="900"/>
              <a:t> 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42844" y="142852"/>
          <a:ext cx="8715436" cy="6572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194188" cy="548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18117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sl-SI" sz="2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/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r>
              <a:rPr lang="sl-SI" sz="90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85728"/>
            <a:ext cx="7215238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043237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0"/>
            <a:ext cx="12858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4"/>
          <p:cNvSpPr>
            <a:spLocks noChangeArrowheads="1"/>
          </p:cNvSpPr>
          <p:nvPr/>
        </p:nvSpPr>
        <p:spPr bwMode="auto">
          <a:xfrm>
            <a:off x="320080" y="44624"/>
            <a:ext cx="8644408" cy="63709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sl-SI" sz="4800" b="1" dirty="0">
                <a:solidFill>
                  <a:srgbClr val="FFFF00"/>
                </a:solidFill>
                <a:latin typeface="Comic Sans MS" pitchFamily="66" charset="0"/>
              </a:rPr>
              <a:t>Koristi za delodajalca</a:t>
            </a:r>
          </a:p>
          <a:p>
            <a:pPr marL="457200" indent="-457200">
              <a:buClr>
                <a:schemeClr val="bg1"/>
              </a:buClr>
              <a:buFont typeface="Wingdings" pitchFamily="2" charset="2"/>
              <a:buChar char="ü"/>
              <a:defRPr/>
            </a:pPr>
            <a:r>
              <a:rPr lang="sl-SI" sz="4000" b="1" dirty="0">
                <a:latin typeface="Comic Sans MS" pitchFamily="66" charset="0"/>
              </a:rPr>
              <a:t>manj odsotnosti z dela, </a:t>
            </a:r>
          </a:p>
          <a:p>
            <a:pPr marL="457200" indent="-457200">
              <a:buClr>
                <a:schemeClr val="bg1"/>
              </a:buClr>
              <a:buFont typeface="Wingdings" pitchFamily="2" charset="2"/>
              <a:buChar char="ü"/>
              <a:defRPr/>
            </a:pPr>
            <a:r>
              <a:rPr lang="sl-SI" sz="4000" b="1" dirty="0">
                <a:latin typeface="Comic Sans MS" pitchFamily="66" charset="0"/>
              </a:rPr>
              <a:t>manj poškodbe pri delu, </a:t>
            </a:r>
          </a:p>
          <a:p>
            <a:pPr marL="457200" indent="-457200">
              <a:buClr>
                <a:schemeClr val="bg1"/>
              </a:buClr>
              <a:buFont typeface="Wingdings" pitchFamily="2" charset="2"/>
              <a:buChar char="ü"/>
              <a:defRPr/>
            </a:pPr>
            <a:r>
              <a:rPr lang="sl-SI" sz="4000" b="1" dirty="0">
                <a:latin typeface="Comic Sans MS" pitchFamily="66" charset="0"/>
              </a:rPr>
              <a:t>večja motivacija zaposlenih, </a:t>
            </a:r>
          </a:p>
          <a:p>
            <a:pPr marL="457200" indent="-457200">
              <a:buClr>
                <a:schemeClr val="bg1"/>
              </a:buClr>
              <a:buFont typeface="Wingdings" pitchFamily="2" charset="2"/>
              <a:buChar char="ü"/>
              <a:defRPr/>
            </a:pPr>
            <a:r>
              <a:rPr lang="sl-SI" sz="4000" b="1" dirty="0">
                <a:latin typeface="Comic Sans MS" pitchFamily="66" charset="0"/>
              </a:rPr>
              <a:t>večja produktivnost, </a:t>
            </a:r>
          </a:p>
          <a:p>
            <a:pPr marL="457200" indent="-457200">
              <a:buClr>
                <a:schemeClr val="bg1"/>
              </a:buClr>
              <a:buFont typeface="Wingdings" pitchFamily="2" charset="2"/>
              <a:buChar char="ü"/>
              <a:defRPr/>
            </a:pPr>
            <a:r>
              <a:rPr lang="sl-SI" sz="4000" b="1" dirty="0">
                <a:latin typeface="Comic Sans MS" pitchFamily="66" charset="0"/>
              </a:rPr>
              <a:t>lažje zaposlovanje in večja privlačnost podjetja, </a:t>
            </a:r>
          </a:p>
          <a:p>
            <a:pPr marL="457200" indent="-457200">
              <a:buClr>
                <a:schemeClr val="bg1"/>
              </a:buClr>
              <a:buFont typeface="Wingdings" pitchFamily="2" charset="2"/>
              <a:buChar char="ü"/>
              <a:defRPr/>
            </a:pPr>
            <a:r>
              <a:rPr lang="sl-SI" sz="4000" b="1" dirty="0">
                <a:latin typeface="Comic Sans MS" pitchFamily="66" charset="0"/>
              </a:rPr>
              <a:t>zmanjšanje </a:t>
            </a:r>
            <a:r>
              <a:rPr lang="sl-SI" sz="4000" b="1" dirty="0" err="1">
                <a:latin typeface="Comic Sans MS" pitchFamily="66" charset="0"/>
              </a:rPr>
              <a:t>fluktuacije</a:t>
            </a:r>
            <a:r>
              <a:rPr lang="sl-SI" sz="4000" b="1" dirty="0">
                <a:latin typeface="Comic Sans MS" pitchFamily="66" charset="0"/>
              </a:rPr>
              <a:t>,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sl-SI" sz="4000" b="1" dirty="0">
                <a:latin typeface="Comic Sans MS" pitchFamily="66" charset="0"/>
              </a:rPr>
              <a:t>pozitivna in družbeno odgovorna podoba podjetja,  </a:t>
            </a:r>
          </a:p>
        </p:txBody>
      </p:sp>
    </p:spTree>
    <p:extLst>
      <p:ext uri="{BB962C8B-B14F-4D97-AF65-F5344CB8AC3E}">
        <p14:creationId xmlns:p14="http://schemas.microsoft.com/office/powerpoint/2010/main" val="809875400"/>
      </p:ext>
    </p:extLst>
  </p:cSld>
  <p:clrMapOvr>
    <a:masterClrMapping/>
  </p:clrMapOvr>
  <p:transition>
    <p:dissolv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0"/>
            <a:ext cx="12858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4"/>
          <p:cNvSpPr>
            <a:spLocks noChangeArrowheads="1"/>
          </p:cNvSpPr>
          <p:nvPr/>
        </p:nvSpPr>
        <p:spPr bwMode="auto">
          <a:xfrm>
            <a:off x="539552" y="836712"/>
            <a:ext cx="8136904" cy="513986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Clr>
                <a:schemeClr val="bg1"/>
              </a:buClr>
              <a:buFont typeface="Wingdings" pitchFamily="2" charset="2"/>
              <a:buChar char="ü"/>
              <a:defRPr/>
            </a:pPr>
            <a:r>
              <a:rPr lang="sl-SI" sz="4000" b="1" dirty="0">
                <a:latin typeface="Comic Sans MS" pitchFamily="66" charset="0"/>
              </a:rPr>
              <a:t>boljše obvladovanje stroškov, povezanih z:</a:t>
            </a:r>
          </a:p>
          <a:p>
            <a:pPr>
              <a:buClr>
                <a:schemeClr val="bg1"/>
              </a:buClr>
              <a:defRPr/>
            </a:pPr>
            <a:endParaRPr lang="sl-SI" sz="2000" b="1" dirty="0">
              <a:latin typeface="Comic Sans MS" pitchFamily="66" charset="0"/>
            </a:endParaRPr>
          </a:p>
          <a:p>
            <a:pPr marL="457200" indent="-457200"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sl-SI" sz="3800" b="1" dirty="0">
                <a:latin typeface="Comic Sans MS" pitchFamily="66" charset="0"/>
              </a:rPr>
              <a:t>boleznijo in zdravljenjem, </a:t>
            </a:r>
          </a:p>
          <a:p>
            <a:pPr marL="457200" indent="-457200"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sl-SI" sz="3800" b="1" dirty="0">
                <a:latin typeface="Comic Sans MS" pitchFamily="66" charset="0"/>
              </a:rPr>
              <a:t>bolniškimi odsotnostmi, </a:t>
            </a:r>
          </a:p>
          <a:p>
            <a:pPr marL="457200" indent="-457200"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sl-SI" sz="3800" b="1" dirty="0">
                <a:latin typeface="Comic Sans MS" pitchFamily="66" charset="0"/>
              </a:rPr>
              <a:t>poklicnimi boleznimi,</a:t>
            </a:r>
          </a:p>
          <a:p>
            <a:pPr marL="457200" indent="-457200"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sl-SI" sz="3800" b="1" dirty="0">
                <a:latin typeface="Comic Sans MS" pitchFamily="66" charset="0"/>
              </a:rPr>
              <a:t>invalidnostjo in </a:t>
            </a:r>
          </a:p>
          <a:p>
            <a:pPr marL="457200" indent="-457200"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sl-SI" sz="3800" b="1" dirty="0">
                <a:latin typeface="Comic Sans MS" pitchFamily="66" charset="0"/>
              </a:rPr>
              <a:t>prezgodnjo umrljivostjo.</a:t>
            </a:r>
          </a:p>
          <a:p>
            <a:pPr>
              <a:buClr>
                <a:srgbClr val="FFFF00"/>
              </a:buClr>
              <a:defRPr/>
            </a:pPr>
            <a:r>
              <a:rPr lang="pl-PL" sz="3800" b="1" dirty="0"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2296494"/>
      </p:ext>
    </p:extLst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ravokotnik 3"/>
          <p:cNvSpPr>
            <a:spLocks noChangeArrowheads="1"/>
          </p:cNvSpPr>
          <p:nvPr/>
        </p:nvSpPr>
        <p:spPr bwMode="auto">
          <a:xfrm>
            <a:off x="312738" y="188913"/>
            <a:ext cx="8567737" cy="649446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CC00FF"/>
              </a:buClr>
              <a:buFontTx/>
              <a:buNone/>
            </a:pPr>
            <a:r>
              <a:rPr lang="sl-SI" altLang="sl-SI" b="1" dirty="0">
                <a:solidFill>
                  <a:srgbClr val="CC00FF"/>
                </a:solidFill>
                <a:latin typeface="Comic Sans MS" pitchFamily="66" charset="0"/>
              </a:rPr>
              <a:t>Zakon o varnosti in zdravju pri delu</a:t>
            </a:r>
            <a:endParaRPr lang="sl-SI" altLang="sl-SI" dirty="0">
              <a:solidFill>
                <a:srgbClr val="CC00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b="1" dirty="0">
                <a:solidFill>
                  <a:srgbClr val="CC00FF"/>
                </a:solidFill>
                <a:latin typeface="Comic Sans MS" pitchFamily="66" charset="0"/>
              </a:rPr>
              <a:t>(Uradnem listu RS,št 43/2011) v:</a:t>
            </a:r>
            <a:endParaRPr lang="sl-SI" altLang="sl-SI" dirty="0">
              <a:solidFill>
                <a:srgbClr val="CC00FF"/>
              </a:solidFill>
              <a:latin typeface="Comic Sans MS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dirty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b="1" dirty="0" err="1">
                <a:solidFill>
                  <a:srgbClr val="0000FF"/>
                </a:solidFill>
                <a:latin typeface="Comic Sans MS" pitchFamily="66" charset="0"/>
              </a:rPr>
              <a:t>24.člen</a:t>
            </a:r>
            <a:r>
              <a:rPr lang="sl-SI" altLang="sl-SI" b="1" dirty="0">
                <a:solidFill>
                  <a:srgbClr val="0000FF"/>
                </a:solidFill>
                <a:latin typeface="Comic Sans MS" pitchFamily="66" charset="0"/>
              </a:rPr>
              <a:t>-delodajalec sprejme ukrepe za: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</a:p>
          <a:p>
            <a:pPr eaLnBrk="1" hangingPunct="1">
              <a:spcBef>
                <a:spcPct val="0"/>
              </a:spcBef>
              <a:buClr>
                <a:srgbClr val="0000FF"/>
              </a:buClr>
              <a:buFont typeface="Wingdings" pitchFamily="2" charset="2"/>
              <a:buChar char="ü"/>
            </a:pPr>
            <a:r>
              <a:rPr lang="sl-SI" altLang="sl-SI" b="1" dirty="0">
                <a:solidFill>
                  <a:srgbClr val="9900CC"/>
                </a:solidFill>
                <a:latin typeface="Comic Sans MS" pitchFamily="66" charset="0"/>
              </a:rPr>
              <a:t> </a:t>
            </a:r>
            <a:r>
              <a:rPr lang="sl-SI" altLang="sl-SI" b="1" dirty="0">
                <a:solidFill>
                  <a:srgbClr val="CC00FF"/>
                </a:solidFill>
                <a:latin typeface="Comic Sans MS" pitchFamily="66" charset="0"/>
              </a:rPr>
              <a:t>preprečevanje, </a:t>
            </a:r>
          </a:p>
          <a:p>
            <a:pPr eaLnBrk="1" hangingPunct="1">
              <a:spcBef>
                <a:spcPct val="0"/>
              </a:spcBef>
              <a:buClr>
                <a:srgbClr val="0000FF"/>
              </a:buClr>
              <a:buFont typeface="Wingdings" pitchFamily="2" charset="2"/>
              <a:buChar char="ü"/>
            </a:pPr>
            <a:r>
              <a:rPr lang="sl-SI" altLang="sl-SI" b="1" dirty="0">
                <a:solidFill>
                  <a:srgbClr val="CC00FF"/>
                </a:solidFill>
                <a:latin typeface="Comic Sans MS" pitchFamily="66" charset="0"/>
              </a:rPr>
              <a:t> odpravljanje, </a:t>
            </a:r>
          </a:p>
          <a:p>
            <a:pPr eaLnBrk="1" hangingPunct="1">
              <a:spcBef>
                <a:spcPct val="0"/>
              </a:spcBef>
              <a:buClr>
                <a:srgbClr val="0000FF"/>
              </a:buClr>
              <a:buFont typeface="Wingdings" pitchFamily="2" charset="2"/>
              <a:buChar char="ü"/>
            </a:pPr>
            <a:r>
              <a:rPr lang="sl-SI" altLang="sl-SI" b="1" dirty="0">
                <a:solidFill>
                  <a:srgbClr val="CC00FF"/>
                </a:solidFill>
                <a:latin typeface="Comic Sans MS" pitchFamily="66" charset="0"/>
              </a:rPr>
              <a:t> obvladovanje primerov nasilja,kot je:</a:t>
            </a:r>
          </a:p>
          <a:p>
            <a:pPr eaLnBrk="1" hangingPunct="1">
              <a:spcBef>
                <a:spcPct val="0"/>
              </a:spcBef>
              <a:buClr>
                <a:schemeClr val="bg1"/>
              </a:buClr>
              <a:buFont typeface="Wingdings" pitchFamily="2" charset="2"/>
              <a:buChar char="ü"/>
            </a:pPr>
            <a:endParaRPr lang="sl-SI" altLang="sl-SI" b="1" dirty="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Clr>
                <a:srgbClr val="9900CC"/>
              </a:buClr>
              <a:buFont typeface="Wingdings" pitchFamily="2" charset="2"/>
              <a:buChar char="ü"/>
            </a:pPr>
            <a:r>
              <a:rPr lang="sl-SI" altLang="sl-SI" b="1" dirty="0">
                <a:solidFill>
                  <a:srgbClr val="0000FF"/>
                </a:solidFill>
                <a:latin typeface="Comic Sans MS" pitchFamily="66" charset="0"/>
              </a:rPr>
              <a:t> trpinčenje, </a:t>
            </a:r>
          </a:p>
          <a:p>
            <a:pPr eaLnBrk="1" hangingPunct="1">
              <a:spcBef>
                <a:spcPct val="0"/>
              </a:spcBef>
              <a:buClr>
                <a:srgbClr val="9900CC"/>
              </a:buClr>
              <a:buFont typeface="Wingdings" pitchFamily="2" charset="2"/>
              <a:buChar char="ü"/>
            </a:pPr>
            <a:r>
              <a:rPr lang="sl-SI" altLang="sl-SI" b="1" dirty="0">
                <a:solidFill>
                  <a:srgbClr val="0000FF"/>
                </a:solidFill>
                <a:latin typeface="Comic Sans MS" pitchFamily="66" charset="0"/>
              </a:rPr>
              <a:t> nadlegovanje,</a:t>
            </a:r>
          </a:p>
          <a:p>
            <a:pPr eaLnBrk="1" hangingPunct="1">
              <a:spcBef>
                <a:spcPct val="0"/>
              </a:spcBef>
              <a:buClr>
                <a:srgbClr val="9900CC"/>
              </a:buClr>
              <a:buFont typeface="Wingdings" pitchFamily="2" charset="2"/>
              <a:buChar char="ü"/>
            </a:pPr>
            <a:r>
              <a:rPr lang="sl-SI" altLang="sl-SI" b="1" dirty="0">
                <a:solidFill>
                  <a:srgbClr val="0000FF"/>
                </a:solidFill>
                <a:latin typeface="Comic Sans MS" pitchFamily="66" charset="0"/>
              </a:rPr>
              <a:t> druge oblike psihosocialnega tveganja,</a:t>
            </a:r>
          </a:p>
          <a:p>
            <a:pPr eaLnBrk="1" hangingPunct="1">
              <a:spcBef>
                <a:spcPct val="0"/>
              </a:spcBef>
              <a:buClr>
                <a:srgbClr val="9900CC"/>
              </a:buClr>
              <a:buFontTx/>
              <a:buNone/>
            </a:pPr>
            <a:r>
              <a:rPr lang="sl-SI" altLang="sl-SI" b="1" dirty="0">
                <a:solidFill>
                  <a:srgbClr val="0000FF"/>
                </a:solidFill>
                <a:latin typeface="Comic Sans MS" pitchFamily="66" charset="0"/>
              </a:rPr>
              <a:t>   ki lahko vpliva na zdravje delavcev.</a:t>
            </a:r>
            <a:endParaRPr lang="sl-SI" altLang="sl-SI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165277"/>
      </p:ext>
    </p:extLst>
  </p:cSld>
  <p:clrMapOvr>
    <a:masterClrMapping/>
  </p:clrMapOvr>
  <p:transition>
    <p:dissolv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0"/>
            <a:ext cx="12858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4"/>
          <p:cNvSpPr>
            <a:spLocks noChangeArrowheads="1"/>
          </p:cNvSpPr>
          <p:nvPr/>
        </p:nvSpPr>
        <p:spPr bwMode="auto">
          <a:xfrm>
            <a:off x="107504" y="90389"/>
            <a:ext cx="8928992" cy="594008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sl-SI" sz="4800" b="1" dirty="0">
                <a:solidFill>
                  <a:srgbClr val="FFFF00"/>
                </a:solidFill>
                <a:latin typeface="Comic Sans MS" pitchFamily="66" charset="0"/>
              </a:rPr>
              <a:t>Koristi za zaposlene </a:t>
            </a:r>
          </a:p>
          <a:p>
            <a:pPr>
              <a:defRPr/>
            </a:pPr>
            <a:endParaRPr lang="sl-SI" sz="1200" b="1" dirty="0">
              <a:latin typeface="Comic Sans MS" pitchFamily="66" charset="0"/>
            </a:endParaRPr>
          </a:p>
          <a:p>
            <a:pPr marL="342900" indent="-342900"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sl-SI" sz="4000" b="1" dirty="0">
                <a:latin typeface="Comic Sans MS" pitchFamily="66" charset="0"/>
              </a:rPr>
              <a:t>varno</a:t>
            </a:r>
            <a:r>
              <a:rPr lang="it-IT" sz="4000" b="1" dirty="0">
                <a:latin typeface="Comic Sans MS" pitchFamily="66" charset="0"/>
              </a:rPr>
              <a:t> in </a:t>
            </a:r>
            <a:r>
              <a:rPr lang="sl-SI" sz="4000" b="1" dirty="0">
                <a:latin typeface="Comic Sans MS" pitchFamily="66" charset="0"/>
              </a:rPr>
              <a:t>zdravo delovno okolje, </a:t>
            </a:r>
          </a:p>
          <a:p>
            <a:pPr marL="342900" indent="-342900"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sl-SI" sz="4000" b="1" dirty="0">
                <a:latin typeface="Comic Sans MS" pitchFamily="66" charset="0"/>
              </a:rPr>
              <a:t>manjši stres, </a:t>
            </a:r>
          </a:p>
          <a:p>
            <a:pPr marL="342900" indent="-342900"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sl-SI" sz="4000" b="1" dirty="0">
                <a:latin typeface="Comic Sans MS" pitchFamily="66" charset="0"/>
              </a:rPr>
              <a:t>boljše zdravje in dobro počutje, </a:t>
            </a:r>
          </a:p>
          <a:p>
            <a:pPr marL="342900" indent="-342900"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sl-SI" sz="4000" b="1" dirty="0">
                <a:latin typeface="Comic Sans MS" pitchFamily="66" charset="0"/>
              </a:rPr>
              <a:t>boljša kakovost življenja, </a:t>
            </a:r>
          </a:p>
          <a:p>
            <a:pPr marL="342900" indent="-342900"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sl-SI" sz="4000" b="1" dirty="0">
                <a:latin typeface="Comic Sans MS" pitchFamily="66" charset="0"/>
              </a:rPr>
              <a:t>pozitivno delovno vzdušje, </a:t>
            </a:r>
          </a:p>
          <a:p>
            <a:pPr marL="342900" indent="-342900"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sl-SI" sz="4000" b="1" dirty="0">
                <a:latin typeface="Comic Sans MS" pitchFamily="66" charset="0"/>
              </a:rPr>
              <a:t>višja delovna zavest, </a:t>
            </a:r>
          </a:p>
          <a:p>
            <a:pPr marL="342900" indent="-342900"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pl-PL" sz="4000" b="1" dirty="0">
                <a:latin typeface="Comic Sans MS" pitchFamily="66" charset="0"/>
              </a:rPr>
              <a:t>Pridobivanje znanje o varovanju zdravja. </a:t>
            </a:r>
          </a:p>
        </p:txBody>
      </p:sp>
    </p:spTree>
    <p:extLst>
      <p:ext uri="{BB962C8B-B14F-4D97-AF65-F5344CB8AC3E}">
        <p14:creationId xmlns:p14="http://schemas.microsoft.com/office/powerpoint/2010/main" val="3745614472"/>
      </p:ext>
    </p:extLst>
  </p:cSld>
  <p:clrMapOvr>
    <a:masterClrMapping/>
  </p:clrMapOvr>
  <p:transition>
    <p:dissolv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0"/>
            <a:ext cx="12858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179512" y="120372"/>
            <a:ext cx="8856984" cy="67403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l-SI" sz="3600" b="1" dirty="0">
                <a:solidFill>
                  <a:schemeClr val="bg1"/>
                </a:solidFill>
                <a:latin typeface="Comic Sans MS" pitchFamily="66" charset="0"/>
              </a:rPr>
              <a:t>Politika na področju zdravja </a:t>
            </a:r>
          </a:p>
          <a:p>
            <a:pPr algn="ctr">
              <a:defRPr/>
            </a:pPr>
            <a:endParaRPr lang="sl-SI" sz="20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>
              <a:defRPr/>
            </a:pPr>
            <a:r>
              <a:rPr lang="sl-SI" sz="3000" b="1" dirty="0">
                <a:solidFill>
                  <a:srgbClr val="FFFF00"/>
                </a:solidFill>
                <a:latin typeface="Comic Sans MS" panose="030F0702030302020204" pitchFamily="66" charset="0"/>
              </a:rPr>
              <a:t>Eden ključnih pogojev za uspešno promocije zdravja na delovnem mestu je stalna zavezanost vodstva temu področju.</a:t>
            </a:r>
          </a:p>
          <a:p>
            <a:pPr algn="ctr"/>
            <a:endParaRPr lang="sl-SI" sz="3000" b="1" dirty="0">
              <a:latin typeface="Comic Sans MS" panose="030F0702030302020204" pitchFamily="66" charset="0"/>
            </a:endParaRPr>
          </a:p>
          <a:p>
            <a:pPr algn="ctr"/>
            <a:r>
              <a:rPr lang="sl-SI" sz="3000" b="1" dirty="0">
                <a:latin typeface="Comic Sans MS" panose="030F0702030302020204" pitchFamily="66" charset="0"/>
              </a:rPr>
              <a:t>Vodstvo mora biti vzgled, saj se le tako preprečijo nasprotja med formalnim programom in dejanskim ravnanjem v podjetju.</a:t>
            </a:r>
          </a:p>
          <a:p>
            <a:endParaRPr lang="sl-SI" sz="3000" dirty="0"/>
          </a:p>
          <a:p>
            <a:pPr algn="ctr"/>
            <a:r>
              <a:rPr lang="sl-SI" sz="3000" b="1" dirty="0">
                <a:solidFill>
                  <a:srgbClr val="FFFF00"/>
                </a:solidFill>
                <a:latin typeface="Comic Sans MS" panose="030F0702030302020204" pitchFamily="66" charset="0"/>
              </a:rPr>
              <a:t>Enako pomembna je aktivna vključenost zaposlenih v vseh fazah načrtovanja, izvajanja in vrednotenja ukrepov promocije zdravja.</a:t>
            </a:r>
          </a:p>
          <a:p>
            <a:pPr algn="ctr"/>
            <a:endParaRPr lang="sl-SI" sz="3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583942"/>
      </p:ext>
    </p:extLst>
  </p:cSld>
  <p:clrMapOvr>
    <a:masterClrMapping/>
  </p:clrMapOvr>
  <p:transition>
    <p:dissolv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07504" y="116632"/>
            <a:ext cx="8928992" cy="670952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l-SI" sz="3600" b="1" dirty="0">
                <a:solidFill>
                  <a:srgbClr val="0000FF"/>
                </a:solidFill>
                <a:latin typeface="Comic Sans MS" pitchFamily="66" charset="0"/>
              </a:rPr>
              <a:t>Alkohol </a:t>
            </a:r>
            <a:r>
              <a:rPr lang="sl-SI" sz="32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sl-SI" sz="1200" dirty="0"/>
              <a:t> </a:t>
            </a:r>
            <a:endParaRPr lang="sl-SI" sz="1200" b="1" dirty="0"/>
          </a:p>
          <a:p>
            <a:pPr algn="ctr"/>
            <a:endParaRPr lang="sl-SI" sz="2800" b="1" dirty="0">
              <a:latin typeface="Comic Sans MS" pitchFamily="66" charset="0"/>
            </a:endParaRPr>
          </a:p>
          <a:p>
            <a:pPr algn="ctr"/>
            <a:r>
              <a:rPr lang="sl-SI" sz="3200" b="1" dirty="0">
                <a:latin typeface="Comic Sans MS" pitchFamily="66" charset="0"/>
              </a:rPr>
              <a:t>Za Slovence je značilno, da številna praznovanja in druženja povežemo z uživanjem alkohola.</a:t>
            </a:r>
          </a:p>
          <a:p>
            <a:pPr algn="ctr"/>
            <a:endParaRPr lang="sl-SI" sz="3200" dirty="0">
              <a:latin typeface="Comic Sans MS" panose="030F0702030302020204" pitchFamily="66" charset="0"/>
            </a:endParaRPr>
          </a:p>
          <a:p>
            <a:pPr algn="ctr"/>
            <a:r>
              <a:rPr lang="sl-SI" sz="3200" b="1" dirty="0">
                <a:solidFill>
                  <a:srgbClr val="0000FF"/>
                </a:solidFill>
                <a:latin typeface="Comic Sans MS" pitchFamily="66" charset="0"/>
              </a:rPr>
              <a:t>Prekomerne količine alkohola ne povzročajo le kratkotrajnega »mačka«, temveč prinašajo tudi dolgoročne zdravstvene, socialne in ekonomske  posledice.</a:t>
            </a:r>
          </a:p>
          <a:p>
            <a:pPr algn="ctr"/>
            <a:endParaRPr lang="sl-SI" sz="1400" b="1" dirty="0">
              <a:latin typeface="Comic Sans MS" pitchFamily="66" charset="0"/>
            </a:endParaRPr>
          </a:p>
          <a:p>
            <a:pPr algn="ctr"/>
            <a:r>
              <a:rPr lang="sl-SI" sz="3200" b="1" dirty="0">
                <a:solidFill>
                  <a:srgbClr val="008000"/>
                </a:solidFill>
                <a:latin typeface="Comic Sans MS" panose="030F0702030302020204" pitchFamily="66" charset="0"/>
              </a:rPr>
              <a:t>Evropa ima najvišjo porabo alkohola na prebivalca na svetu, Slovenija pa se uvršča med države z največjo porabo v EU.</a:t>
            </a:r>
            <a:r>
              <a:rPr lang="sl-SI" sz="2800" b="1" dirty="0">
                <a:solidFill>
                  <a:srgbClr val="008000"/>
                </a:solidFill>
                <a:latin typeface="Comic Sans MS" pitchFamily="66" charset="0"/>
              </a:rPr>
              <a:t> </a:t>
            </a:r>
          </a:p>
        </p:txBody>
      </p:sp>
      <p:pic>
        <p:nvPicPr>
          <p:cNvPr id="3" name="Picture 4" descr="Alkohol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746" y="116632"/>
            <a:ext cx="1266750" cy="1008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51365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07504" y="116632"/>
            <a:ext cx="8928992" cy="646330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sl-SI" sz="4000" b="1" dirty="0">
                <a:latin typeface="Comic Sans MS" panose="030F0702030302020204" pitchFamily="66" charset="0"/>
              </a:rPr>
              <a:t>Po ocenah WHO, OECD in Evropske komisije (2023–2024) je škodljivo in tvegano uživanje alkohola odgovorno za približno </a:t>
            </a:r>
            <a:r>
              <a:rPr lang="sl-SI" sz="4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7,4 %</a:t>
            </a:r>
            <a:r>
              <a:rPr lang="sl-SI" sz="4000" b="1" dirty="0">
                <a:latin typeface="Comic Sans MS" panose="030F0702030302020204" pitchFamily="66" charset="0"/>
              </a:rPr>
              <a:t> vseh bolezni in prezgodnjih smrti v EU.</a:t>
            </a:r>
            <a:endParaRPr lang="sl-SI" sz="4000" b="1" dirty="0">
              <a:solidFill>
                <a:srgbClr val="0000FF"/>
              </a:solidFill>
              <a:latin typeface="Comic Sans MS" pitchFamily="66" charset="0"/>
            </a:endParaRPr>
          </a:p>
          <a:p>
            <a:pPr algn="ctr"/>
            <a:endParaRPr lang="sl-SI" sz="1400" b="1" dirty="0">
              <a:solidFill>
                <a:srgbClr val="0000FF"/>
              </a:solidFill>
              <a:latin typeface="Comic Sans MS" pitchFamily="66" charset="0"/>
            </a:endParaRPr>
          </a:p>
          <a:p>
            <a:pPr algn="just"/>
            <a:r>
              <a:rPr lang="sl-SI" sz="4000" b="1" dirty="0">
                <a:latin typeface="Comic Sans MS" panose="030F0702030302020204" pitchFamily="66" charset="0"/>
              </a:rPr>
              <a:t>V Sloveniji je po podatkih NIJZ (2024) med </a:t>
            </a:r>
            <a:r>
              <a:rPr lang="sl-SI" sz="4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60.000</a:t>
            </a:r>
            <a:r>
              <a:rPr lang="sl-SI" sz="4000" b="1" dirty="0">
                <a:latin typeface="Comic Sans MS" panose="030F0702030302020204" pitchFamily="66" charset="0"/>
              </a:rPr>
              <a:t> in </a:t>
            </a:r>
            <a:r>
              <a:rPr lang="sl-SI" sz="4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120.000</a:t>
            </a:r>
            <a:r>
              <a:rPr lang="sl-SI" sz="4000" b="1" dirty="0">
                <a:latin typeface="Comic Sans MS" panose="030F0702030302020204" pitchFamily="66" charset="0"/>
              </a:rPr>
              <a:t> ljudi, ki imajo razvite težave zaradi škodljivega pitja alkohola.  </a:t>
            </a:r>
          </a:p>
        </p:txBody>
      </p:sp>
    </p:spTree>
    <p:extLst>
      <p:ext uri="{BB962C8B-B14F-4D97-AF65-F5344CB8AC3E}">
        <p14:creationId xmlns:p14="http://schemas.microsoft.com/office/powerpoint/2010/main" val="5718818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07504" y="116632"/>
            <a:ext cx="8857803" cy="67403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sl-SI" sz="2400" b="1" dirty="0">
                <a:solidFill>
                  <a:srgbClr val="FFFF00"/>
                </a:solidFill>
                <a:latin typeface="Comic Sans MS" pitchFamily="66" charset="0"/>
              </a:rPr>
              <a:t>Negativni učinki uživanja alkohola na zdravje?</a:t>
            </a:r>
          </a:p>
          <a:p>
            <a:br>
              <a:rPr lang="sl-SI" sz="2400" b="1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sl-SI" sz="2400" b="1" dirty="0">
                <a:solidFill>
                  <a:schemeClr val="bg1"/>
                </a:solidFill>
                <a:latin typeface="Comic Sans MS" pitchFamily="66" charset="0"/>
              </a:rPr>
              <a:t>Dolgotrajno in prekomerno uživanje alkohola lahko povzroča: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l-SI" sz="2400" b="1" dirty="0">
                <a:solidFill>
                  <a:srgbClr val="FFFF00"/>
                </a:solidFill>
                <a:latin typeface="Comic Sans MS" pitchFamily="66" charset="0"/>
              </a:rPr>
              <a:t> cirozo jeter  (trajno okvaro jetrnih celic),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l-SI" sz="2400" b="1" dirty="0">
                <a:solidFill>
                  <a:srgbClr val="FFFF00"/>
                </a:solidFill>
                <a:latin typeface="Comic Sans MS" pitchFamily="66" charset="0"/>
              </a:rPr>
              <a:t> kronično vnetje trebušne slinavke,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l-SI" sz="2400" b="1" dirty="0">
                <a:solidFill>
                  <a:srgbClr val="FFFF00"/>
                </a:solidFill>
                <a:latin typeface="Comic Sans MS" pitchFamily="66" charset="0"/>
              </a:rPr>
              <a:t> rakasta obolenja, zlasti rak jeter, ustne votline, grla, žrela in požiralnika,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l-SI" sz="2400" b="1" dirty="0">
                <a:solidFill>
                  <a:srgbClr val="FFFF00"/>
                </a:solidFill>
                <a:latin typeface="Comic Sans MS" pitchFamily="66" charset="0"/>
              </a:rPr>
              <a:t> arterijsko hipertenzijo (visok krvni tlak),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sl-SI" sz="2400" b="1" dirty="0">
                <a:solidFill>
                  <a:srgbClr val="FFFF00"/>
                </a:solidFill>
                <a:latin typeface="Comic Sans MS" pitchFamily="66" charset="0"/>
              </a:rPr>
              <a:t>srčno-žilne bolezni,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sl-SI" sz="2400" b="1" dirty="0">
                <a:solidFill>
                  <a:srgbClr val="FFFF00"/>
                </a:solidFill>
                <a:latin typeface="Comic Sans MS" pitchFamily="66" charset="0"/>
              </a:rPr>
              <a:t>duševne in vedenjske motnje (</a:t>
            </a:r>
            <a:r>
              <a:rPr lang="sl-SI" sz="2400" b="1" dirty="0" err="1">
                <a:solidFill>
                  <a:srgbClr val="FFFF00"/>
                </a:solidFill>
                <a:latin typeface="Comic Sans MS" panose="030F0702030302020204" pitchFamily="66" charset="0"/>
              </a:rPr>
              <a:t>anksioznost</a:t>
            </a:r>
            <a:r>
              <a:rPr lang="sl-SI" sz="2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, depresija, zasvojenost),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sl-SI" sz="2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nevrološke okvare (okvare živčevja, spominske motnje),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sl-SI" sz="2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oslabljen imunski sistem.</a:t>
            </a:r>
            <a:endParaRPr lang="sl-SI" sz="2400" b="1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endParaRPr lang="sl-SI" sz="2400" b="1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sl-SI" sz="2400" b="1" dirty="0">
                <a:solidFill>
                  <a:schemeClr val="bg1"/>
                </a:solidFill>
                <a:latin typeface="Comic Sans MS" pitchFamily="66" charset="0"/>
              </a:rPr>
              <a:t>S pitjem alkoholnih pijač po ocenah WHO je vzročno povezanih več kot 60 vrst bolezni, poškodb in zdravstvenih težav.</a:t>
            </a:r>
          </a:p>
        </p:txBody>
      </p:sp>
    </p:spTree>
    <p:extLst>
      <p:ext uri="{BB962C8B-B14F-4D97-AF65-F5344CB8AC3E}">
        <p14:creationId xmlns:p14="http://schemas.microsoft.com/office/powerpoint/2010/main" val="35922840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07504" y="0"/>
            <a:ext cx="8925644" cy="670952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sl-SI" sz="3200" b="1" dirty="0">
                <a:solidFill>
                  <a:srgbClr val="FFFF00"/>
                </a:solidFill>
                <a:latin typeface="Comic Sans MS" pitchFamily="66" charset="0"/>
              </a:rPr>
              <a:t>Pitje alkohola v Sloveniji (NIJZ, 2024)</a:t>
            </a:r>
          </a:p>
          <a:p>
            <a:pPr marL="342900" indent="-342900">
              <a:buFont typeface="Wingdings" pitchFamily="2" charset="2"/>
              <a:buChar char="Ø"/>
            </a:pPr>
            <a:endParaRPr lang="sl-SI" sz="2000" b="1" dirty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 algn="just">
              <a:buClr>
                <a:srgbClr val="FFFF00"/>
              </a:buClr>
              <a:buFont typeface="Wingdings" pitchFamily="2" charset="2"/>
              <a:buChar char="Ø"/>
            </a:pPr>
            <a:r>
              <a:rPr lang="sl-SI" sz="2800" b="1" u="sng" dirty="0">
                <a:solidFill>
                  <a:schemeClr val="bg1"/>
                </a:solidFill>
                <a:latin typeface="Comic Sans MS" pitchFamily="66" charset="0"/>
              </a:rPr>
              <a:t>5 %</a:t>
            </a:r>
            <a:r>
              <a:rPr lang="sl-SI" sz="2800" b="1" dirty="0">
                <a:solidFill>
                  <a:schemeClr val="bg1"/>
                </a:solidFill>
                <a:latin typeface="Comic Sans MS" pitchFamily="66" charset="0"/>
              </a:rPr>
              <a:t> odraslih v Sloveniji  ne pije alkohola  (abstinentov).</a:t>
            </a:r>
          </a:p>
          <a:p>
            <a:pPr algn="just">
              <a:buClr>
                <a:srgbClr val="FFFF00"/>
              </a:buClr>
            </a:pPr>
            <a:r>
              <a:rPr lang="sl-SI" sz="28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 marL="342900" indent="-342900" algn="just">
              <a:buClr>
                <a:srgbClr val="FFFF00"/>
              </a:buClr>
              <a:buFont typeface="Wingdings" pitchFamily="2" charset="2"/>
              <a:buChar char="Ø"/>
            </a:pPr>
            <a:r>
              <a:rPr lang="sl-SI" sz="2800" b="1" u="sng" dirty="0">
                <a:solidFill>
                  <a:schemeClr val="bg1"/>
                </a:solidFill>
                <a:latin typeface="Comic Sans MS" pitchFamily="66" charset="0"/>
              </a:rPr>
              <a:t>45-50 %</a:t>
            </a:r>
            <a:r>
              <a:rPr lang="sl-SI" sz="2800" b="1" dirty="0">
                <a:solidFill>
                  <a:schemeClr val="bg1"/>
                </a:solidFill>
                <a:latin typeface="Comic Sans MS" pitchFamily="66" charset="0"/>
              </a:rPr>
              <a:t> je rednih pivcev (pijejo 1-2-krat/ teden),</a:t>
            </a:r>
          </a:p>
          <a:p>
            <a:pPr algn="just">
              <a:buClr>
                <a:srgbClr val="FFFF00"/>
              </a:buClr>
            </a:pPr>
            <a:endParaRPr lang="sl-SI" sz="2800" b="1" dirty="0">
              <a:solidFill>
                <a:schemeClr val="bg1"/>
              </a:solidFill>
              <a:latin typeface="Comic Sans MS" pitchFamily="66" charset="0"/>
            </a:endParaRPr>
          </a:p>
          <a:p>
            <a:pPr marL="457200" lvl="0" indent="-457200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sl-SI" sz="2800" b="1" u="sng" dirty="0">
                <a:solidFill>
                  <a:schemeClr val="bg1"/>
                </a:solidFill>
                <a:latin typeface="Comic Sans MS" pitchFamily="66" charset="0"/>
              </a:rPr>
              <a:t>22 %</a:t>
            </a:r>
            <a:r>
              <a:rPr lang="sl-SI" sz="2800" b="1" dirty="0">
                <a:solidFill>
                  <a:schemeClr val="bg1"/>
                </a:solidFill>
                <a:latin typeface="Comic Sans MS" pitchFamily="66" charset="0"/>
              </a:rPr>
              <a:t> moških in 6 % žensk izkazuje </a:t>
            </a:r>
            <a:r>
              <a:rPr lang="sl-SI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vzorce </a:t>
            </a:r>
            <a:r>
              <a:rPr lang="sl-SI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tveganega ali škodljivega pitja</a:t>
            </a:r>
            <a:r>
              <a:rPr lang="sl-SI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(ne nujno vsakodnevno, a s pomembnimi zdravstvenimi tveganji).</a:t>
            </a:r>
          </a:p>
          <a:p>
            <a:pPr algn="just"/>
            <a:endParaRPr lang="sl-SI" sz="1400" b="1" dirty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 algn="just">
              <a:buClr>
                <a:schemeClr val="bg1"/>
              </a:buClr>
              <a:buFont typeface="Wingdings" pitchFamily="2" charset="2"/>
              <a:buChar char="Ø"/>
            </a:pPr>
            <a:r>
              <a:rPr lang="sl-SI" sz="2800" b="1" u="sng" dirty="0">
                <a:solidFill>
                  <a:srgbClr val="FFFF00"/>
                </a:solidFill>
                <a:latin typeface="Comic Sans MS" pitchFamily="66" charset="0"/>
              </a:rPr>
              <a:t>zaskrbljujoči so podatki, da 16 % 15-letnikov zaradi alkohola je že imelo težave doma in v šoli!</a:t>
            </a:r>
            <a:endParaRPr lang="sl-SI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8340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37195" y="44624"/>
            <a:ext cx="8925644" cy="683264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just"/>
            <a:r>
              <a:rPr lang="sl-SI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Slovenija se uvršča v svetovni vrh po umrljivosti zaradi kroničnih bolezni jeter povezanih z alkoholom.</a:t>
            </a:r>
          </a:p>
          <a:p>
            <a:pPr lvl="0" algn="just"/>
            <a:endParaRPr lang="sl-SI" sz="1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lvl="0" algn="just"/>
            <a:r>
              <a:rPr lang="sl-SI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Vsako leto v Sloveniji zaradi alkohola umre približno 900 do 1.100 ljudi (NIJZ 2024).</a:t>
            </a:r>
          </a:p>
          <a:p>
            <a:pPr lvl="0" algn="just"/>
            <a:endParaRPr lang="sl-SI" sz="14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lvl="0" algn="just"/>
            <a:r>
              <a:rPr lang="sl-SI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Letna poraba alkohola na prebivalca je v Sloveniji približno 50 % višja od evropskega povprečja (OECD 2023).</a:t>
            </a:r>
          </a:p>
          <a:p>
            <a:pPr algn="just"/>
            <a:endParaRPr lang="sl-SI" sz="14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sl-SI" sz="2800" b="1" dirty="0">
                <a:solidFill>
                  <a:srgbClr val="FFFF00"/>
                </a:solidFill>
                <a:latin typeface="Comic Sans MS" panose="030F0702030302020204" pitchFamily="66" charset="0"/>
              </a:rPr>
              <a:t>Skupna poraba alkohola v Sloveniji je še vedno zelo visoka – ocenjuje se, da odrasla oseba v povprečju porabi približno 160–180 litrov vina na leto (izraženo kot ekvivalent skupne alkoholne porabe).</a:t>
            </a:r>
            <a:endParaRPr lang="sl-SI" sz="32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0478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79512" y="188640"/>
            <a:ext cx="87129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200" dirty="0"/>
              <a:t>  </a:t>
            </a:r>
          </a:p>
        </p:txBody>
      </p:sp>
      <p:sp>
        <p:nvSpPr>
          <p:cNvPr id="3" name="Rectangle 2"/>
          <p:cNvSpPr/>
          <p:nvPr/>
        </p:nvSpPr>
        <p:spPr>
          <a:xfrm>
            <a:off x="107504" y="86916"/>
            <a:ext cx="8928992" cy="646330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/>
            <a:r>
              <a:rPr lang="sl-SI" sz="2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Zloraba alkohola med mladimi narašča, zaskrbljujoče pa je, da se odvisnost od alkohola pojavlja že pri nekaterih mlajših od 25 let.</a:t>
            </a:r>
          </a:p>
          <a:p>
            <a:pPr algn="just"/>
            <a:endParaRPr lang="sl-SI" sz="14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sl-SI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Po sodobnih prehranskih in zdravstvenih smernicah velja, da zmerno uživanje alkohola pomeni:</a:t>
            </a:r>
          </a:p>
          <a:p>
            <a:pPr algn="just"/>
            <a:endParaRPr lang="sl-SI" sz="1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ženske: do 1 enota alkohola na dan,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moški: do 2 enoti alkohola na dan.</a:t>
            </a:r>
          </a:p>
          <a:p>
            <a:endParaRPr lang="sl-SI" sz="1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1 enota alkohola ustreza: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2,5 dl piva, ali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1 dl vina, ali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0,3 dl žgane pijače.</a:t>
            </a:r>
          </a:p>
          <a:p>
            <a:endParaRPr lang="sl-SI" sz="12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sl-SI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Vsako preseganje teh količin pomeni čezmerno in tvegano uživanje alkohola, ki je povezano z večjim tveganjem za bolezenska stanja, poškodbe, zasvojenost in prezgodnjo smrtnost.</a:t>
            </a:r>
            <a:endParaRPr lang="sl-SI" sz="3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3677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79512" y="188640"/>
            <a:ext cx="87129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200" dirty="0"/>
              <a:t>  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457200" y="1988840"/>
          <a:ext cx="8229600" cy="298704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854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4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86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rPr>
                        <a:t>Vrsta pijače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rPr>
                        <a:t>Količina (dl)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rPr>
                        <a:t>Alkoholna stopnja (%)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rPr>
                        <a:t>1 enota alkohola ≈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sl-SI" sz="2000" b="1" dirty="0">
                          <a:latin typeface="Comic Sans MS" panose="030F0702030302020204" pitchFamily="66" charset="0"/>
                        </a:rPr>
                        <a:t>Pivo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>
                          <a:latin typeface="Comic Sans MS" panose="030F0702030302020204" pitchFamily="66" charset="0"/>
                        </a:rPr>
                        <a:t>2,5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>
                          <a:latin typeface="Comic Sans MS" panose="030F0702030302020204" pitchFamily="66" charset="0"/>
                        </a:rPr>
                        <a:t>4–5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>
                          <a:latin typeface="Comic Sans MS" panose="030F0702030302020204" pitchFamily="66" charset="0"/>
                        </a:rPr>
                        <a:t>1 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sl-SI" sz="2000" b="1" dirty="0">
                          <a:latin typeface="Comic Sans MS" panose="030F0702030302020204" pitchFamily="66" charset="0"/>
                        </a:rPr>
                        <a:t>Vino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>
                          <a:latin typeface="Comic Sans MS" panose="030F0702030302020204" pitchFamily="66" charset="0"/>
                        </a:rPr>
                        <a:t>10–12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sl-SI" sz="2000" b="1" dirty="0">
                          <a:latin typeface="Comic Sans MS" panose="030F0702030302020204" pitchFamily="66" charset="0"/>
                        </a:rPr>
                        <a:t>Močno vino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>
                          <a:latin typeface="Comic Sans MS" panose="030F0702030302020204" pitchFamily="66" charset="0"/>
                        </a:rPr>
                        <a:t>0,8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>
                          <a:latin typeface="Comic Sans MS" panose="030F0702030302020204" pitchFamily="66" charset="0"/>
                        </a:rPr>
                        <a:t>14–16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sl-SI" sz="2000" b="1" dirty="0">
                          <a:latin typeface="Comic Sans MS" panose="030F0702030302020204" pitchFamily="66" charset="0"/>
                        </a:rPr>
                        <a:t>Žgane pijače (vodka, viski, žganje)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>
                          <a:latin typeface="Comic Sans MS" panose="030F0702030302020204" pitchFamily="66" charset="0"/>
                        </a:rPr>
                        <a:t>0,3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>
                          <a:latin typeface="Comic Sans MS" panose="030F0702030302020204" pitchFamily="66" charset="0"/>
                        </a:rPr>
                        <a:t>40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sl-SI" sz="2000" b="1" dirty="0">
                          <a:latin typeface="Comic Sans MS" panose="030F0702030302020204" pitchFamily="66" charset="0"/>
                        </a:rPr>
                        <a:t>Likerji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>
                          <a:latin typeface="Comic Sans MS" panose="030F0702030302020204" pitchFamily="66" charset="0"/>
                        </a:rPr>
                        <a:t>0,5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>
                          <a:latin typeface="Comic Sans MS" panose="030F0702030302020204" pitchFamily="66" charset="0"/>
                        </a:rPr>
                        <a:t>20–25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79512" y="509143"/>
            <a:ext cx="87849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cs typeface="Arial" charset="0"/>
              </a:rPr>
              <a:t>Tabela: Koliko je 1 enota alkohola</a:t>
            </a:r>
            <a:endParaRPr lang="sl-SI" altLang="sl-SI" sz="3200" b="1" dirty="0">
              <a:latin typeface="Comic Sans MS" panose="030F0702030302020204" pitchFamily="66" charset="0"/>
              <a:cs typeface="Arial" charset="0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467544" y="5373216"/>
            <a:ext cx="8208912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sl-SI" altLang="sl-SI" sz="2400" b="1" dirty="0">
                <a:solidFill>
                  <a:srgbClr val="0000FF"/>
                </a:solidFill>
                <a:latin typeface="Comic Sans MS" panose="030F0702030302020204" pitchFamily="66" charset="0"/>
                <a:cs typeface="Arial" charset="0"/>
              </a:rPr>
              <a:t>1 enota alkohola vsebuje približno 10–12 g čistega etanola (standardna mednarodna definicija).</a:t>
            </a:r>
          </a:p>
        </p:txBody>
      </p:sp>
    </p:spTree>
    <p:extLst>
      <p:ext uri="{BB962C8B-B14F-4D97-AF65-F5344CB8AC3E}">
        <p14:creationId xmlns:p14="http://schemas.microsoft.com/office/powerpoint/2010/main" val="29480735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zhodna sli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3076" name="Picture 4" descr="C:\Users\Muharem\Downloads\eu_top10_alkohol_poraba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117855" cy="487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989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93575"/>
            <a:ext cx="8838659" cy="59093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sl-SI" sz="24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sl-SI" sz="24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sl-SI" sz="14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sl-SI" sz="3200" b="1" dirty="0">
                <a:solidFill>
                  <a:srgbClr val="CC00FF"/>
                </a:solidFill>
                <a:latin typeface="Comic Sans MS" panose="030F0702030302020204" pitchFamily="66" charset="0"/>
              </a:rPr>
              <a:t>Ne počni drugim tega, kar </a:t>
            </a:r>
          </a:p>
          <a:p>
            <a:pPr algn="just"/>
            <a:r>
              <a:rPr lang="sl-SI" sz="3200" b="1" dirty="0">
                <a:solidFill>
                  <a:srgbClr val="CC00FF"/>
                </a:solidFill>
                <a:latin typeface="Comic Sans MS" panose="030F0702030302020204" pitchFamily="66" charset="0"/>
              </a:rPr>
              <a:t>ne želiš, da bi drugi delali </a:t>
            </a:r>
            <a:r>
              <a:rPr lang="pl-PL" sz="3200" b="1" dirty="0">
                <a:solidFill>
                  <a:srgbClr val="CC00FF"/>
                </a:solidFill>
                <a:latin typeface="Comic Sans MS" panose="030F0702030302020204" pitchFamily="66" charset="0"/>
              </a:rPr>
              <a:t>tebi. </a:t>
            </a:r>
          </a:p>
          <a:p>
            <a:pPr algn="just"/>
            <a:endParaRPr lang="pl-PL" sz="14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pl-PL" sz="3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Nesoglasja s sodelavci in </a:t>
            </a:r>
          </a:p>
          <a:p>
            <a:pPr algn="just"/>
            <a:r>
              <a:rPr lang="pl-PL" sz="3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strankami rešuj na </a:t>
            </a:r>
            <a:r>
              <a:rPr lang="sl-SI" sz="3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miren in </a:t>
            </a:r>
          </a:p>
          <a:p>
            <a:pPr algn="just"/>
            <a:r>
              <a:rPr lang="sl-SI" sz="3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vljuden način.</a:t>
            </a:r>
          </a:p>
          <a:p>
            <a:endParaRPr lang="sl-SI" sz="14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pt-BR" sz="3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O vsakem nasilju na delovnem mestu, duševnem ali</a:t>
            </a:r>
            <a:r>
              <a:rPr lang="sl-SI" sz="3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telesnem, moraš (ne glede na to, ali osebo poznaš ali ne) TAKOJ obvestiti svoje predpostavljene ali policijo.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834" y="93575"/>
            <a:ext cx="2130337" cy="31914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3575"/>
            <a:ext cx="1683271" cy="7283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224134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251520" y="188640"/>
            <a:ext cx="8640960" cy="120032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sl-SI" sz="3600" b="1" dirty="0">
                <a:latin typeface="Comic Sans MS" pitchFamily="66" charset="0"/>
                <a:cs typeface="Arabic Typesetting" pitchFamily="66" charset="-78"/>
              </a:rPr>
              <a:t>PREPREČEVANJE UPORABE  PSIHOAKTIVNIH SNOVI (PAS)</a:t>
            </a:r>
          </a:p>
        </p:txBody>
      </p:sp>
      <p:sp>
        <p:nvSpPr>
          <p:cNvPr id="5" name="Pravokotnik 4"/>
          <p:cNvSpPr/>
          <p:nvPr/>
        </p:nvSpPr>
        <p:spPr>
          <a:xfrm>
            <a:off x="251520" y="1412776"/>
            <a:ext cx="8640960" cy="523220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sl-SI" dirty="0">
                <a:solidFill>
                  <a:schemeClr val="bg1"/>
                </a:solidFill>
              </a:rPr>
              <a:t> </a:t>
            </a:r>
            <a:r>
              <a:rPr lang="sl-SI" sz="3400" b="1" dirty="0">
                <a:solidFill>
                  <a:schemeClr val="bg1"/>
                </a:solidFill>
                <a:latin typeface="Comic Sans MS" pitchFamily="66" charset="0"/>
              </a:rPr>
              <a:t>PSIHOAKTIVNE SNOVI SO SNOVI, KI PO VNOSU V TELO LAHKO SPREMENIJO:</a:t>
            </a:r>
          </a:p>
          <a:p>
            <a:pPr algn="ctr"/>
            <a:endParaRPr lang="sl-SI" sz="2000" b="1" dirty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l-SI" sz="3200" b="1" dirty="0">
                <a:solidFill>
                  <a:srgbClr val="FFFF00"/>
                </a:solidFill>
                <a:latin typeface="Comic Sans MS" pitchFamily="66" charset="0"/>
              </a:rPr>
              <a:t>ZAZNAVANJE,</a:t>
            </a:r>
          </a:p>
          <a:p>
            <a:endParaRPr lang="sl-SI" sz="16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l-SI" sz="3200" b="1" dirty="0">
                <a:solidFill>
                  <a:srgbClr val="FFFF00"/>
                </a:solidFill>
                <a:latin typeface="Comic Sans MS" pitchFamily="66" charset="0"/>
              </a:rPr>
              <a:t>RAZPOLOŽENJE,</a:t>
            </a:r>
          </a:p>
          <a:p>
            <a:r>
              <a:rPr lang="sl-SI" sz="16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l-SI" sz="3200" b="1" dirty="0">
                <a:solidFill>
                  <a:srgbClr val="FFFF00"/>
                </a:solidFill>
                <a:latin typeface="Comic Sans MS" pitchFamily="66" charset="0"/>
              </a:rPr>
              <a:t>ZAVESTNO VEDENJE  IN</a:t>
            </a:r>
          </a:p>
          <a:p>
            <a:endParaRPr lang="sl-SI" sz="16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l-SI" sz="3200" b="1" dirty="0">
                <a:solidFill>
                  <a:srgbClr val="FFFF00"/>
                </a:solidFill>
                <a:latin typeface="Comic Sans MS" pitchFamily="66" charset="0"/>
              </a:rPr>
              <a:t>MOTORIČNE FUNKCIJE POSAMEZNIKA.</a:t>
            </a:r>
            <a:r>
              <a:rPr lang="sl-SI" sz="3600" dirty="0">
                <a:solidFill>
                  <a:srgbClr val="FFFF0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5942174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179512" y="90389"/>
            <a:ext cx="8856984" cy="670952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sl-SI" dirty="0">
                <a:solidFill>
                  <a:schemeClr val="bg1"/>
                </a:solidFill>
              </a:rPr>
              <a:t>  </a:t>
            </a:r>
          </a:p>
          <a:p>
            <a:pPr algn="ctr"/>
            <a:r>
              <a:rPr lang="sl-SI" sz="3600" b="1" dirty="0">
                <a:solidFill>
                  <a:srgbClr val="FFFF00"/>
                </a:solidFill>
                <a:latin typeface="Comic Sans MS" pitchFamily="66" charset="0"/>
              </a:rPr>
              <a:t>MED PAS ŠTEJEMO TUDI RAZLIČNA ZDRAVILA:</a:t>
            </a:r>
          </a:p>
          <a:p>
            <a:pPr algn="ctr"/>
            <a:endParaRPr lang="sl-SI" sz="36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l-SI" sz="3200" b="1" dirty="0">
                <a:solidFill>
                  <a:schemeClr val="bg1"/>
                </a:solidFill>
                <a:latin typeface="Comic Sans MS" pitchFamily="66" charset="0"/>
              </a:rPr>
              <a:t>PROTIBOLEČINSKA ZDRAVILA,</a:t>
            </a:r>
          </a:p>
          <a:p>
            <a:r>
              <a:rPr lang="sl-SI" sz="16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l-SI" sz="3200" b="1" dirty="0">
                <a:solidFill>
                  <a:schemeClr val="bg1"/>
                </a:solidFill>
                <a:latin typeface="Comic Sans MS" pitchFamily="66" charset="0"/>
              </a:rPr>
              <a:t>USPAVALA,</a:t>
            </a:r>
          </a:p>
          <a:p>
            <a:r>
              <a:rPr lang="sl-SI" sz="16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l-SI" sz="3200" b="1" dirty="0">
                <a:solidFill>
                  <a:schemeClr val="bg1"/>
                </a:solidFill>
                <a:latin typeface="Comic Sans MS" pitchFamily="66" charset="0"/>
              </a:rPr>
              <a:t>POMIRJEVALA,</a:t>
            </a:r>
          </a:p>
          <a:p>
            <a:r>
              <a:rPr lang="sl-SI" sz="16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l-SI" sz="3200" b="1" dirty="0">
                <a:solidFill>
                  <a:schemeClr val="bg1"/>
                </a:solidFill>
                <a:latin typeface="Comic Sans MS" pitchFamily="66" charset="0"/>
              </a:rPr>
              <a:t>ANTIALERGIJSKA ZDRAVILA.</a:t>
            </a:r>
          </a:p>
          <a:p>
            <a:endParaRPr lang="sl-SI" sz="3200" b="1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sl-SI" sz="3200" b="1" dirty="0">
                <a:solidFill>
                  <a:schemeClr val="bg1"/>
                </a:solidFill>
                <a:latin typeface="Comic Sans MS" pitchFamily="66" charset="0"/>
              </a:rPr>
              <a:t>TA ZDRAVILA LAHKO RESNO VPLIVAJO NA ČLOVEKOVO DELOVANJE, ZLASTI V KOMBINACIJI Z ALKOHOLOM. </a:t>
            </a:r>
          </a:p>
        </p:txBody>
      </p:sp>
    </p:spTree>
    <p:extLst>
      <p:ext uri="{BB962C8B-B14F-4D97-AF65-F5344CB8AC3E}">
        <p14:creationId xmlns:p14="http://schemas.microsoft.com/office/powerpoint/2010/main" val="394045551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706090"/>
          </a:xfrm>
        </p:spPr>
        <p:txBody>
          <a:bodyPr>
            <a:normAutofit fontScale="90000"/>
          </a:bodyPr>
          <a:lstStyle/>
          <a:p>
            <a:r>
              <a:rPr lang="sl-SI" b="1" dirty="0">
                <a:solidFill>
                  <a:srgbClr val="0000FF"/>
                </a:solidFill>
                <a:latin typeface="Comic Sans MS" panose="030F0702030302020204" pitchFamily="66" charset="0"/>
              </a:rPr>
              <a:t>VRSTE PSIHOAKTIVNIH SNOVI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07504" y="1600200"/>
            <a:ext cx="2808312" cy="4525963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sl-SI" b="1" dirty="0">
              <a:solidFill>
                <a:schemeClr val="tx1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sl-SI" sz="3700" b="1" dirty="0">
                <a:solidFill>
                  <a:schemeClr val="tx1"/>
                </a:solidFill>
                <a:latin typeface="Comic Sans MS" pitchFamily="66" charset="0"/>
              </a:rPr>
              <a:t>DOVOLJENE PAS</a:t>
            </a:r>
          </a:p>
          <a:p>
            <a:pPr marL="0" indent="0">
              <a:buNone/>
            </a:pPr>
            <a:endParaRPr lang="sl-SI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l-SI" sz="3700" b="1" dirty="0">
                <a:solidFill>
                  <a:schemeClr val="tx1"/>
                </a:solidFill>
                <a:latin typeface="Comic Sans MS" pitchFamily="66" charset="0"/>
              </a:rPr>
              <a:t>•alkohol,</a:t>
            </a:r>
          </a:p>
          <a:p>
            <a:pPr marL="0" indent="0">
              <a:buNone/>
            </a:pPr>
            <a:endParaRPr lang="sl-SI" sz="1500" b="1" dirty="0">
              <a:solidFill>
                <a:schemeClr val="tx1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sl-SI" sz="3700" b="1" dirty="0">
                <a:solidFill>
                  <a:schemeClr val="tx1"/>
                </a:solidFill>
                <a:latin typeface="Comic Sans MS" pitchFamily="66" charset="0"/>
              </a:rPr>
              <a:t>•tobak,</a:t>
            </a:r>
          </a:p>
          <a:p>
            <a:pPr marL="0" indent="0">
              <a:buNone/>
            </a:pPr>
            <a:endParaRPr lang="sl-SI" sz="1800" b="1" dirty="0">
              <a:solidFill>
                <a:schemeClr val="tx1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sl-SI" sz="3700" b="1" dirty="0">
                <a:solidFill>
                  <a:schemeClr val="tx1"/>
                </a:solidFill>
                <a:latin typeface="Comic Sans MS" pitchFamily="66" charset="0"/>
              </a:rPr>
              <a:t>•hlapiva,</a:t>
            </a:r>
          </a:p>
          <a:p>
            <a:pPr marL="0" indent="0">
              <a:buNone/>
            </a:pPr>
            <a:endParaRPr lang="sl-SI" sz="1800" b="1" dirty="0">
              <a:solidFill>
                <a:schemeClr val="tx1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sl-SI" sz="3700" b="1" dirty="0">
                <a:solidFill>
                  <a:schemeClr val="tx1"/>
                </a:solidFill>
                <a:latin typeface="Comic Sans MS" pitchFamily="66" charset="0"/>
              </a:rPr>
              <a:t>•nekatera zdravila.</a:t>
            </a:r>
          </a:p>
          <a:p>
            <a:pPr marL="0" indent="0">
              <a:buNone/>
            </a:pP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2843808" y="1600200"/>
            <a:ext cx="6264696" cy="5141168"/>
          </a:xfr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l-SI" sz="2600" b="1" dirty="0">
                <a:latin typeface="Comic Sans MS" pitchFamily="66" charset="0"/>
              </a:rPr>
              <a:t>PREPOVEDANE PAS</a:t>
            </a:r>
          </a:p>
          <a:p>
            <a:pPr marL="0" indent="0">
              <a:buNone/>
            </a:pPr>
            <a:r>
              <a:rPr lang="sl-SI" sz="2600" dirty="0">
                <a:latin typeface="Comic Sans MS" panose="030F0702030302020204" pitchFamily="66" charset="0"/>
              </a:rPr>
              <a:t> </a:t>
            </a:r>
          </a:p>
          <a:p>
            <a:r>
              <a:rPr lang="sl-SI" sz="2600" b="1" dirty="0">
                <a:latin typeface="Comic Sans MS" pitchFamily="66" charset="0"/>
              </a:rPr>
              <a:t>marihuana,</a:t>
            </a:r>
          </a:p>
          <a:p>
            <a:pPr marL="0" indent="0">
              <a:buNone/>
            </a:pPr>
            <a:endParaRPr lang="sl-SI" sz="1400" b="1" dirty="0">
              <a:latin typeface="Comic Sans MS" pitchFamily="66" charset="0"/>
            </a:endParaRPr>
          </a:p>
          <a:p>
            <a:r>
              <a:rPr lang="sl-SI" sz="2600" b="1" dirty="0">
                <a:latin typeface="Comic Sans MS" pitchFamily="66" charset="0"/>
              </a:rPr>
              <a:t>klubske droge (ekstazi, GHB),</a:t>
            </a:r>
          </a:p>
          <a:p>
            <a:pPr marL="0" indent="0">
              <a:buNone/>
            </a:pPr>
            <a:endParaRPr lang="sl-SI" sz="1400" b="1" dirty="0">
              <a:latin typeface="Comic Sans MS" pitchFamily="66" charset="0"/>
            </a:endParaRPr>
          </a:p>
          <a:p>
            <a:r>
              <a:rPr lang="sl-SI" sz="2600" b="1" dirty="0">
                <a:latin typeface="Comic Sans MS" pitchFamily="66" charset="0"/>
              </a:rPr>
              <a:t>kokain, </a:t>
            </a:r>
            <a:r>
              <a:rPr lang="sl-SI" sz="2600" b="1" dirty="0" err="1">
                <a:latin typeface="Comic Sans MS" pitchFamily="66" charset="0"/>
              </a:rPr>
              <a:t>krek</a:t>
            </a:r>
            <a:r>
              <a:rPr lang="sl-SI" sz="2600" b="1" dirty="0">
                <a:latin typeface="Comic Sans MS" pitchFamily="66" charset="0"/>
              </a:rPr>
              <a:t>,</a:t>
            </a:r>
          </a:p>
          <a:p>
            <a:pPr marL="0" indent="0">
              <a:buNone/>
            </a:pPr>
            <a:endParaRPr lang="sl-SI" sz="1400" b="1" dirty="0">
              <a:latin typeface="Comic Sans MS" pitchFamily="66" charset="0"/>
            </a:endParaRPr>
          </a:p>
          <a:p>
            <a:r>
              <a:rPr lang="sl-SI" sz="2600" b="1" dirty="0">
                <a:latin typeface="Comic Sans MS" pitchFamily="66" charset="0"/>
              </a:rPr>
              <a:t>amfetamini in </a:t>
            </a:r>
            <a:r>
              <a:rPr lang="sl-SI" sz="2600" b="1" dirty="0" err="1">
                <a:latin typeface="Comic Sans MS" pitchFamily="66" charset="0"/>
              </a:rPr>
              <a:t>metamfetamini</a:t>
            </a:r>
            <a:r>
              <a:rPr lang="sl-SI" sz="2600" b="1" dirty="0">
                <a:latin typeface="Comic Sans MS" pitchFamily="66" charset="0"/>
              </a:rPr>
              <a:t>,</a:t>
            </a:r>
          </a:p>
          <a:p>
            <a:pPr marL="0" indent="0">
              <a:buNone/>
            </a:pPr>
            <a:endParaRPr lang="sl-SI" sz="1200" b="1" dirty="0">
              <a:latin typeface="Comic Sans MS" pitchFamily="66" charset="0"/>
            </a:endParaRPr>
          </a:p>
          <a:p>
            <a:r>
              <a:rPr lang="sl-SI" sz="2600" b="1" dirty="0">
                <a:latin typeface="Comic Sans MS" pitchFamily="66" charset="0"/>
              </a:rPr>
              <a:t>LSD / drugi halucinogeni opijati,</a:t>
            </a:r>
          </a:p>
          <a:p>
            <a:pPr marL="0" indent="0">
              <a:buNone/>
            </a:pPr>
            <a:r>
              <a:rPr lang="sl-SI" sz="2600" b="1" dirty="0">
                <a:latin typeface="Comic Sans MS" pitchFamily="66" charset="0"/>
              </a:rPr>
              <a:t> opioidi (opij,morfij,heroin, metadon).</a:t>
            </a:r>
          </a:p>
          <a:p>
            <a:endParaRPr lang="sl-SI" sz="2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05344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07504" y="332656"/>
            <a:ext cx="8856984" cy="63709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sl-SI" dirty="0"/>
              <a:t> </a:t>
            </a:r>
          </a:p>
          <a:p>
            <a:pPr algn="ctr"/>
            <a:r>
              <a:rPr lang="sl-SI" sz="3600" b="1" dirty="0">
                <a:solidFill>
                  <a:srgbClr val="0000FF"/>
                </a:solidFill>
                <a:latin typeface="Comic Sans MS" pitchFamily="66" charset="0"/>
              </a:rPr>
              <a:t>POSLEDICE UPORABE PAS</a:t>
            </a:r>
          </a:p>
          <a:p>
            <a:pPr>
              <a:buClr>
                <a:srgbClr val="0000FF"/>
              </a:buClr>
            </a:pPr>
            <a:r>
              <a:rPr lang="sl-SI" sz="2400" b="1" dirty="0">
                <a:latin typeface="Comic Sans MS" pitchFamily="66" charset="0"/>
              </a:rPr>
              <a:t> </a:t>
            </a:r>
          </a:p>
          <a:p>
            <a:pPr marL="342900" lvl="0" indent="-342900" algn="just">
              <a:buClr>
                <a:srgbClr val="0000FF"/>
              </a:buClr>
              <a:buFont typeface="Wingdings" pitchFamily="2" charset="2"/>
              <a:buChar char="Ø"/>
            </a:pPr>
            <a:r>
              <a:rPr lang="sl-SI" sz="3600" b="1" dirty="0">
                <a:latin typeface="Comic Sans MS" panose="030F0702030302020204" pitchFamily="66" charset="0"/>
              </a:rPr>
              <a:t>akutna smrt, povezana z uporabo prepovedanih PAS (namerno ali nenamerno predoziranje),</a:t>
            </a:r>
          </a:p>
          <a:p>
            <a:pPr marL="285750" indent="-285750" algn="just">
              <a:buClr>
                <a:srgbClr val="0000FF"/>
              </a:buClr>
              <a:buFont typeface="Wingdings" pitchFamily="2" charset="2"/>
              <a:buChar char="Ø"/>
            </a:pPr>
            <a:endParaRPr lang="sl-SI" sz="1400" b="1" dirty="0">
              <a:latin typeface="Comic Sans MS" pitchFamily="66" charset="0"/>
            </a:endParaRPr>
          </a:p>
          <a:p>
            <a:pPr marL="571500" lvl="0" indent="-571500" algn="just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sl-SI" sz="3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različne bolezni, bolezenska stanja in posledična smrt,</a:t>
            </a:r>
          </a:p>
          <a:p>
            <a:pPr lvl="0" algn="just">
              <a:buClr>
                <a:schemeClr val="bg1"/>
              </a:buClr>
            </a:pPr>
            <a:endParaRPr lang="sl-SI" sz="14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571500" lvl="0" indent="-571500" algn="just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sl-SI" sz="3600" b="1" dirty="0">
                <a:latin typeface="Comic Sans MS" panose="030F0702030302020204" pitchFamily="66" charset="0"/>
              </a:rPr>
              <a:t>motnje v delovnem procesu,</a:t>
            </a:r>
          </a:p>
          <a:p>
            <a:pPr lvl="0" algn="just">
              <a:buClr>
                <a:srgbClr val="0000FF"/>
              </a:buClr>
            </a:pPr>
            <a:endParaRPr lang="sl-SI" sz="1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571500" lvl="0" indent="-571500" algn="just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sl-SI" sz="3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spremembe razpoloženja, vedenja ter telesne spremembe.</a:t>
            </a:r>
          </a:p>
        </p:txBody>
      </p:sp>
    </p:spTree>
    <p:extLst>
      <p:ext uri="{BB962C8B-B14F-4D97-AF65-F5344CB8AC3E}">
        <p14:creationId xmlns:p14="http://schemas.microsoft.com/office/powerpoint/2010/main" val="128656934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79512" y="32405"/>
            <a:ext cx="8784976" cy="929485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/>
            <a:r>
              <a:rPr lang="sl-SI" sz="3200" b="1" dirty="0">
                <a:solidFill>
                  <a:schemeClr val="bg1"/>
                </a:solidFill>
                <a:latin typeface="Comic Sans MS" pitchFamily="66" charset="0"/>
              </a:rPr>
              <a:t>DELAVCI, KI ZLORABLJAJO PAS</a:t>
            </a:r>
          </a:p>
          <a:p>
            <a:pPr algn="just"/>
            <a:endParaRPr lang="sl-SI" sz="1400" b="1" dirty="0">
              <a:latin typeface="Comic Sans MS" panose="030F0702030302020204" pitchFamily="66" charset="0"/>
            </a:endParaRPr>
          </a:p>
          <a:p>
            <a:pPr algn="just"/>
            <a:r>
              <a:rPr lang="sl-SI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V primerjavi z delavci, ki PAS ne uporabljajo, so:</a:t>
            </a:r>
          </a:p>
          <a:p>
            <a:pPr algn="just"/>
            <a:endParaRPr lang="sl-SI" sz="1400" b="1" dirty="0">
              <a:solidFill>
                <a:schemeClr val="bg1"/>
              </a:solidFill>
              <a:latin typeface="Comic Sans MS" pitchFamily="66" charset="0"/>
            </a:endParaRPr>
          </a:p>
          <a:p>
            <a:pPr marL="457200" indent="-457200" algn="just">
              <a:buClr>
                <a:srgbClr val="FFFF00"/>
              </a:buClr>
              <a:buFont typeface="Wingdings" pitchFamily="2" charset="2"/>
              <a:buChar char="Ø"/>
            </a:pPr>
            <a:r>
              <a:rPr lang="sl-SI" sz="3000" b="1" dirty="0">
                <a:solidFill>
                  <a:schemeClr val="bg1"/>
                </a:solidFill>
                <a:latin typeface="Comic Sans MS" pitchFamily="66" charset="0"/>
              </a:rPr>
              <a:t>10-krat pogosteje odsotni ali zamujajo na delo,</a:t>
            </a:r>
          </a:p>
          <a:p>
            <a:pPr algn="just">
              <a:buClr>
                <a:srgbClr val="FFFF00"/>
              </a:buClr>
            </a:pPr>
            <a:endParaRPr lang="sl-SI" sz="1400" b="1" dirty="0">
              <a:solidFill>
                <a:schemeClr val="bg1"/>
              </a:solidFill>
              <a:latin typeface="Comic Sans MS" pitchFamily="66" charset="0"/>
            </a:endParaRPr>
          </a:p>
          <a:p>
            <a:pPr marL="457200" indent="-457200" algn="just">
              <a:buClr>
                <a:srgbClr val="FFFF00"/>
              </a:buClr>
              <a:buFont typeface="Wingdings" pitchFamily="2" charset="2"/>
              <a:buChar char="Ø"/>
            </a:pPr>
            <a:r>
              <a:rPr lang="sl-SI" sz="3000" b="1" dirty="0">
                <a:solidFill>
                  <a:schemeClr val="bg1"/>
                </a:solidFill>
                <a:latin typeface="Comic Sans MS" pitchFamily="66" charset="0"/>
              </a:rPr>
              <a:t>3,6-krat pogosteje udeleženi v delovnih nezgodah,</a:t>
            </a:r>
          </a:p>
          <a:p>
            <a:pPr algn="just">
              <a:buClr>
                <a:srgbClr val="FFFF00"/>
              </a:buClr>
            </a:pPr>
            <a:endParaRPr lang="sl-SI" sz="1400" b="1" dirty="0">
              <a:solidFill>
                <a:schemeClr val="bg1"/>
              </a:solidFill>
              <a:latin typeface="Comic Sans MS" pitchFamily="66" charset="0"/>
            </a:endParaRPr>
          </a:p>
          <a:p>
            <a:pPr marL="457200" indent="-457200" algn="just">
              <a:buClr>
                <a:srgbClr val="FFFF00"/>
              </a:buClr>
              <a:buFont typeface="Wingdings" pitchFamily="2" charset="2"/>
              <a:buChar char="Ø"/>
            </a:pPr>
            <a:r>
              <a:rPr lang="sl-SI" sz="3000" b="1" dirty="0">
                <a:solidFill>
                  <a:schemeClr val="bg1"/>
                </a:solidFill>
                <a:latin typeface="Comic Sans MS" pitchFamily="66" charset="0"/>
              </a:rPr>
              <a:t>5-krat pogosteje poškodujejo sebe ali druge,</a:t>
            </a:r>
          </a:p>
          <a:p>
            <a:pPr algn="just">
              <a:buClr>
                <a:srgbClr val="FFFF00"/>
              </a:buClr>
            </a:pPr>
            <a:endParaRPr lang="sl-SI" sz="1400" b="1" dirty="0">
              <a:solidFill>
                <a:schemeClr val="bg1"/>
              </a:solidFill>
              <a:latin typeface="Comic Sans MS" pitchFamily="66" charset="0"/>
            </a:endParaRPr>
          </a:p>
          <a:p>
            <a:pPr marL="457200" indent="-457200" algn="just">
              <a:buClr>
                <a:srgbClr val="FFFF00"/>
              </a:buClr>
              <a:buFont typeface="Wingdings" pitchFamily="2" charset="2"/>
              <a:buChar char="Ø"/>
            </a:pPr>
            <a:r>
              <a:rPr lang="sl-SI" sz="3000" b="1" dirty="0">
                <a:solidFill>
                  <a:schemeClr val="bg1"/>
                </a:solidFill>
                <a:latin typeface="Comic Sans MS" pitchFamily="66" charset="0"/>
              </a:rPr>
              <a:t>36 % manj produktivni,</a:t>
            </a:r>
          </a:p>
          <a:p>
            <a:pPr algn="just">
              <a:buClr>
                <a:srgbClr val="FFFF00"/>
              </a:buClr>
            </a:pPr>
            <a:endParaRPr lang="sl-SI" sz="1400" b="1" dirty="0">
              <a:solidFill>
                <a:schemeClr val="bg1"/>
              </a:solidFill>
              <a:latin typeface="Comic Sans MS" pitchFamily="66" charset="0"/>
            </a:endParaRPr>
          </a:p>
          <a:p>
            <a:pPr marL="457200" indent="-457200" algn="just">
              <a:buClr>
                <a:srgbClr val="FFFF00"/>
              </a:buClr>
              <a:buFont typeface="Wingdings" pitchFamily="2" charset="2"/>
              <a:buChar char="Ø"/>
            </a:pPr>
            <a:r>
              <a:rPr lang="sl-SI" sz="3000" b="1" dirty="0">
                <a:solidFill>
                  <a:schemeClr val="bg1"/>
                </a:solidFill>
                <a:latin typeface="Comic Sans MS" pitchFamily="66" charset="0"/>
              </a:rPr>
              <a:t>20–25 % delovnih nezgod je povezanih z uporabe PAS,</a:t>
            </a:r>
          </a:p>
          <a:p>
            <a:pPr algn="just">
              <a:buClr>
                <a:srgbClr val="FFFF00"/>
              </a:buClr>
            </a:pPr>
            <a:endParaRPr lang="sl-SI" sz="1400" b="1" dirty="0">
              <a:solidFill>
                <a:schemeClr val="bg1"/>
              </a:solidFill>
              <a:latin typeface="Comic Sans MS" pitchFamily="66" charset="0"/>
            </a:endParaRPr>
          </a:p>
          <a:p>
            <a:pPr marL="457200" indent="-457200" algn="just">
              <a:buClr>
                <a:srgbClr val="FFFF00"/>
              </a:buClr>
              <a:buFont typeface="Wingdings" pitchFamily="2" charset="2"/>
              <a:buChar char="Ø"/>
            </a:pPr>
            <a:r>
              <a:rPr lang="sl-SI" sz="3000" b="1" dirty="0">
                <a:solidFill>
                  <a:schemeClr val="bg1"/>
                </a:solidFill>
                <a:latin typeface="Comic Sans MS" pitchFamily="66" charset="0"/>
              </a:rPr>
              <a:t>3–15 % smrtnih poškodb je povezanih z uporabo PAS,</a:t>
            </a:r>
          </a:p>
          <a:p>
            <a:pPr algn="just">
              <a:buClr>
                <a:srgbClr val="FFFF00"/>
              </a:buClr>
            </a:pPr>
            <a:endParaRPr lang="sl-SI" sz="1400" b="1" dirty="0">
              <a:solidFill>
                <a:schemeClr val="bg1"/>
              </a:solidFill>
              <a:latin typeface="Comic Sans MS" pitchFamily="66" charset="0"/>
            </a:endParaRPr>
          </a:p>
          <a:p>
            <a:pPr marL="457200" indent="-457200" algn="just">
              <a:buClr>
                <a:srgbClr val="FFFF00"/>
              </a:buClr>
              <a:buFont typeface="Wingdings" pitchFamily="2" charset="2"/>
              <a:buChar char="Ø"/>
            </a:pPr>
            <a:r>
              <a:rPr lang="sl-SI" sz="3000" b="1" dirty="0">
                <a:solidFill>
                  <a:schemeClr val="bg1"/>
                </a:solidFill>
                <a:latin typeface="Comic Sans MS" pitchFamily="66" charset="0"/>
              </a:rPr>
              <a:t>Stroški zdravljenja in nadomestila plače za uporabnike PAS –2-krat višji.</a:t>
            </a:r>
          </a:p>
        </p:txBody>
      </p:sp>
    </p:spTree>
    <p:extLst>
      <p:ext uri="{BB962C8B-B14F-4D97-AF65-F5344CB8AC3E}">
        <p14:creationId xmlns:p14="http://schemas.microsoft.com/office/powerpoint/2010/main" val="8551494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251520" y="335846"/>
            <a:ext cx="8712968" cy="569386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sl-SI" sz="2800" b="1" dirty="0">
                <a:solidFill>
                  <a:schemeClr val="bg1"/>
                </a:solidFill>
                <a:latin typeface="Comic Sans MS" pitchFamily="66" charset="0"/>
              </a:rPr>
              <a:t>KORISTI NEUPORABE PAS NA DELOVNEM MESTU</a:t>
            </a:r>
          </a:p>
          <a:p>
            <a:endParaRPr lang="sl-SI" sz="2800" b="1" dirty="0">
              <a:solidFill>
                <a:schemeClr val="bg1"/>
              </a:solidFill>
              <a:latin typeface="Comic Sans MS" pitchFamily="66" charset="0"/>
            </a:endParaRPr>
          </a:p>
          <a:p>
            <a:pPr marL="457200" indent="-457200">
              <a:buClr>
                <a:srgbClr val="FFFF00"/>
              </a:buClr>
              <a:buFont typeface="Wingdings" pitchFamily="2" charset="2"/>
              <a:buChar char="Ø"/>
            </a:pPr>
            <a:r>
              <a:rPr lang="sl-SI" sz="2800" b="1" dirty="0">
                <a:solidFill>
                  <a:schemeClr val="bg1"/>
                </a:solidFill>
                <a:latin typeface="Comic Sans MS" pitchFamily="66" charset="0"/>
              </a:rPr>
              <a:t>manj izostankov z dela in bolniških odsotnosti,</a:t>
            </a:r>
          </a:p>
          <a:p>
            <a:pPr marL="457200" indent="-457200">
              <a:buClr>
                <a:srgbClr val="FFFF00"/>
              </a:buClr>
              <a:buFont typeface="Wingdings" pitchFamily="2" charset="2"/>
              <a:buChar char="Ø"/>
            </a:pPr>
            <a:r>
              <a:rPr lang="sl-SI" sz="2800" b="1" dirty="0">
                <a:solidFill>
                  <a:schemeClr val="bg1"/>
                </a:solidFill>
                <a:latin typeface="Comic Sans MS" pitchFamily="66" charset="0"/>
              </a:rPr>
              <a:t>manj poškodb na delu in izven dela, </a:t>
            </a:r>
          </a:p>
          <a:p>
            <a:pPr marL="457200" indent="-457200">
              <a:buClr>
                <a:srgbClr val="FFFF00"/>
              </a:buClr>
              <a:buFont typeface="Wingdings" pitchFamily="2" charset="2"/>
              <a:buChar char="Ø"/>
            </a:pPr>
            <a:r>
              <a:rPr lang="sl-SI" sz="2800" b="1" dirty="0">
                <a:solidFill>
                  <a:schemeClr val="bg1"/>
                </a:solidFill>
                <a:latin typeface="Comic Sans MS" pitchFamily="66" charset="0"/>
              </a:rPr>
              <a:t>manj zamujanja na delo,</a:t>
            </a:r>
          </a:p>
          <a:p>
            <a:pPr marL="457200" indent="-457200">
              <a:buClr>
                <a:srgbClr val="FFFF00"/>
              </a:buClr>
              <a:buFont typeface="Wingdings" pitchFamily="2" charset="2"/>
              <a:buChar char="Ø"/>
            </a:pPr>
            <a:r>
              <a:rPr lang="sl-SI" sz="2800" b="1" dirty="0">
                <a:solidFill>
                  <a:schemeClr val="bg1"/>
                </a:solidFill>
                <a:latin typeface="Comic Sans MS" pitchFamily="66" charset="0"/>
              </a:rPr>
              <a:t>manj disciplinskih težav in konfliktov,</a:t>
            </a:r>
          </a:p>
          <a:p>
            <a:pPr marL="457200" indent="-457200">
              <a:buClr>
                <a:srgbClr val="FFFF00"/>
              </a:buClr>
              <a:buFont typeface="Wingdings" pitchFamily="2" charset="2"/>
              <a:buChar char="Ø"/>
            </a:pPr>
            <a:r>
              <a:rPr lang="sl-SI" sz="2800" b="1" dirty="0">
                <a:solidFill>
                  <a:schemeClr val="bg1"/>
                </a:solidFill>
                <a:latin typeface="Comic Sans MS" pitchFamily="66" charset="0"/>
              </a:rPr>
              <a:t>manj odškodninskih stroškov,</a:t>
            </a:r>
          </a:p>
          <a:p>
            <a:pPr marL="457200" indent="-457200">
              <a:buClr>
                <a:srgbClr val="FFFF00"/>
              </a:buClr>
              <a:buFont typeface="Wingdings" pitchFamily="2" charset="2"/>
              <a:buChar char="Ø"/>
            </a:pPr>
            <a:r>
              <a:rPr lang="sl-SI" sz="2800" b="1" dirty="0">
                <a:solidFill>
                  <a:schemeClr val="bg1"/>
                </a:solidFill>
                <a:latin typeface="Comic Sans MS" pitchFamily="66" charset="0"/>
              </a:rPr>
              <a:t>večje zadovoljstvo strank, </a:t>
            </a:r>
          </a:p>
          <a:p>
            <a:pPr marL="457200" indent="-457200">
              <a:buClr>
                <a:srgbClr val="FFFF00"/>
              </a:buClr>
              <a:buFont typeface="Wingdings" pitchFamily="2" charset="2"/>
              <a:buChar char="Ø"/>
            </a:pPr>
            <a:r>
              <a:rPr lang="sl-SI" sz="2800" b="1" dirty="0">
                <a:solidFill>
                  <a:schemeClr val="bg1"/>
                </a:solidFill>
                <a:latin typeface="Comic Sans MS" pitchFamily="66" charset="0"/>
              </a:rPr>
              <a:t>večja produktivnost in poslovna uspešnost,</a:t>
            </a:r>
          </a:p>
          <a:p>
            <a:pPr marL="457200" indent="-457200">
              <a:buClr>
                <a:srgbClr val="FFFF00"/>
              </a:buClr>
              <a:buFont typeface="Wingdings" pitchFamily="2" charset="2"/>
              <a:buChar char="Ø"/>
            </a:pPr>
            <a:r>
              <a:rPr lang="sl-SI" sz="2800" b="1" dirty="0">
                <a:solidFill>
                  <a:schemeClr val="bg1"/>
                </a:solidFill>
                <a:latin typeface="Comic Sans MS" pitchFamily="66" charset="0"/>
              </a:rPr>
              <a:t>Večja morala, zadovoljstvo in motivacija zaposlenih, </a:t>
            </a:r>
          </a:p>
          <a:p>
            <a:pPr marL="457200" indent="-457200">
              <a:buClr>
                <a:srgbClr val="FFFF00"/>
              </a:buClr>
              <a:buFont typeface="Wingdings" pitchFamily="2" charset="2"/>
              <a:buChar char="Ø"/>
            </a:pPr>
            <a:r>
              <a:rPr lang="sl-SI" sz="2800" b="1" dirty="0">
                <a:solidFill>
                  <a:schemeClr val="bg1"/>
                </a:solidFill>
                <a:latin typeface="Comic Sans MS" pitchFamily="66" charset="0"/>
              </a:rPr>
              <a:t>boljša komunikacija.</a:t>
            </a:r>
          </a:p>
        </p:txBody>
      </p:sp>
    </p:spTree>
    <p:extLst>
      <p:ext uri="{BB962C8B-B14F-4D97-AF65-F5344CB8AC3E}">
        <p14:creationId xmlns:p14="http://schemas.microsoft.com/office/powerpoint/2010/main" val="181023828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Uspavala in pomirjevala lahko vodijo v prezgodnjo sm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755266"/>
            <a:ext cx="4850317" cy="303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otnik 1"/>
          <p:cNvSpPr/>
          <p:nvPr/>
        </p:nvSpPr>
        <p:spPr>
          <a:xfrm>
            <a:off x="179512" y="260648"/>
            <a:ext cx="8474598" cy="34778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sl-SI" sz="2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TVEGANJA PRI UPORABI USPAVAL IN POMIRJEVAL</a:t>
            </a:r>
          </a:p>
          <a:p>
            <a:endParaRPr lang="sl-SI" sz="2400" b="1" dirty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l-SI" sz="2400" b="1" dirty="0">
                <a:solidFill>
                  <a:schemeClr val="bg1"/>
                </a:solidFill>
                <a:latin typeface="Comic Sans MS" pitchFamily="66" charset="0"/>
              </a:rPr>
              <a:t>Uspavala in pomirjevala lahko vodijo v prezgodnjo smrt (slika je simbolična).</a:t>
            </a:r>
          </a:p>
          <a:p>
            <a:endParaRPr lang="sl-SI" sz="1400" b="1" dirty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l-SI" sz="2400" b="1" dirty="0">
                <a:solidFill>
                  <a:schemeClr val="bg1"/>
                </a:solidFill>
                <a:latin typeface="Comic Sans MS" pitchFamily="66" charset="0"/>
              </a:rPr>
              <a:t>Kanadski strokovnjaki opozarjajo, da zdravila proti nespečnosti in stresu niso „bomboni“.</a:t>
            </a:r>
          </a:p>
          <a:p>
            <a:endParaRPr lang="sl-SI" sz="1400" b="1" dirty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l-SI" sz="2400" b="1" dirty="0">
                <a:solidFill>
                  <a:schemeClr val="bg1"/>
                </a:solidFill>
                <a:latin typeface="Comic Sans MS" pitchFamily="66" charset="0"/>
              </a:rPr>
              <a:t>Ugotovljeno je, da je umrljivost med uporabnikih teh zdravil višja. </a:t>
            </a:r>
            <a:endParaRPr lang="sl-SI" sz="2400" b="1" dirty="0"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42502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529444" y="836712"/>
          <a:ext cx="8229600" cy="4086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54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5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9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2000" b="1" dirty="0">
                          <a:effectLst/>
                          <a:latin typeface="Comic Sans MS" panose="030F0702030302020204" pitchFamily="66" charset="0"/>
                        </a:rPr>
                        <a:t>Dejavniki tveganja (vedenjski / okoljski)</a:t>
                      </a:r>
                      <a:endParaRPr lang="sl-SI" sz="2000" b="1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2000" b="1" dirty="0">
                          <a:effectLst/>
                          <a:latin typeface="Comic Sans MS" panose="030F0702030302020204" pitchFamily="66" charset="0"/>
                        </a:rPr>
                        <a:t>Približen delež smrti / zdravju pripisane bremenu* </a:t>
                      </a:r>
                      <a:r>
                        <a:rPr lang="sl-SI" sz="2000" b="1" dirty="0">
                          <a:solidFill>
                            <a:srgbClr val="FFFF00"/>
                          </a:solidFill>
                          <a:effectLst/>
                          <a:latin typeface="Comic Sans MS" panose="030F0702030302020204" pitchFamily="66" charset="0"/>
                        </a:rPr>
                        <a:t>≈ </a:t>
                      </a:r>
                      <a:r>
                        <a:rPr lang="sl-SI" sz="2000" b="1" dirty="0">
                          <a:effectLst/>
                          <a:latin typeface="Comic Sans MS" panose="030F0702030302020204" pitchFamily="66" charset="0"/>
                        </a:rPr>
                        <a:t>(%)</a:t>
                      </a:r>
                      <a:endParaRPr lang="sl-SI" sz="2000" b="1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5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2400" b="1" dirty="0">
                          <a:solidFill>
                            <a:srgbClr val="FFFF00"/>
                          </a:solidFill>
                          <a:effectLst/>
                          <a:latin typeface="Comic Sans MS" panose="030F0702030302020204" pitchFamily="66" charset="0"/>
                        </a:rPr>
                        <a:t>Nezdrava prehrana (prehranska tveganja)</a:t>
                      </a:r>
                      <a:endParaRPr lang="sl-SI" sz="2400" b="1" dirty="0">
                        <a:solidFill>
                          <a:srgbClr val="FFFF00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400" b="1" dirty="0">
                          <a:solidFill>
                            <a:srgbClr val="FFFF00"/>
                          </a:solidFill>
                          <a:effectLst/>
                          <a:latin typeface="Comic Sans MS" panose="030F0702030302020204" pitchFamily="66" charset="0"/>
                        </a:rPr>
                        <a:t>16</a:t>
                      </a:r>
                      <a:endParaRPr lang="sl-SI" sz="2400" b="1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9525" anchor="ctr"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5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2400" b="1" dirty="0">
                          <a:solidFill>
                            <a:srgbClr val="FFFF00"/>
                          </a:solidFill>
                          <a:effectLst/>
                          <a:latin typeface="Comic Sans MS" panose="030F0702030302020204" pitchFamily="66" charset="0"/>
                        </a:rPr>
                        <a:t>Kajenje / tobak</a:t>
                      </a:r>
                      <a:endParaRPr lang="sl-SI" sz="2400" b="1" dirty="0">
                        <a:solidFill>
                          <a:srgbClr val="FFFF00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400" b="1" dirty="0">
                          <a:solidFill>
                            <a:srgbClr val="FFFF00"/>
                          </a:solidFill>
                          <a:effectLst/>
                          <a:latin typeface="Comic Sans MS" panose="030F0702030302020204" pitchFamily="66" charset="0"/>
                        </a:rPr>
                        <a:t>15</a:t>
                      </a:r>
                      <a:endParaRPr lang="sl-SI" sz="2400" b="1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9525" anchor="ctr"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5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2400" b="1" dirty="0">
                          <a:solidFill>
                            <a:srgbClr val="FFFF00"/>
                          </a:solidFill>
                          <a:effectLst/>
                          <a:latin typeface="Comic Sans MS" panose="030F0702030302020204" pitchFamily="66" charset="0"/>
                        </a:rPr>
                        <a:t>Alkohol</a:t>
                      </a:r>
                      <a:endParaRPr lang="sl-SI" sz="2400" b="1" dirty="0">
                        <a:solidFill>
                          <a:srgbClr val="FFFF00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400" b="1" dirty="0">
                          <a:solidFill>
                            <a:srgbClr val="FFFF00"/>
                          </a:solidFill>
                          <a:effectLst/>
                          <a:latin typeface="Comic Sans MS" panose="030F0702030302020204" pitchFamily="66" charset="0"/>
                        </a:rPr>
                        <a:t>5</a:t>
                      </a:r>
                      <a:endParaRPr lang="sl-SI" sz="2400" b="1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9525" anchor="ctr"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5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2400" b="1" dirty="0">
                          <a:solidFill>
                            <a:srgbClr val="FFFF00"/>
                          </a:solidFill>
                          <a:effectLst/>
                          <a:latin typeface="Comic Sans MS" panose="030F0702030302020204" pitchFamily="66" charset="0"/>
                        </a:rPr>
                        <a:t>Nizka raven telesne dejavnosti</a:t>
                      </a:r>
                      <a:endParaRPr lang="sl-SI" sz="2400" b="1" dirty="0">
                        <a:solidFill>
                          <a:srgbClr val="FFFF00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400" b="1" dirty="0">
                          <a:solidFill>
                            <a:srgbClr val="FFFF00"/>
                          </a:solidFill>
                          <a:effectLst/>
                          <a:latin typeface="Comic Sans MS" panose="030F0702030302020204" pitchFamily="66" charset="0"/>
                        </a:rPr>
                        <a:t>1</a:t>
                      </a:r>
                      <a:endParaRPr lang="sl-SI" sz="2400" b="1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9525" anchor="ctr"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4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2400" b="1" dirty="0">
                          <a:solidFill>
                            <a:srgbClr val="FFFF00"/>
                          </a:solidFill>
                          <a:effectLst/>
                          <a:latin typeface="Comic Sans MS" panose="030F0702030302020204" pitchFamily="66" charset="0"/>
                        </a:rPr>
                        <a:t>Onesnaženost zraka (okoljski dejavnik)</a:t>
                      </a:r>
                      <a:endParaRPr lang="sl-SI" sz="2400" b="1" dirty="0">
                        <a:solidFill>
                          <a:srgbClr val="FFFF00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2400" b="1" dirty="0">
                          <a:solidFill>
                            <a:srgbClr val="FFFF00"/>
                          </a:solidFill>
                          <a:effectLst/>
                          <a:latin typeface="Comic Sans MS" panose="030F0702030302020204" pitchFamily="66" charset="0"/>
                        </a:rPr>
                        <a:t>5</a:t>
                      </a:r>
                      <a:endParaRPr lang="sl-SI" sz="2400" b="1" u="sng" dirty="0">
                        <a:solidFill>
                          <a:srgbClr val="FFFF00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39552" y="188640"/>
            <a:ext cx="8208912" cy="523220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Poročilo OECD/EU podatki za Slovenijo (2023)</a:t>
            </a:r>
            <a:r>
              <a:rPr kumimoji="0" lang="sl-SI" altLang="sl-SI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 </a:t>
            </a:r>
          </a:p>
        </p:txBody>
      </p:sp>
      <p:sp>
        <p:nvSpPr>
          <p:cNvPr id="4" name="Pravokotnik 3"/>
          <p:cNvSpPr/>
          <p:nvPr/>
        </p:nvSpPr>
        <p:spPr>
          <a:xfrm>
            <a:off x="451359" y="5661248"/>
            <a:ext cx="8208912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b="1" dirty="0"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Ti deleži ne seštevajo eno smrt ali bolezen, lahko je več dejavnikov tveganja hkrati. </a:t>
            </a:r>
            <a:r>
              <a:rPr lang="sl-SI" altLang="sl-SI" b="1" dirty="0">
                <a:solidFill>
                  <a:srgbClr val="0000FF"/>
                </a:solidFill>
                <a:latin typeface="Comic Sans MS" panose="030F0702030302020204" pitchFamily="66" charset="0"/>
                <a:ea typeface="Times New Roman" pitchFamily="18" charset="0"/>
                <a:cs typeface="Arial" pitchFamily="34" charset="0"/>
                <a:hlinkClick r:id="rId3"/>
              </a:rPr>
              <a:t>OECD+1</a:t>
            </a:r>
            <a:endParaRPr lang="sl-SI" altLang="sl-SI" b="1" dirty="0">
              <a:latin typeface="Comic Sans MS" panose="030F0702030302020204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61493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323528" y="1340768"/>
          <a:ext cx="8496944" cy="44644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835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effectLst/>
                          <a:latin typeface="Comic Sans MS" panose="030F0702030302020204" pitchFamily="66" charset="0"/>
                        </a:rPr>
                        <a:t>Dejavnik tveganja (delež smrti)</a:t>
                      </a:r>
                      <a:endParaRPr lang="sl-SI" sz="2000" b="1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effectLst/>
                          <a:latin typeface="Comic Sans MS" panose="030F0702030302020204" pitchFamily="66" charset="0"/>
                        </a:rPr>
                        <a:t>Slovenija</a:t>
                      </a:r>
                      <a:endParaRPr lang="sl-SI" sz="2000" b="1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b="1">
                          <a:effectLst/>
                          <a:latin typeface="Comic Sans MS" panose="030F0702030302020204" pitchFamily="66" charset="0"/>
                        </a:rPr>
                        <a:t>Nemčija</a:t>
                      </a:r>
                      <a:endParaRPr lang="sl-SI" sz="2000" b="1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b="1">
                          <a:effectLst/>
                          <a:latin typeface="Comic Sans MS" panose="030F0702030302020204" pitchFamily="66" charset="0"/>
                        </a:rPr>
                        <a:t>Avstrija</a:t>
                      </a:r>
                      <a:endParaRPr lang="sl-SI" sz="2000" b="1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b="1">
                          <a:effectLst/>
                          <a:latin typeface="Comic Sans MS" panose="030F0702030302020204" pitchFamily="66" charset="0"/>
                        </a:rPr>
                        <a:t>Italija</a:t>
                      </a:r>
                      <a:endParaRPr lang="sl-SI" sz="2000" b="1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b="1">
                          <a:effectLst/>
                          <a:latin typeface="Comic Sans MS" panose="030F0702030302020204" pitchFamily="66" charset="0"/>
                        </a:rPr>
                        <a:t>Češka</a:t>
                      </a:r>
                      <a:endParaRPr lang="sl-SI" sz="2000" b="1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3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effectLst/>
                          <a:latin typeface="Comic Sans MS" panose="030F0702030302020204" pitchFamily="66" charset="0"/>
                        </a:rPr>
                        <a:t>Nezdrava prehrana/ prehranska tveganja</a:t>
                      </a:r>
                      <a:endParaRPr lang="sl-SI" sz="2000" b="1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effectLst/>
                          <a:latin typeface="Comic Sans MS" panose="030F0702030302020204" pitchFamily="66" charset="0"/>
                        </a:rPr>
                        <a:t>16</a:t>
                      </a:r>
                      <a:endParaRPr lang="sl-SI" sz="2000" b="1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effectLst/>
                          <a:latin typeface="Comic Sans MS" panose="030F0702030302020204" pitchFamily="66" charset="0"/>
                        </a:rPr>
                        <a:t>17 </a:t>
                      </a:r>
                      <a:endParaRPr lang="sl-SI" sz="2000" b="1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effectLst/>
                          <a:latin typeface="Comic Sans MS" panose="030F0702030302020204" pitchFamily="66" charset="0"/>
                        </a:rPr>
                        <a:t>16 </a:t>
                      </a:r>
                      <a:endParaRPr lang="sl-SI" sz="2000" b="1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effectLst/>
                          <a:latin typeface="Comic Sans MS" panose="030F0702030302020204" pitchFamily="66" charset="0"/>
                        </a:rPr>
                        <a:t>13 </a:t>
                      </a:r>
                      <a:endParaRPr lang="sl-SI" sz="2000" b="1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effectLst/>
                          <a:latin typeface="Comic Sans MS" panose="030F0702030302020204" pitchFamily="66" charset="0"/>
                        </a:rPr>
                        <a:t>18 </a:t>
                      </a:r>
                      <a:endParaRPr lang="sl-SI" sz="2000" b="1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effectLst/>
                          <a:latin typeface="Comic Sans MS" panose="030F0702030302020204" pitchFamily="66" charset="0"/>
                        </a:rPr>
                        <a:t>Kajenje/tobak</a:t>
                      </a:r>
                      <a:endParaRPr lang="sl-SI" sz="2000" b="1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effectLst/>
                          <a:latin typeface="Comic Sans MS" panose="030F0702030302020204" pitchFamily="66" charset="0"/>
                        </a:rPr>
                        <a:t>15</a:t>
                      </a:r>
                      <a:endParaRPr lang="sl-SI" sz="2000" b="1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effectLst/>
                          <a:latin typeface="Comic Sans MS" panose="030F0702030302020204" pitchFamily="66" charset="0"/>
                        </a:rPr>
                        <a:t>18 </a:t>
                      </a:r>
                      <a:endParaRPr lang="sl-SI" sz="2000" b="1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effectLst/>
                          <a:latin typeface="Comic Sans MS" panose="030F0702030302020204" pitchFamily="66" charset="0"/>
                        </a:rPr>
                        <a:t>16 </a:t>
                      </a:r>
                      <a:endParaRPr lang="sl-SI" sz="2000" b="1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effectLst/>
                          <a:latin typeface="Comic Sans MS" panose="030F0702030302020204" pitchFamily="66" charset="0"/>
                        </a:rPr>
                        <a:t>12 </a:t>
                      </a:r>
                      <a:endParaRPr lang="sl-SI" sz="2000" b="1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effectLst/>
                          <a:latin typeface="Comic Sans MS" panose="030F0702030302020204" pitchFamily="66" charset="0"/>
                        </a:rPr>
                        <a:t>19 </a:t>
                      </a:r>
                      <a:endParaRPr lang="sl-SI" sz="2000" b="1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effectLst/>
                          <a:latin typeface="Comic Sans MS" panose="030F0702030302020204" pitchFamily="66" charset="0"/>
                        </a:rPr>
                        <a:t>Alkohol</a:t>
                      </a:r>
                      <a:endParaRPr lang="sl-SI" sz="2000" b="1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effectLst/>
                          <a:latin typeface="Comic Sans MS" panose="030F0702030302020204" pitchFamily="66" charset="0"/>
                        </a:rPr>
                        <a:t>5</a:t>
                      </a:r>
                      <a:endParaRPr lang="sl-SI" sz="2000" b="1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effectLst/>
                          <a:latin typeface="Comic Sans MS" panose="030F0702030302020204" pitchFamily="66" charset="0"/>
                        </a:rPr>
                        <a:t>5 </a:t>
                      </a:r>
                      <a:endParaRPr lang="sl-SI" sz="2000" b="1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effectLst/>
                          <a:latin typeface="Comic Sans MS" panose="030F0702030302020204" pitchFamily="66" charset="0"/>
                        </a:rPr>
                        <a:t>6 </a:t>
                      </a:r>
                      <a:endParaRPr lang="sl-SI" sz="2000" b="1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effectLst/>
                          <a:latin typeface="Comic Sans MS" panose="030F0702030302020204" pitchFamily="66" charset="0"/>
                        </a:rPr>
                        <a:t>2 </a:t>
                      </a:r>
                      <a:endParaRPr lang="sl-SI" sz="2000" b="1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effectLst/>
                          <a:latin typeface="Comic Sans MS" panose="030F0702030302020204" pitchFamily="66" charset="0"/>
                        </a:rPr>
                        <a:t>7 </a:t>
                      </a:r>
                      <a:endParaRPr lang="sl-SI" sz="2000" b="1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effectLst/>
                          <a:latin typeface="Comic Sans MS" panose="030F0702030302020204" pitchFamily="66" charset="0"/>
                        </a:rPr>
                        <a:t>Debelost/visok BMI</a:t>
                      </a:r>
                      <a:endParaRPr lang="sl-SI" sz="2000" b="1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effectLst/>
                          <a:latin typeface="Comic Sans MS" panose="030F0702030302020204" pitchFamily="66" charset="0"/>
                        </a:rPr>
                        <a:t>≈ 17 </a:t>
                      </a:r>
                      <a:r>
                        <a:rPr lang="sl-SI" sz="1400" b="1" dirty="0">
                          <a:effectLst/>
                          <a:latin typeface="Comic Sans MS" panose="030F0702030302020204" pitchFamily="66" charset="0"/>
                        </a:rPr>
                        <a:t>(posredno)</a:t>
                      </a:r>
                      <a:endParaRPr lang="sl-SI" sz="1400" b="1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effectLst/>
                          <a:latin typeface="Comic Sans MS" panose="030F0702030302020204" pitchFamily="66" charset="0"/>
                        </a:rPr>
                        <a:t>20 </a:t>
                      </a:r>
                      <a:endParaRPr lang="sl-SI" sz="2000" b="1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effectLst/>
                          <a:latin typeface="Comic Sans MS" panose="030F0702030302020204" pitchFamily="66" charset="0"/>
                        </a:rPr>
                        <a:t>18 </a:t>
                      </a:r>
                      <a:endParaRPr lang="sl-SI" sz="2000" b="1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effectLst/>
                          <a:latin typeface="Comic Sans MS" panose="030F0702030302020204" pitchFamily="66" charset="0"/>
                        </a:rPr>
                        <a:t>14 </a:t>
                      </a:r>
                      <a:endParaRPr lang="sl-SI" sz="2000" b="1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effectLst/>
                          <a:latin typeface="Comic Sans MS" panose="030F0702030302020204" pitchFamily="66" charset="0"/>
                        </a:rPr>
                        <a:t>22 </a:t>
                      </a:r>
                      <a:endParaRPr lang="sl-SI" sz="2000" b="1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effectLst/>
                          <a:latin typeface="Comic Sans MS" panose="030F0702030302020204" pitchFamily="66" charset="0"/>
                        </a:rPr>
                        <a:t>Telesna neaktivnost</a:t>
                      </a:r>
                      <a:endParaRPr lang="sl-SI" sz="2000" b="1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effectLst/>
                          <a:latin typeface="Comic Sans MS" panose="030F0702030302020204" pitchFamily="66" charset="0"/>
                        </a:rPr>
                        <a:t>1</a:t>
                      </a:r>
                      <a:endParaRPr lang="sl-SI" sz="2000" b="1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effectLst/>
                          <a:latin typeface="Comic Sans MS" panose="030F0702030302020204" pitchFamily="66" charset="0"/>
                        </a:rPr>
                        <a:t>2 </a:t>
                      </a:r>
                      <a:endParaRPr lang="sl-SI" sz="2000" b="1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effectLst/>
                          <a:latin typeface="Comic Sans MS" panose="030F0702030302020204" pitchFamily="66" charset="0"/>
                        </a:rPr>
                        <a:t>2 </a:t>
                      </a:r>
                      <a:endParaRPr lang="sl-SI" sz="2000" b="1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effectLst/>
                          <a:latin typeface="Comic Sans MS" panose="030F0702030302020204" pitchFamily="66" charset="0"/>
                        </a:rPr>
                        <a:t>2 </a:t>
                      </a:r>
                      <a:endParaRPr lang="sl-SI" sz="2000" b="1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effectLst/>
                          <a:latin typeface="Comic Sans MS" panose="030F0702030302020204" pitchFamily="66" charset="0"/>
                        </a:rPr>
                        <a:t>1 </a:t>
                      </a:r>
                      <a:endParaRPr lang="sl-SI" sz="2000" b="1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3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b="1">
                          <a:effectLst/>
                          <a:latin typeface="Comic Sans MS" panose="030F0702030302020204" pitchFamily="66" charset="0"/>
                        </a:rPr>
                        <a:t>Onesnaženost zraka (PM2.5, NO₂)</a:t>
                      </a:r>
                      <a:endParaRPr lang="sl-SI" sz="2000" b="1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effectLst/>
                          <a:latin typeface="Comic Sans MS" panose="030F0702030302020204" pitchFamily="66" charset="0"/>
                        </a:rPr>
                        <a:t>5</a:t>
                      </a:r>
                      <a:endParaRPr lang="sl-SI" sz="2000" b="1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effectLst/>
                          <a:latin typeface="Comic Sans MS" panose="030F0702030302020204" pitchFamily="66" charset="0"/>
                        </a:rPr>
                        <a:t>6</a:t>
                      </a:r>
                      <a:endParaRPr lang="sl-SI" sz="2000" b="1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effectLst/>
                          <a:latin typeface="Comic Sans MS" panose="030F0702030302020204" pitchFamily="66" charset="0"/>
                        </a:rPr>
                        <a:t>5 </a:t>
                      </a:r>
                      <a:endParaRPr lang="sl-SI" sz="2000" b="1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effectLst/>
                          <a:latin typeface="Comic Sans MS" panose="030F0702030302020204" pitchFamily="66" charset="0"/>
                        </a:rPr>
                        <a:t>4 </a:t>
                      </a:r>
                      <a:endParaRPr lang="sl-SI" sz="2000" b="1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effectLst/>
                          <a:latin typeface="Comic Sans MS" panose="030F0702030302020204" pitchFamily="66" charset="0"/>
                        </a:rPr>
                        <a:t>6 </a:t>
                      </a:r>
                      <a:endParaRPr lang="sl-SI" sz="2000" b="1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512" y="83096"/>
            <a:ext cx="856895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2800" b="1" i="0" u="none" strike="noStrike" cap="none" normalizeH="0" baseline="0" dirty="0">
                <a:ln>
                  <a:noFill/>
                </a:ln>
                <a:solidFill>
                  <a:srgbClr val="CC00FF"/>
                </a:solidFill>
                <a:effectLst/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Primerjava glavnih dejavnikov tveganja (delež smrti, pripisljiv dejavniku tveganja v EU v (%)</a:t>
            </a:r>
          </a:p>
        </p:txBody>
      </p:sp>
      <p:sp>
        <p:nvSpPr>
          <p:cNvPr id="2" name="Pravokotnik 1"/>
          <p:cNvSpPr/>
          <p:nvPr/>
        </p:nvSpPr>
        <p:spPr>
          <a:xfrm>
            <a:off x="72081" y="6309320"/>
            <a:ext cx="87483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sz="1600" b="1" dirty="0">
                <a:solidFill>
                  <a:srgbClr val="CC00FF"/>
                </a:solidFill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Vir: OECD/EU </a:t>
            </a:r>
            <a:r>
              <a:rPr lang="sl-SI" altLang="sl-SI" sz="1600" b="1" dirty="0" err="1">
                <a:solidFill>
                  <a:srgbClr val="CC00FF"/>
                </a:solidFill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Health</a:t>
            </a:r>
            <a:r>
              <a:rPr lang="sl-SI" altLang="sl-SI" sz="1600" b="1" dirty="0">
                <a:solidFill>
                  <a:srgbClr val="CC00FF"/>
                </a:solidFill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 at a </a:t>
            </a:r>
            <a:r>
              <a:rPr lang="sl-SI" altLang="sl-SI" sz="1600" b="1" dirty="0" err="1">
                <a:solidFill>
                  <a:srgbClr val="CC00FF"/>
                </a:solidFill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Glance</a:t>
            </a:r>
            <a:r>
              <a:rPr lang="sl-SI" altLang="sl-SI" sz="1600" b="1" dirty="0">
                <a:solidFill>
                  <a:srgbClr val="CC00FF"/>
                </a:solidFill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 &amp; </a:t>
            </a:r>
            <a:r>
              <a:rPr lang="sl-SI" altLang="sl-SI" sz="1600" b="1" dirty="0" err="1">
                <a:solidFill>
                  <a:srgbClr val="CC00FF"/>
                </a:solidFill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Country</a:t>
            </a:r>
            <a:r>
              <a:rPr lang="sl-SI" altLang="sl-SI" sz="1600" b="1" dirty="0">
                <a:solidFill>
                  <a:srgbClr val="CC00FF"/>
                </a:solidFill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sl-SI" altLang="sl-SI" sz="1600" b="1" dirty="0" err="1">
                <a:solidFill>
                  <a:srgbClr val="CC00FF"/>
                </a:solidFill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Health</a:t>
            </a:r>
            <a:r>
              <a:rPr lang="sl-SI" altLang="sl-SI" sz="1600" b="1" dirty="0">
                <a:solidFill>
                  <a:srgbClr val="CC00FF"/>
                </a:solidFill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sl-SI" altLang="sl-SI" sz="1600" b="1" dirty="0" err="1">
                <a:solidFill>
                  <a:srgbClr val="CC00FF"/>
                </a:solidFill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Profiles</a:t>
            </a:r>
            <a:r>
              <a:rPr lang="sl-SI" altLang="sl-SI" sz="1600" b="1" dirty="0">
                <a:solidFill>
                  <a:srgbClr val="CC00FF"/>
                </a:solidFill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 2023</a:t>
            </a:r>
            <a:endParaRPr lang="sl-SI" altLang="sl-SI" sz="1600" dirty="0">
              <a:solidFill>
                <a:srgbClr val="CC00FF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78997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1"/>
          <p:cNvSpPr>
            <a:spLocks noChangeArrowheads="1"/>
          </p:cNvSpPr>
          <p:nvPr/>
        </p:nvSpPr>
        <p:spPr bwMode="auto">
          <a:xfrm>
            <a:off x="285750" y="142875"/>
            <a:ext cx="8643938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41186" tIns="228528" bIns="0" anchor="ctr">
            <a:spAutoFit/>
          </a:bodyPr>
          <a:lstStyle/>
          <a:p>
            <a:pPr lvl="2" algn="ctr" eaLnBrk="0" hangingPunct="0"/>
            <a:endParaRPr lang="sl-SI" altLang="zh-CN" sz="2800">
              <a:latin typeface="Comic Sans MS" pitchFamily="66" charset="0"/>
            </a:endParaRPr>
          </a:p>
          <a:p>
            <a:pPr eaLnBrk="0" hangingPunct="0"/>
            <a:endParaRPr lang="sl-SI" altLang="zh-CN" sz="1200">
              <a:latin typeface="Times New Roman" pitchFamily="18" charset="0"/>
              <a:ea typeface="SimSun" pitchFamily="2" charset="-122"/>
            </a:endParaRPr>
          </a:p>
          <a:p>
            <a:pPr eaLnBrk="0" hangingPunct="0"/>
            <a:endParaRPr lang="sl-SI" altLang="zh-CN" sz="1200">
              <a:latin typeface="Times New Roman" pitchFamily="18" charset="0"/>
              <a:ea typeface="SimSun" pitchFamily="2" charset="-122"/>
            </a:endParaRPr>
          </a:p>
          <a:p>
            <a:pPr eaLnBrk="0" hangingPunct="0"/>
            <a:endParaRPr lang="sl-SI" altLang="zh-CN" sz="1200">
              <a:latin typeface="Times New Roman" pitchFamily="18" charset="0"/>
              <a:ea typeface="SimSun" pitchFamily="2" charset="-122"/>
            </a:endParaRPr>
          </a:p>
          <a:p>
            <a:pPr eaLnBrk="0" hangingPunct="0"/>
            <a:endParaRPr lang="sl-SI" altLang="zh-CN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3223" y="86916"/>
            <a:ext cx="8928992" cy="677108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just"/>
            <a:r>
              <a:rPr lang="sl-SI" sz="2400" b="1" dirty="0">
                <a:latin typeface="Comic Sans MS" panose="030F0702030302020204" pitchFamily="66" charset="0"/>
              </a:rPr>
              <a:t>Slovenija ima zelo visoke deleže tveganj, predvsem:</a:t>
            </a:r>
          </a:p>
          <a:p>
            <a:r>
              <a:rPr lang="sl-SI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✔ </a:t>
            </a:r>
            <a:r>
              <a:rPr lang="sl-SI" sz="2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nezdrava prehrana,</a:t>
            </a:r>
            <a:br>
              <a:rPr lang="sl-SI" sz="24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sl-SI" sz="2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✔ kajenje,</a:t>
            </a:r>
            <a:br>
              <a:rPr lang="sl-SI" sz="24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sl-SI" sz="2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✔ debelost.</a:t>
            </a:r>
            <a:endParaRPr lang="sl-SI" sz="2400" dirty="0">
              <a:latin typeface="Comic Sans MS" panose="030F0702030302020204" pitchFamily="66" charset="0"/>
            </a:endParaRPr>
          </a:p>
          <a:p>
            <a:pPr lvl="0" algn="just"/>
            <a:r>
              <a:rPr lang="sl-SI" sz="2400" b="1" dirty="0">
                <a:latin typeface="Comic Sans MS" panose="030F0702030302020204" pitchFamily="66" charset="0"/>
              </a:rPr>
              <a:t>Telesna neaktivnost je manj izrazita, a še vedno prisotna, </a:t>
            </a:r>
          </a:p>
          <a:p>
            <a:pPr lvl="0" algn="just"/>
            <a:r>
              <a:rPr lang="sl-SI" sz="2400" b="1" dirty="0">
                <a:latin typeface="Comic Sans MS" panose="030F0702030302020204" pitchFamily="66" charset="0"/>
              </a:rPr>
              <a:t>alkohol predstavlja nadpovprečno breme.</a:t>
            </a:r>
          </a:p>
          <a:p>
            <a:pPr lvl="0" algn="just"/>
            <a:endParaRPr lang="sl-SI" sz="1000" b="1" dirty="0">
              <a:latin typeface="Comic Sans MS" panose="030F0702030302020204" pitchFamily="66" charset="0"/>
            </a:endParaRPr>
          </a:p>
          <a:p>
            <a:pPr algn="just"/>
            <a:r>
              <a:rPr lang="sl-SI" sz="2400" b="1" dirty="0">
                <a:latin typeface="Comic Sans MS" panose="030F0702030302020204" pitchFamily="66" charset="0"/>
              </a:rPr>
              <a:t>Nemčija ima višje breme tobaka in debelosti kot Slovenija.</a:t>
            </a:r>
          </a:p>
          <a:p>
            <a:pPr algn="just"/>
            <a:endParaRPr lang="sl-SI" sz="1000" b="1" dirty="0">
              <a:latin typeface="Comic Sans MS" panose="030F0702030302020204" pitchFamily="66" charset="0"/>
            </a:endParaRPr>
          </a:p>
          <a:p>
            <a:pPr algn="just"/>
            <a:r>
              <a:rPr lang="sl-SI" sz="2400" b="1" dirty="0">
                <a:latin typeface="Comic Sans MS" panose="030F0702030302020204" pitchFamily="66" charset="0"/>
              </a:rPr>
              <a:t>Avstrija podobna struktura tveganj kot Slovenija — višji delež alkohola.</a:t>
            </a:r>
          </a:p>
          <a:p>
            <a:pPr algn="just"/>
            <a:endParaRPr lang="sl-SI" sz="1000" b="1" dirty="0">
              <a:latin typeface="Comic Sans MS" panose="030F0702030302020204" pitchFamily="66" charset="0"/>
            </a:endParaRPr>
          </a:p>
          <a:p>
            <a:pPr algn="just"/>
            <a:r>
              <a:rPr lang="sl-SI" sz="2400" b="1" dirty="0">
                <a:latin typeface="Comic Sans MS" panose="030F0702030302020204" pitchFamily="66" charset="0"/>
              </a:rPr>
              <a:t>Italija ima najboljše vrednosti: nizko kajenje, nizko pitje alkohola, bolj zdrave prehranske navade.</a:t>
            </a:r>
          </a:p>
          <a:p>
            <a:pPr algn="just"/>
            <a:endParaRPr lang="sl-SI" sz="1000" b="1" dirty="0">
              <a:latin typeface="Comic Sans MS" panose="030F0702030302020204" pitchFamily="66" charset="0"/>
            </a:endParaRPr>
          </a:p>
          <a:p>
            <a:pPr algn="just"/>
            <a:r>
              <a:rPr lang="sl-SI" sz="2400" b="1" dirty="0">
                <a:latin typeface="Comic Sans MS" panose="030F0702030302020204" pitchFamily="66" charset="0"/>
              </a:rPr>
              <a:t>Češka med najvišjimi v EU pri alkoholu, debelosti in kajenju.</a:t>
            </a:r>
          </a:p>
          <a:p>
            <a:pPr lvl="0" algn="just"/>
            <a:endParaRPr lang="sl-SI" sz="1000" dirty="0">
              <a:latin typeface="Comic Sans MS" panose="030F0702030302020204" pitchFamily="66" charset="0"/>
            </a:endParaRPr>
          </a:p>
          <a:p>
            <a:pPr lvl="0" algn="just"/>
            <a:r>
              <a:rPr lang="sl-SI" sz="2400" b="1" dirty="0">
                <a:latin typeface="Comic Sans MS" panose="030F0702030302020204" pitchFamily="66" charset="0"/>
              </a:rPr>
              <a:t>Onesnaženost zraka je primerljivo visoka v večini Srednje Evrope.</a:t>
            </a:r>
          </a:p>
        </p:txBody>
      </p:sp>
    </p:spTree>
    <p:extLst>
      <p:ext uri="{BB962C8B-B14F-4D97-AF65-F5344CB8AC3E}">
        <p14:creationId xmlns:p14="http://schemas.microsoft.com/office/powerpoint/2010/main" val="4100939703"/>
      </p:ext>
    </p:extLst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ravokotnik 1"/>
          <p:cNvSpPr>
            <a:spLocks noChangeArrowheads="1"/>
          </p:cNvSpPr>
          <p:nvPr/>
        </p:nvSpPr>
        <p:spPr bwMode="auto">
          <a:xfrm>
            <a:off x="107950" y="115888"/>
            <a:ext cx="8928100" cy="652486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sl-SI" altLang="sl-SI" sz="2800" b="1" dirty="0">
                <a:solidFill>
                  <a:srgbClr val="0000FF"/>
                </a:solidFill>
                <a:latin typeface="Comic Sans MS" pitchFamily="66" charset="0"/>
              </a:rPr>
              <a:t>Trpinčenje je naš skupen problem in zanj smo odgovorni vsi.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000" b="1" dirty="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800" b="1" dirty="0">
                <a:solidFill>
                  <a:srgbClr val="CC00FF"/>
                </a:solidFill>
                <a:latin typeface="Comic Sans MS" pitchFamily="66" charset="0"/>
              </a:rPr>
              <a:t>Ne smemo si zatiskati oči, da ga ni. </a:t>
            </a:r>
            <a:r>
              <a:rPr lang="sl-SI" altLang="sl-SI" sz="2800" b="1" dirty="0">
                <a:solidFill>
                  <a:srgbClr val="0000FF"/>
                </a:solidFill>
                <a:latin typeface="Comic Sans MS" pitchFamily="66" charset="0"/>
              </a:rPr>
              <a:t>Pa to vemo?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000" b="1" dirty="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800" b="1" dirty="0">
                <a:solidFill>
                  <a:srgbClr val="0000FF"/>
                </a:solidFill>
                <a:latin typeface="Comic Sans MS" pitchFamily="66" charset="0"/>
              </a:rPr>
              <a:t>Četudi vemo, smo premalo odločni, da bi reagirali.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000" b="1" dirty="0">
                <a:solidFill>
                  <a:srgbClr val="0000FF"/>
                </a:solidFill>
                <a:latin typeface="Comic Sans MS" pitchFamily="66" charset="0"/>
              </a:rPr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800" b="1" dirty="0">
                <a:solidFill>
                  <a:srgbClr val="CC00FF"/>
                </a:solidFill>
                <a:latin typeface="Comic Sans MS" pitchFamily="66" charset="0"/>
              </a:rPr>
              <a:t>Najbolje je »ne videti« in »ne dvigovati prahu«.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l-SI" sz="1000" b="1" dirty="0">
              <a:solidFill>
                <a:srgbClr val="CC00FF"/>
              </a:solidFill>
              <a:latin typeface="Comic Sans MS" pitchFamily="66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sl-SI" sz="2800" b="1" dirty="0">
                <a:solidFill>
                  <a:srgbClr val="008000"/>
                </a:solidFill>
                <a:latin typeface="Comic Sans MS" panose="030F0702030302020204" pitchFamily="66" charset="0"/>
              </a:rPr>
              <a:t>Nekatere študije ugotavljajo, da so trpinčenju najbolj izpostavljeni: </a:t>
            </a:r>
            <a:endParaRPr lang="sl-SI" sz="2800" dirty="0">
              <a:solidFill>
                <a:srgbClr val="0080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l-SI" sz="2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zelo uspešni delavci, strokovnjaki,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l-SI" sz="2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tisti, ki želijo prostovoljno opraviti kakšno delo,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l-SI" sz="2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osebe z visoko integriteto,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l-SI" sz="2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osebe z visokimi etičnimi standardi,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l-SI" sz="2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osebe, ki se odkrito zavzemajo za človekove pravice in spoštovanje sodelavcev.</a:t>
            </a:r>
            <a:endParaRPr lang="sl-SI" altLang="sl-SI" sz="26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175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44624"/>
            <a:ext cx="8712968" cy="6553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sl-SI" sz="2400" b="1" i="1" dirty="0">
                <a:solidFill>
                  <a:srgbClr val="CC00FF"/>
                </a:solidFill>
                <a:latin typeface="Comic Sans MS" panose="030F0702030302020204" pitchFamily="66" charset="0"/>
              </a:rPr>
              <a:t>»</a:t>
            </a:r>
            <a:r>
              <a:rPr lang="sl-SI" sz="2400" b="1" i="1" dirty="0" err="1">
                <a:solidFill>
                  <a:srgbClr val="CC00FF"/>
                </a:solidFill>
                <a:latin typeface="Comic Sans MS" panose="030F0702030302020204" pitchFamily="66" charset="0"/>
              </a:rPr>
              <a:t>Mobing</a:t>
            </a:r>
            <a:r>
              <a:rPr lang="sl-SI" sz="2400" b="1" i="1" dirty="0">
                <a:solidFill>
                  <a:srgbClr val="CC00FF"/>
                </a:solidFill>
                <a:latin typeface="Comic Sans MS" panose="030F0702030302020204" pitchFamily="66" charset="0"/>
              </a:rPr>
              <a:t> na intelektualno zahtevnih delovnih mestih se pogosto</a:t>
            </a:r>
          </a:p>
          <a:p>
            <a:pPr algn="just">
              <a:buNone/>
            </a:pPr>
            <a:r>
              <a:rPr lang="sl-SI" sz="2400" b="1" i="1" dirty="0">
                <a:solidFill>
                  <a:srgbClr val="CC00FF"/>
                </a:solidFill>
                <a:latin typeface="Comic Sans MS" panose="030F0702030302020204" pitchFamily="66" charset="0"/>
              </a:rPr>
              <a:t>začne z organizacijskim oporekanjem delovnim postopkom in</a:t>
            </a:r>
          </a:p>
          <a:p>
            <a:pPr algn="just">
              <a:buNone/>
            </a:pPr>
            <a:r>
              <a:rPr lang="sl-SI" sz="2400" b="1" i="1" dirty="0">
                <a:solidFill>
                  <a:srgbClr val="CC00FF"/>
                </a:solidFill>
                <a:latin typeface="Comic Sans MS" panose="030F0702030302020204" pitchFamily="66" charset="0"/>
              </a:rPr>
              <a:t>politiki. Problem je, da večina vodstev ignorira </a:t>
            </a:r>
            <a:r>
              <a:rPr lang="sl-SI" sz="2400" b="1" dirty="0">
                <a:solidFill>
                  <a:srgbClr val="CC00FF"/>
                </a:solidFill>
                <a:latin typeface="Comic Sans MS" panose="030F0702030302020204" pitchFamily="66" charset="0"/>
              </a:rPr>
              <a:t>s </a:t>
            </a:r>
            <a:r>
              <a:rPr lang="sl-SI" sz="2400" b="1" i="1" dirty="0">
                <a:solidFill>
                  <a:srgbClr val="CC00FF"/>
                </a:solidFill>
                <a:latin typeface="Comic Sans MS" panose="030F0702030302020204" pitchFamily="66" charset="0"/>
              </a:rPr>
              <a:t>svojo glavo</a:t>
            </a:r>
          </a:p>
          <a:p>
            <a:pPr algn="just">
              <a:buNone/>
            </a:pPr>
            <a:r>
              <a:rPr lang="sl-SI" sz="2400" b="1" i="1" dirty="0">
                <a:solidFill>
                  <a:srgbClr val="CC00FF"/>
                </a:solidFill>
                <a:latin typeface="Comic Sans MS" panose="030F0702030302020204" pitchFamily="66" charset="0"/>
              </a:rPr>
              <a:t>misleče posameznike.« </a:t>
            </a:r>
          </a:p>
          <a:p>
            <a:pPr algn="just">
              <a:buNone/>
            </a:pPr>
            <a:r>
              <a:rPr lang="sl-SI" sz="2400" b="1" i="1" dirty="0">
                <a:solidFill>
                  <a:srgbClr val="0000FF"/>
                </a:solidFill>
                <a:latin typeface="Comic Sans MS" panose="030F0702030302020204" pitchFamily="66" charset="0"/>
              </a:rPr>
              <a:t>(</a:t>
            </a:r>
            <a:r>
              <a:rPr lang="sl-SI" sz="24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dr.Dušan</a:t>
            </a:r>
            <a:r>
              <a:rPr lang="sl-SI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Nolimal, Inštitut za varovanje zdravja). </a:t>
            </a:r>
            <a:endParaRPr lang="sl-SI" sz="1600" dirty="0">
              <a:solidFill>
                <a:srgbClr val="0000FF"/>
              </a:solidFill>
            </a:endParaRPr>
          </a:p>
          <a:p>
            <a:pPr algn="just">
              <a:buFontTx/>
              <a:buNone/>
            </a:pPr>
            <a:endParaRPr lang="sl-SI" altLang="sl-SI" sz="2400" b="1" dirty="0">
              <a:solidFill>
                <a:srgbClr val="0000FF"/>
              </a:solidFill>
              <a:latin typeface="Comic Sans MS" pitchFamily="66" charset="0"/>
            </a:endParaRPr>
          </a:p>
          <a:p>
            <a:pPr algn="just">
              <a:buFontTx/>
              <a:buNone/>
            </a:pPr>
            <a:endParaRPr lang="sl-SI" altLang="sl-SI" sz="2400" b="1" dirty="0">
              <a:solidFill>
                <a:srgbClr val="0000FF"/>
              </a:solidFill>
              <a:latin typeface="Comic Sans MS" pitchFamily="66" charset="0"/>
            </a:endParaRPr>
          </a:p>
          <a:p>
            <a:pPr algn="just">
              <a:buFontTx/>
              <a:buNone/>
            </a:pPr>
            <a:r>
              <a:rPr lang="sl-SI" altLang="sl-SI" sz="2400" b="1" dirty="0">
                <a:solidFill>
                  <a:srgbClr val="008000"/>
                </a:solidFill>
                <a:latin typeface="Comic Sans MS" pitchFamily="66" charset="0"/>
              </a:rPr>
              <a:t>Pojav, ki prizadene vse več delavcev, </a:t>
            </a:r>
          </a:p>
          <a:p>
            <a:pPr algn="just">
              <a:buFontTx/>
              <a:buNone/>
            </a:pPr>
            <a:r>
              <a:rPr lang="sl-SI" altLang="sl-SI" sz="2400" b="1" dirty="0">
                <a:solidFill>
                  <a:srgbClr val="008000"/>
                </a:solidFill>
                <a:latin typeface="Comic Sans MS" pitchFamily="66" charset="0"/>
              </a:rPr>
              <a:t>v različnih kulturah poimenujemo z </a:t>
            </a:r>
          </a:p>
          <a:p>
            <a:pPr algn="just">
              <a:buFontTx/>
              <a:buNone/>
            </a:pPr>
            <a:r>
              <a:rPr lang="sl-SI" altLang="sl-SI" sz="2400" b="1" dirty="0">
                <a:solidFill>
                  <a:srgbClr val="008000"/>
                </a:solidFill>
                <a:latin typeface="Comic Sans MS" pitchFamily="66" charset="0"/>
              </a:rPr>
              <a:t>različnimi izrazi:</a:t>
            </a:r>
          </a:p>
          <a:p>
            <a:pPr>
              <a:buFontTx/>
              <a:buNone/>
            </a:pPr>
            <a:endParaRPr lang="sl-SI" altLang="sl-SI" sz="2400" b="1" dirty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spcBef>
                <a:spcPts val="4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sl-SI" altLang="sl-SI" sz="2400" b="1" dirty="0" err="1">
                <a:solidFill>
                  <a:srgbClr val="CC00FF"/>
                </a:solidFill>
                <a:latin typeface="Comic Sans MS" pitchFamily="66" charset="0"/>
              </a:rPr>
              <a:t>mobbing</a:t>
            </a:r>
            <a:r>
              <a:rPr lang="sl-SI" altLang="sl-SI" sz="2400" b="1" dirty="0">
                <a:solidFill>
                  <a:srgbClr val="CC00FF"/>
                </a:solidFill>
                <a:latin typeface="Comic Sans MS" pitchFamily="66" charset="0"/>
              </a:rPr>
              <a:t>, </a:t>
            </a:r>
          </a:p>
          <a:p>
            <a:pPr>
              <a:spcBef>
                <a:spcPts val="4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sl-SI" altLang="sl-SI" sz="2400" b="1" dirty="0" err="1">
                <a:solidFill>
                  <a:srgbClr val="CC00FF"/>
                </a:solidFill>
                <a:latin typeface="Comic Sans MS" pitchFamily="66" charset="0"/>
              </a:rPr>
              <a:t>bullying</a:t>
            </a:r>
            <a:r>
              <a:rPr lang="sl-SI" altLang="sl-SI" sz="2400" b="1" dirty="0">
                <a:solidFill>
                  <a:srgbClr val="CC00FF"/>
                </a:solidFill>
                <a:latin typeface="Comic Sans MS" pitchFamily="66" charset="0"/>
              </a:rPr>
              <a:t>,</a:t>
            </a:r>
          </a:p>
          <a:p>
            <a:pPr>
              <a:spcBef>
                <a:spcPts val="4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sl-SI" altLang="sl-SI" sz="2400" b="1" dirty="0">
                <a:solidFill>
                  <a:srgbClr val="CC00FF"/>
                </a:solidFill>
                <a:latin typeface="Comic Sans MS" pitchFamily="66" charset="0"/>
              </a:rPr>
              <a:t>teroriziranje, </a:t>
            </a:r>
          </a:p>
          <a:p>
            <a:pPr>
              <a:spcBef>
                <a:spcPts val="4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sl-SI" altLang="sl-SI" sz="2400" b="1" dirty="0" err="1">
                <a:solidFill>
                  <a:srgbClr val="CC00FF"/>
                </a:solidFill>
                <a:latin typeface="Comic Sans MS" pitchFamily="66" charset="0"/>
              </a:rPr>
              <a:t>viktimiziranje</a:t>
            </a:r>
            <a:r>
              <a:rPr lang="sl-SI" altLang="sl-SI" sz="2400" b="1" dirty="0">
                <a:solidFill>
                  <a:srgbClr val="CC00FF"/>
                </a:solidFill>
                <a:latin typeface="Comic Sans MS" pitchFamily="66" charset="0"/>
              </a:rPr>
              <a:t>, </a:t>
            </a:r>
          </a:p>
          <a:p>
            <a:pPr>
              <a:spcBef>
                <a:spcPts val="4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sl-SI" altLang="sl-SI" sz="2400" b="1" dirty="0">
                <a:solidFill>
                  <a:srgbClr val="CC00FF"/>
                </a:solidFill>
                <a:latin typeface="Comic Sans MS" pitchFamily="66" charset="0"/>
              </a:rPr>
              <a:t>trpinčenje, </a:t>
            </a:r>
          </a:p>
          <a:p>
            <a:pPr>
              <a:spcBef>
                <a:spcPts val="4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sl-SI" altLang="sl-SI" sz="2400" b="1" dirty="0">
                <a:solidFill>
                  <a:srgbClr val="CC00FF"/>
                </a:solidFill>
                <a:latin typeface="Comic Sans MS" pitchFamily="66" charset="0"/>
              </a:rPr>
              <a:t>šikaniranje, </a:t>
            </a:r>
          </a:p>
        </p:txBody>
      </p:sp>
      <p:pic>
        <p:nvPicPr>
          <p:cNvPr id="40963" name="Picture 2" descr="http://cdn1.siol.net/sn/img/10/154/634111603259854065_mob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318" y="2060848"/>
            <a:ext cx="3240161" cy="22539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3" descr="http://www.novine.ca/arhiva/2007/1106/slike/MOBING%20-%20ZLOSTAVLJANJE%20NA%20RADNOM%20MESTU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476" y="4496754"/>
            <a:ext cx="3311847" cy="201316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600334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16892" y="243205"/>
            <a:ext cx="8748712" cy="648017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Ø"/>
              <a:defRPr/>
            </a:pPr>
            <a:r>
              <a:rPr lang="sl-SI" altLang="sl-SI" sz="3600" b="1" dirty="0">
                <a:solidFill>
                  <a:srgbClr val="CC00FF"/>
                </a:solidFill>
                <a:latin typeface="Comic Sans MS" pitchFamily="66" charset="0"/>
              </a:rPr>
              <a:t>za vsemi izrazi pa se skriva sistematično slabo ravnanje s: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sl-SI" altLang="sl-SI" sz="1200" b="1" dirty="0">
                <a:latin typeface="Comic Sans MS" pitchFamily="66" charset="0"/>
              </a:rPr>
              <a:t> </a:t>
            </a:r>
          </a:p>
          <a:p>
            <a:pPr>
              <a:lnSpc>
                <a:spcPct val="90000"/>
              </a:lnSpc>
              <a:buClr>
                <a:srgbClr val="9900FF"/>
              </a:buClr>
              <a:buFont typeface="Wingdings" panose="05000000000000000000" pitchFamily="2" charset="2"/>
              <a:buChar char="Ø"/>
              <a:defRPr/>
            </a:pPr>
            <a:r>
              <a:rPr lang="sl-SI" altLang="sl-SI" sz="3600" b="1" dirty="0">
                <a:solidFill>
                  <a:srgbClr val="0000FF"/>
                </a:solidFill>
                <a:latin typeface="Comic Sans MS" pitchFamily="66" charset="0"/>
              </a:rPr>
              <a:t> podrejenimi, </a:t>
            </a:r>
          </a:p>
          <a:p>
            <a:pPr marL="0" indent="0">
              <a:lnSpc>
                <a:spcPct val="90000"/>
              </a:lnSpc>
              <a:buClr>
                <a:srgbClr val="9900FF"/>
              </a:buClr>
              <a:buFontTx/>
              <a:buNone/>
              <a:defRPr/>
            </a:pPr>
            <a:r>
              <a:rPr lang="sl-SI" altLang="sl-SI" sz="3600" b="1" dirty="0">
                <a:solidFill>
                  <a:srgbClr val="0000FF"/>
                </a:solidFill>
                <a:latin typeface="Comic Sans MS" pitchFamily="66" charset="0"/>
              </a:rPr>
              <a:t>   ali </a:t>
            </a:r>
          </a:p>
          <a:p>
            <a:pPr>
              <a:lnSpc>
                <a:spcPct val="90000"/>
              </a:lnSpc>
              <a:buClr>
                <a:srgbClr val="9900FF"/>
              </a:buClr>
              <a:buFont typeface="Wingdings" panose="05000000000000000000" pitchFamily="2" charset="2"/>
              <a:buChar char="Ø"/>
              <a:defRPr/>
            </a:pPr>
            <a:r>
              <a:rPr lang="sl-SI" altLang="sl-SI" sz="3600" b="1" dirty="0">
                <a:solidFill>
                  <a:srgbClr val="0000FF"/>
                </a:solidFill>
                <a:latin typeface="Comic Sans MS" pitchFamily="66" charset="0"/>
              </a:rPr>
              <a:t> nadrejenimi sodelavci,</a:t>
            </a:r>
            <a:r>
              <a:rPr lang="sl-SI" altLang="sl-SI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sl-SI" altLang="sl-SI" sz="1000" b="1" dirty="0">
              <a:latin typeface="Comic Sans MS" pitchFamily="66" charset="0"/>
            </a:endParaRPr>
          </a:p>
          <a:p>
            <a:pPr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Ø"/>
              <a:defRPr/>
            </a:pPr>
            <a:r>
              <a:rPr lang="sl-SI" altLang="sl-SI" sz="3600" b="1" dirty="0">
                <a:solidFill>
                  <a:srgbClr val="CC00FF"/>
                </a:solidFill>
                <a:latin typeface="Comic Sans MS" pitchFamily="66" charset="0"/>
              </a:rPr>
              <a:t>če se ponavlja ali poteka kontinuirano, povzroči žrtvam resne: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sl-SI" altLang="sl-SI" sz="1000" b="1" dirty="0">
                <a:latin typeface="Comic Sans MS" pitchFamily="66" charset="0"/>
              </a:rPr>
              <a:t> </a:t>
            </a:r>
          </a:p>
          <a:p>
            <a:pPr>
              <a:lnSpc>
                <a:spcPct val="90000"/>
              </a:lnSpc>
              <a:buClr>
                <a:srgbClr val="9900FF"/>
              </a:buClr>
              <a:buFont typeface="Wingdings" panose="05000000000000000000" pitchFamily="2" charset="2"/>
              <a:buChar char="Ø"/>
              <a:defRPr/>
            </a:pPr>
            <a:r>
              <a:rPr lang="sl-SI" altLang="sl-SI" sz="3600" b="1" dirty="0">
                <a:solidFill>
                  <a:srgbClr val="0000FF"/>
                </a:solidFill>
                <a:latin typeface="Comic Sans MS" pitchFamily="66" charset="0"/>
              </a:rPr>
              <a:t> socialne, </a:t>
            </a:r>
          </a:p>
          <a:p>
            <a:pPr>
              <a:lnSpc>
                <a:spcPct val="90000"/>
              </a:lnSpc>
              <a:buClr>
                <a:srgbClr val="9900FF"/>
              </a:buClr>
              <a:buFont typeface="Wingdings" panose="05000000000000000000" pitchFamily="2" charset="2"/>
              <a:buChar char="Ø"/>
              <a:defRPr/>
            </a:pPr>
            <a:r>
              <a:rPr lang="sl-SI" altLang="sl-SI" sz="3600" b="1" dirty="0">
                <a:solidFill>
                  <a:srgbClr val="0000FF"/>
                </a:solidFill>
                <a:latin typeface="Comic Sans MS" pitchFamily="66" charset="0"/>
              </a:rPr>
              <a:t> psihične in </a:t>
            </a:r>
          </a:p>
          <a:p>
            <a:pPr>
              <a:lnSpc>
                <a:spcPct val="90000"/>
              </a:lnSpc>
              <a:buClr>
                <a:srgbClr val="9900FF"/>
              </a:buClr>
              <a:buFont typeface="Wingdings" panose="05000000000000000000" pitchFamily="2" charset="2"/>
              <a:buChar char="Ø"/>
              <a:defRPr/>
            </a:pPr>
            <a:r>
              <a:rPr lang="sl-SI" altLang="sl-SI" sz="3600" b="1" dirty="0">
                <a:solidFill>
                  <a:srgbClr val="0000FF"/>
                </a:solidFill>
                <a:latin typeface="Comic Sans MS" pitchFamily="66" charset="0"/>
              </a:rPr>
              <a:t> telesne zdravstvene težave.</a:t>
            </a:r>
          </a:p>
        </p:txBody>
      </p:sp>
      <p:pic>
        <p:nvPicPr>
          <p:cNvPr id="41987" name="il_fi" descr="http://franci.frantar.com/wp-content/uploads/2008/11/mob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352" y="1268760"/>
            <a:ext cx="2483768" cy="22145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3" descr="http://cdn1.siol.net/sn/img/10/057/634028058325446767_mobing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554" y="4725144"/>
            <a:ext cx="1670050" cy="18732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3379434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Thermal</Template>
  <TotalTime>10992</TotalTime>
  <Words>3977</Words>
  <Application>Microsoft Office PowerPoint</Application>
  <PresentationFormat>Diaprojekcija na zaslonu (4:3)</PresentationFormat>
  <Paragraphs>769</Paragraphs>
  <Slides>69</Slides>
  <Notes>30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69</vt:i4>
      </vt:variant>
    </vt:vector>
  </HeadingPairs>
  <TitlesOfParts>
    <vt:vector size="75" baseType="lpstr">
      <vt:lpstr>Arial</vt:lpstr>
      <vt:lpstr>Calibri</vt:lpstr>
      <vt:lpstr>Comic Sans MS</vt:lpstr>
      <vt:lpstr>Times New Roman</vt:lpstr>
      <vt:lpstr>Wingdings</vt:lpstr>
      <vt:lpstr>Office Theme</vt:lpstr>
      <vt:lpstr>PowerPointova predstavitev</vt:lpstr>
      <vt:lpstr>PowerPointova predstavitev</vt:lpstr>
      <vt:lpstr>PowerPointova predstavitev</vt:lpstr>
      <vt:lpstr>Kaj je trpinčenje?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Posodobljeni podatki EU (2021–2024)</vt:lpstr>
      <vt:lpstr>Posledice trpinčenja</vt:lpstr>
      <vt:lpstr>Ukrepi proti trpinčenju</vt:lpstr>
      <vt:lpstr>PowerPointova predstavitev</vt:lpstr>
      <vt:lpstr>PowerPointova predstavitev</vt:lpstr>
      <vt:lpstr>NOVOSTI ZAKONA O VARNOSTI IN ZDRAVJU PRI DELU (ZVZD-1) ŠT. 43/11.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VRSTE PSIHOAKTIVNIH SNOVI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Tomaž Lužnik</dc:creator>
  <cp:lastModifiedBy>Muharem Husić</cp:lastModifiedBy>
  <cp:revision>368</cp:revision>
  <cp:lastPrinted>2015-08-29T09:40:29Z</cp:lastPrinted>
  <dcterms:created xsi:type="dcterms:W3CDTF">2011-10-04T12:16:27Z</dcterms:created>
  <dcterms:modified xsi:type="dcterms:W3CDTF">2025-12-27T17:42:59Z</dcterms:modified>
</cp:coreProperties>
</file>